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sldIdLst>
    <p:sldId id="257" r:id="rId5"/>
    <p:sldId id="260" r:id="rId6"/>
    <p:sldId id="261" r:id="rId7"/>
    <p:sldId id="453" r:id="rId8"/>
    <p:sldId id="480" r:id="rId9"/>
    <p:sldId id="524" r:id="rId10"/>
    <p:sldId id="525" r:id="rId11"/>
    <p:sldId id="526" r:id="rId12"/>
    <p:sldId id="527" r:id="rId13"/>
    <p:sldId id="528" r:id="rId14"/>
    <p:sldId id="532" r:id="rId15"/>
    <p:sldId id="533" r:id="rId16"/>
    <p:sldId id="535" r:id="rId17"/>
    <p:sldId id="534" r:id="rId18"/>
    <p:sldId id="496" r:id="rId19"/>
    <p:sldId id="522" r:id="rId20"/>
    <p:sldId id="478" r:id="rId21"/>
    <p:sldId id="482" r:id="rId22"/>
    <p:sldId id="475" r:id="rId23"/>
    <p:sldId id="481" r:id="rId24"/>
    <p:sldId id="385" r:id="rId25"/>
    <p:sldId id="272" r:id="rId26"/>
    <p:sldId id="531" r:id="rId27"/>
    <p:sldId id="536" r:id="rId28"/>
    <p:sldId id="537" r:id="rId29"/>
    <p:sldId id="538" r:id="rId30"/>
    <p:sldId id="539" r:id="rId31"/>
    <p:sldId id="540" r:id="rId32"/>
    <p:sldId id="541" r:id="rId33"/>
    <p:sldId id="542" r:id="rId34"/>
    <p:sldId id="543" r:id="rId35"/>
    <p:sldId id="544" r:id="rId36"/>
    <p:sldId id="545" r:id="rId37"/>
    <p:sldId id="546" r:id="rId38"/>
    <p:sldId id="547" r:id="rId39"/>
    <p:sldId id="548" r:id="rId40"/>
    <p:sldId id="549" r:id="rId41"/>
    <p:sldId id="550" r:id="rId42"/>
    <p:sldId id="551" r:id="rId43"/>
    <p:sldId id="552" r:id="rId44"/>
    <p:sldId id="553" r:id="rId45"/>
    <p:sldId id="554" r:id="rId46"/>
    <p:sldId id="555" r:id="rId47"/>
    <p:sldId id="556" r:id="rId48"/>
    <p:sldId id="557" r:id="rId49"/>
    <p:sldId id="558"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178176-5C9D-413B-861F-A17C6F1F8B75}" v="2967" dt="2024-12-04T14:46:43.547"/>
    <p1510:client id="{635C0BCA-8ECD-4416-8598-921EE99AFA94}" v="5" dt="2024-12-05T11:46:51.922"/>
    <p1510:client id="{6AD274C9-3145-4F8A-876B-B6BA61305D1E}" v="497" dt="2024-12-05T10:51:20.146"/>
    <p1510:client id="{9866541A-A542-4C3B-B49F-2EA63D6DC359}" v="489" dt="2024-12-04T21:21:22.302"/>
    <p1510:client id="{99B5D14B-B4C9-4775-9CB8-4D6B4E85D2F1}" v="4327" dt="2024-12-05T12:16:21.353"/>
    <p1510:client id="{B07B1F15-86CC-C746-9113-87A962BA7D76}" v="910" dt="2024-12-05T12:59:03.7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YLOR, Helen (NHS SOUTH YORKSHIRE ICB - 03N)" userId="S::helentaylor5@nhs.net::9274fe8e-44d6-4bdf-8ea5-cee13093bc37" providerId="AD" clId="Web-{50178176-5C9D-413B-861F-A17C6F1F8B75}"/>
    <pc:docChg chg="addSld delSld modSld">
      <pc:chgData name="TAYLOR, Helen (NHS SOUTH YORKSHIRE ICB - 03N)" userId="S::helentaylor5@nhs.net::9274fe8e-44d6-4bdf-8ea5-cee13093bc37" providerId="AD" clId="Web-{50178176-5C9D-413B-861F-A17C6F1F8B75}" dt="2024-12-04T14:46:43.547" v="1696" actId="20577"/>
      <pc:docMkLst>
        <pc:docMk/>
      </pc:docMkLst>
      <pc:sldChg chg="modSp">
        <pc:chgData name="TAYLOR, Helen (NHS SOUTH YORKSHIRE ICB - 03N)" userId="S::helentaylor5@nhs.net::9274fe8e-44d6-4bdf-8ea5-cee13093bc37" providerId="AD" clId="Web-{50178176-5C9D-413B-861F-A17C6F1F8B75}" dt="2024-12-04T13:39:14.250" v="19" actId="20577"/>
        <pc:sldMkLst>
          <pc:docMk/>
          <pc:sldMk cId="133745700" sldId="260"/>
        </pc:sldMkLst>
        <pc:spChg chg="mod">
          <ac:chgData name="TAYLOR, Helen (NHS SOUTH YORKSHIRE ICB - 03N)" userId="S::helentaylor5@nhs.net::9274fe8e-44d6-4bdf-8ea5-cee13093bc37" providerId="AD" clId="Web-{50178176-5C9D-413B-861F-A17C6F1F8B75}" dt="2024-12-04T13:39:14.250" v="19" actId="20577"/>
          <ac:spMkLst>
            <pc:docMk/>
            <pc:sldMk cId="133745700" sldId="260"/>
            <ac:spMk id="4" creationId="{9E22553F-F7BB-4D6F-8FD6-5EFEFDACE308}"/>
          </ac:spMkLst>
        </pc:spChg>
      </pc:sldChg>
      <pc:sldChg chg="addSp delSp modSp new">
        <pc:chgData name="TAYLOR, Helen (NHS SOUTH YORKSHIRE ICB - 03N)" userId="S::helentaylor5@nhs.net::9274fe8e-44d6-4bdf-8ea5-cee13093bc37" providerId="AD" clId="Web-{50178176-5C9D-413B-861F-A17C6F1F8B75}" dt="2024-12-04T14:01:16.603" v="281" actId="14100"/>
        <pc:sldMkLst>
          <pc:docMk/>
          <pc:sldMk cId="530036782" sldId="524"/>
        </pc:sldMkLst>
        <pc:spChg chg="add mod">
          <ac:chgData name="TAYLOR, Helen (NHS SOUTH YORKSHIRE ICB - 03N)" userId="S::helentaylor5@nhs.net::9274fe8e-44d6-4bdf-8ea5-cee13093bc37" providerId="AD" clId="Web-{50178176-5C9D-413B-861F-A17C6F1F8B75}" dt="2024-12-04T14:01:16.603" v="281" actId="14100"/>
          <ac:spMkLst>
            <pc:docMk/>
            <pc:sldMk cId="530036782" sldId="524"/>
            <ac:spMk id="8" creationId="{1427E883-718D-675D-2719-CD76360B1D92}"/>
          </ac:spMkLst>
        </pc:spChg>
        <pc:picChg chg="add mod">
          <ac:chgData name="TAYLOR, Helen (NHS SOUTH YORKSHIRE ICB - 03N)" userId="S::helentaylor5@nhs.net::9274fe8e-44d6-4bdf-8ea5-cee13093bc37" providerId="AD" clId="Web-{50178176-5C9D-413B-861F-A17C6F1F8B75}" dt="2024-12-04T13:39:46.064" v="22" actId="1076"/>
          <ac:picMkLst>
            <pc:docMk/>
            <pc:sldMk cId="530036782" sldId="524"/>
            <ac:picMk id="3" creationId="{CF83491C-2BAB-9162-A06A-4792B4C02300}"/>
          </ac:picMkLst>
        </pc:picChg>
        <pc:picChg chg="add mod">
          <ac:chgData name="TAYLOR, Helen (NHS SOUTH YORKSHIRE ICB - 03N)" userId="S::helentaylor5@nhs.net::9274fe8e-44d6-4bdf-8ea5-cee13093bc37" providerId="AD" clId="Web-{50178176-5C9D-413B-861F-A17C6F1F8B75}" dt="2024-12-04T13:39:55.220" v="24" actId="1076"/>
          <ac:picMkLst>
            <pc:docMk/>
            <pc:sldMk cId="530036782" sldId="524"/>
            <ac:picMk id="5" creationId="{95EF3066-2D04-7366-12E9-FFCD1EEE53E2}"/>
          </ac:picMkLst>
        </pc:picChg>
        <pc:picChg chg="add del mod">
          <ac:chgData name="TAYLOR, Helen (NHS SOUTH YORKSHIRE ICB - 03N)" userId="S::helentaylor5@nhs.net::9274fe8e-44d6-4bdf-8ea5-cee13093bc37" providerId="AD" clId="Web-{50178176-5C9D-413B-861F-A17C6F1F8B75}" dt="2024-12-04T13:42:25.164" v="26"/>
          <ac:picMkLst>
            <pc:docMk/>
            <pc:sldMk cId="530036782" sldId="524"/>
            <ac:picMk id="6" creationId="{560B90E3-9910-2532-FDA8-410A1C2B985B}"/>
          </ac:picMkLst>
        </pc:picChg>
        <pc:picChg chg="add mod">
          <ac:chgData name="TAYLOR, Helen (NHS SOUTH YORKSHIRE ICB - 03N)" userId="S::helentaylor5@nhs.net::9274fe8e-44d6-4bdf-8ea5-cee13093bc37" providerId="AD" clId="Web-{50178176-5C9D-413B-861F-A17C6F1F8B75}" dt="2024-12-04T13:42:43.149" v="30" actId="1076"/>
          <ac:picMkLst>
            <pc:docMk/>
            <pc:sldMk cId="530036782" sldId="524"/>
            <ac:picMk id="7" creationId="{30CB7606-CC1B-7E58-FF24-F375677E1E33}"/>
          </ac:picMkLst>
        </pc:picChg>
      </pc:sldChg>
      <pc:sldChg chg="addSp delSp modSp new">
        <pc:chgData name="TAYLOR, Helen (NHS SOUTH YORKSHIRE ICB - 03N)" userId="S::helentaylor5@nhs.net::9274fe8e-44d6-4bdf-8ea5-cee13093bc37" providerId="AD" clId="Web-{50178176-5C9D-413B-861F-A17C6F1F8B75}" dt="2024-12-04T14:31:19.710" v="1248" actId="20577"/>
        <pc:sldMkLst>
          <pc:docMk/>
          <pc:sldMk cId="2600198243" sldId="525"/>
        </pc:sldMkLst>
        <pc:spChg chg="add del">
          <ac:chgData name="TAYLOR, Helen (NHS SOUTH YORKSHIRE ICB - 03N)" userId="S::helentaylor5@nhs.net::9274fe8e-44d6-4bdf-8ea5-cee13093bc37" providerId="AD" clId="Web-{50178176-5C9D-413B-861F-A17C6F1F8B75}" dt="2024-12-04T13:48:58.759" v="77"/>
          <ac:spMkLst>
            <pc:docMk/>
            <pc:sldMk cId="2600198243" sldId="525"/>
            <ac:spMk id="6" creationId="{CFF361FD-C603-2DC2-3A29-EE634E0ACCE4}"/>
          </ac:spMkLst>
        </pc:spChg>
        <pc:spChg chg="add mod">
          <ac:chgData name="TAYLOR, Helen (NHS SOUTH YORKSHIRE ICB - 03N)" userId="S::helentaylor5@nhs.net::9274fe8e-44d6-4bdf-8ea5-cee13093bc37" providerId="AD" clId="Web-{50178176-5C9D-413B-861F-A17C6F1F8B75}" dt="2024-12-04T14:31:19.710" v="1248" actId="20577"/>
          <ac:spMkLst>
            <pc:docMk/>
            <pc:sldMk cId="2600198243" sldId="525"/>
            <ac:spMk id="8" creationId="{8C375A3C-2D8B-1459-F402-C65C5E9CBEC9}"/>
          </ac:spMkLst>
        </pc:spChg>
        <pc:spChg chg="add mod">
          <ac:chgData name="TAYLOR, Helen (NHS SOUTH YORKSHIRE ICB - 03N)" userId="S::helentaylor5@nhs.net::9274fe8e-44d6-4bdf-8ea5-cee13093bc37" providerId="AD" clId="Web-{50178176-5C9D-413B-861F-A17C6F1F8B75}" dt="2024-12-04T14:19:29.430" v="1117" actId="20577"/>
          <ac:spMkLst>
            <pc:docMk/>
            <pc:sldMk cId="2600198243" sldId="525"/>
            <ac:spMk id="10" creationId="{BF46207A-82B8-5F31-936E-BEA4C6963D1C}"/>
          </ac:spMkLst>
        </pc:spChg>
        <pc:picChg chg="add">
          <ac:chgData name="TAYLOR, Helen (NHS SOUTH YORKSHIRE ICB - 03N)" userId="S::helentaylor5@nhs.net::9274fe8e-44d6-4bdf-8ea5-cee13093bc37" providerId="AD" clId="Web-{50178176-5C9D-413B-861F-A17C6F1F8B75}" dt="2024-12-04T13:48:37.853" v="74"/>
          <ac:picMkLst>
            <pc:docMk/>
            <pc:sldMk cId="2600198243" sldId="525"/>
            <ac:picMk id="3" creationId="{7D52DD08-5490-E36D-E115-4D5D809955DC}"/>
          </ac:picMkLst>
        </pc:picChg>
        <pc:picChg chg="add">
          <ac:chgData name="TAYLOR, Helen (NHS SOUTH YORKSHIRE ICB - 03N)" userId="S::helentaylor5@nhs.net::9274fe8e-44d6-4bdf-8ea5-cee13093bc37" providerId="AD" clId="Web-{50178176-5C9D-413B-861F-A17C6F1F8B75}" dt="2024-12-04T13:48:44.258" v="75"/>
          <ac:picMkLst>
            <pc:docMk/>
            <pc:sldMk cId="2600198243" sldId="525"/>
            <ac:picMk id="5" creationId="{5A234E30-025C-C1FA-5461-9619733BDBC5}"/>
          </ac:picMkLst>
        </pc:picChg>
      </pc:sldChg>
      <pc:sldChg chg="addSp delSp modSp new">
        <pc:chgData name="TAYLOR, Helen (NHS SOUTH YORKSHIRE ICB - 03N)" userId="S::helentaylor5@nhs.net::9274fe8e-44d6-4bdf-8ea5-cee13093bc37" providerId="AD" clId="Web-{50178176-5C9D-413B-861F-A17C6F1F8B75}" dt="2024-12-04T14:04:00.469" v="460" actId="20577"/>
        <pc:sldMkLst>
          <pc:docMk/>
          <pc:sldMk cId="2949660525" sldId="526"/>
        </pc:sldMkLst>
        <pc:spChg chg="add del mod">
          <ac:chgData name="TAYLOR, Helen (NHS SOUTH YORKSHIRE ICB - 03N)" userId="S::helentaylor5@nhs.net::9274fe8e-44d6-4bdf-8ea5-cee13093bc37" providerId="AD" clId="Web-{50178176-5C9D-413B-861F-A17C6F1F8B75}" dt="2024-12-04T13:59:36.255" v="216"/>
          <ac:spMkLst>
            <pc:docMk/>
            <pc:sldMk cId="2949660525" sldId="526"/>
            <ac:spMk id="2" creationId="{98CC0E99-F4AD-A658-4645-20AD520AA711}"/>
          </ac:spMkLst>
        </pc:spChg>
        <pc:spChg chg="add mod">
          <ac:chgData name="TAYLOR, Helen (NHS SOUTH YORKSHIRE ICB - 03N)" userId="S::helentaylor5@nhs.net::9274fe8e-44d6-4bdf-8ea5-cee13093bc37" providerId="AD" clId="Web-{50178176-5C9D-413B-861F-A17C6F1F8B75}" dt="2024-12-04T14:04:00.469" v="460" actId="20577"/>
          <ac:spMkLst>
            <pc:docMk/>
            <pc:sldMk cId="2949660525" sldId="526"/>
            <ac:spMk id="3" creationId="{692FD167-8B6E-8E21-8ED6-85CE2BA26D5D}"/>
          </ac:spMkLst>
        </pc:spChg>
        <pc:spChg chg="add mod">
          <ac:chgData name="TAYLOR, Helen (NHS SOUTH YORKSHIRE ICB - 03N)" userId="S::helentaylor5@nhs.net::9274fe8e-44d6-4bdf-8ea5-cee13093bc37" providerId="AD" clId="Web-{50178176-5C9D-413B-861F-A17C6F1F8B75}" dt="2024-12-04T14:03:19.514" v="422" actId="14100"/>
          <ac:spMkLst>
            <pc:docMk/>
            <pc:sldMk cId="2949660525" sldId="526"/>
            <ac:spMk id="4" creationId="{7B5B1C4B-1AAD-C523-A36A-E395E8DC9C35}"/>
          </ac:spMkLst>
        </pc:spChg>
        <pc:picChg chg="add">
          <ac:chgData name="TAYLOR, Helen (NHS SOUTH YORKSHIRE ICB - 03N)" userId="S::helentaylor5@nhs.net::9274fe8e-44d6-4bdf-8ea5-cee13093bc37" providerId="AD" clId="Web-{50178176-5C9D-413B-861F-A17C6F1F8B75}" dt="2024-12-04T14:02:52.951" v="417"/>
          <ac:picMkLst>
            <pc:docMk/>
            <pc:sldMk cId="2949660525" sldId="526"/>
            <ac:picMk id="6" creationId="{B54FC64D-D6F9-E660-0757-889FFF7638AC}"/>
          </ac:picMkLst>
        </pc:picChg>
        <pc:picChg chg="add">
          <ac:chgData name="TAYLOR, Helen (NHS SOUTH YORKSHIRE ICB - 03N)" userId="S::helentaylor5@nhs.net::9274fe8e-44d6-4bdf-8ea5-cee13093bc37" providerId="AD" clId="Web-{50178176-5C9D-413B-861F-A17C6F1F8B75}" dt="2024-12-04T14:03:02.482" v="418"/>
          <ac:picMkLst>
            <pc:docMk/>
            <pc:sldMk cId="2949660525" sldId="526"/>
            <ac:picMk id="8" creationId="{E76E8DED-7CBE-B9CB-6DB8-D03CB6983DD1}"/>
          </ac:picMkLst>
        </pc:picChg>
      </pc:sldChg>
      <pc:sldChg chg="addSp modSp new">
        <pc:chgData name="TAYLOR, Helen (NHS SOUTH YORKSHIRE ICB - 03N)" userId="S::helentaylor5@nhs.net::9274fe8e-44d6-4bdf-8ea5-cee13093bc37" providerId="AD" clId="Web-{50178176-5C9D-413B-861F-A17C6F1F8B75}" dt="2024-12-04T14:08:42.203" v="681" actId="20577"/>
        <pc:sldMkLst>
          <pc:docMk/>
          <pc:sldMk cId="2537855249" sldId="527"/>
        </pc:sldMkLst>
        <pc:spChg chg="add mod">
          <ac:chgData name="TAYLOR, Helen (NHS SOUTH YORKSHIRE ICB - 03N)" userId="S::helentaylor5@nhs.net::9274fe8e-44d6-4bdf-8ea5-cee13093bc37" providerId="AD" clId="Web-{50178176-5C9D-413B-861F-A17C6F1F8B75}" dt="2024-12-04T14:08:42.203" v="681" actId="20577"/>
          <ac:spMkLst>
            <pc:docMk/>
            <pc:sldMk cId="2537855249" sldId="527"/>
            <ac:spMk id="2" creationId="{1070B2AF-6E98-B249-2432-C10A7CB7EDBD}"/>
          </ac:spMkLst>
        </pc:spChg>
        <pc:spChg chg="add mod">
          <ac:chgData name="TAYLOR, Helen (NHS SOUTH YORKSHIRE ICB - 03N)" userId="S::helentaylor5@nhs.net::9274fe8e-44d6-4bdf-8ea5-cee13093bc37" providerId="AD" clId="Web-{50178176-5C9D-413B-861F-A17C6F1F8B75}" dt="2024-12-04T14:06:26.585" v="577" actId="20577"/>
          <ac:spMkLst>
            <pc:docMk/>
            <pc:sldMk cId="2537855249" sldId="527"/>
            <ac:spMk id="8" creationId="{C5B252AF-3AB4-4DC7-417C-0586D21DC1FC}"/>
          </ac:spMkLst>
        </pc:spChg>
        <pc:picChg chg="add">
          <ac:chgData name="TAYLOR, Helen (NHS SOUTH YORKSHIRE ICB - 03N)" userId="S::helentaylor5@nhs.net::9274fe8e-44d6-4bdf-8ea5-cee13093bc37" providerId="AD" clId="Web-{50178176-5C9D-413B-861F-A17C6F1F8B75}" dt="2024-12-04T14:05:08.503" v="466"/>
          <ac:picMkLst>
            <pc:docMk/>
            <pc:sldMk cId="2537855249" sldId="527"/>
            <ac:picMk id="4" creationId="{EE47579D-BA69-8CC8-2257-99AF68F2960D}"/>
          </ac:picMkLst>
        </pc:picChg>
        <pc:picChg chg="add">
          <ac:chgData name="TAYLOR, Helen (NHS SOUTH YORKSHIRE ICB - 03N)" userId="S::helentaylor5@nhs.net::9274fe8e-44d6-4bdf-8ea5-cee13093bc37" providerId="AD" clId="Web-{50178176-5C9D-413B-861F-A17C6F1F8B75}" dt="2024-12-04T14:05:22.004" v="467"/>
          <ac:picMkLst>
            <pc:docMk/>
            <pc:sldMk cId="2537855249" sldId="527"/>
            <ac:picMk id="6" creationId="{76069B28-DEB9-47A3-A9D4-F2C89A5E39CC}"/>
          </ac:picMkLst>
        </pc:picChg>
      </pc:sldChg>
      <pc:sldChg chg="addSp delSp modSp new">
        <pc:chgData name="TAYLOR, Helen (NHS SOUTH YORKSHIRE ICB - 03N)" userId="S::helentaylor5@nhs.net::9274fe8e-44d6-4bdf-8ea5-cee13093bc37" providerId="AD" clId="Web-{50178176-5C9D-413B-861F-A17C6F1F8B75}" dt="2024-12-04T14:43:28.023" v="1632" actId="20577"/>
        <pc:sldMkLst>
          <pc:docMk/>
          <pc:sldMk cId="3549500020" sldId="528"/>
        </pc:sldMkLst>
        <pc:spChg chg="add mod">
          <ac:chgData name="TAYLOR, Helen (NHS SOUTH YORKSHIRE ICB - 03N)" userId="S::helentaylor5@nhs.net::9274fe8e-44d6-4bdf-8ea5-cee13093bc37" providerId="AD" clId="Web-{50178176-5C9D-413B-861F-A17C6F1F8B75}" dt="2024-12-04T14:43:28.023" v="1632" actId="20577"/>
          <ac:spMkLst>
            <pc:docMk/>
            <pc:sldMk cId="3549500020" sldId="528"/>
            <ac:spMk id="2" creationId="{133B7843-4263-E44F-BE22-DE99C877F2DC}"/>
          </ac:spMkLst>
        </pc:spChg>
        <pc:spChg chg="add mod">
          <ac:chgData name="TAYLOR, Helen (NHS SOUTH YORKSHIRE ICB - 03N)" userId="S::helentaylor5@nhs.net::9274fe8e-44d6-4bdf-8ea5-cee13093bc37" providerId="AD" clId="Web-{50178176-5C9D-413B-861F-A17C6F1F8B75}" dt="2024-12-04T14:14:50.418" v="1011" actId="14100"/>
          <ac:spMkLst>
            <pc:docMk/>
            <pc:sldMk cId="3549500020" sldId="528"/>
            <ac:spMk id="7" creationId="{19A3B7A8-B29A-45D4-043C-9CF21B8667F5}"/>
          </ac:spMkLst>
        </pc:spChg>
        <pc:picChg chg="add">
          <ac:chgData name="TAYLOR, Helen (NHS SOUTH YORKSHIRE ICB - 03N)" userId="S::helentaylor5@nhs.net::9274fe8e-44d6-4bdf-8ea5-cee13093bc37" providerId="AD" clId="Web-{50178176-5C9D-413B-861F-A17C6F1F8B75}" dt="2024-12-04T14:09:32.858" v="686"/>
          <ac:picMkLst>
            <pc:docMk/>
            <pc:sldMk cId="3549500020" sldId="528"/>
            <ac:picMk id="4" creationId="{1B8A2FEA-6B54-AC36-9506-27B360DE3B9E}"/>
          </ac:picMkLst>
        </pc:picChg>
        <pc:picChg chg="add">
          <ac:chgData name="TAYLOR, Helen (NHS SOUTH YORKSHIRE ICB - 03N)" userId="S::helentaylor5@nhs.net::9274fe8e-44d6-4bdf-8ea5-cee13093bc37" providerId="AD" clId="Web-{50178176-5C9D-413B-861F-A17C6F1F8B75}" dt="2024-12-04T14:09:39.468" v="687"/>
          <ac:picMkLst>
            <pc:docMk/>
            <pc:sldMk cId="3549500020" sldId="528"/>
            <ac:picMk id="6" creationId="{0D02E838-671A-7941-0FC8-5F4D8DEF15DD}"/>
          </ac:picMkLst>
        </pc:picChg>
        <pc:picChg chg="add del">
          <ac:chgData name="TAYLOR, Helen (NHS SOUTH YORKSHIRE ICB - 03N)" userId="S::helentaylor5@nhs.net::9274fe8e-44d6-4bdf-8ea5-cee13093bc37" providerId="AD" clId="Web-{50178176-5C9D-413B-861F-A17C6F1F8B75}" dt="2024-12-04T14:10:29.579" v="728"/>
          <ac:picMkLst>
            <pc:docMk/>
            <pc:sldMk cId="3549500020" sldId="528"/>
            <ac:picMk id="9" creationId="{187EBA7B-7A24-3F10-BABF-3CBB91A976B0}"/>
          </ac:picMkLst>
        </pc:picChg>
        <pc:picChg chg="add del">
          <ac:chgData name="TAYLOR, Helen (NHS SOUTH YORKSHIRE ICB - 03N)" userId="S::helentaylor5@nhs.net::9274fe8e-44d6-4bdf-8ea5-cee13093bc37" providerId="AD" clId="Web-{50178176-5C9D-413B-861F-A17C6F1F8B75}" dt="2024-12-04T14:10:28.454" v="727"/>
          <ac:picMkLst>
            <pc:docMk/>
            <pc:sldMk cId="3549500020" sldId="528"/>
            <ac:picMk id="11" creationId="{A16CE4DD-D24F-9C1D-B660-1C78D5CAC0B3}"/>
          </ac:picMkLst>
        </pc:picChg>
        <pc:picChg chg="add mod">
          <ac:chgData name="TAYLOR, Helen (NHS SOUTH YORKSHIRE ICB - 03N)" userId="S::helentaylor5@nhs.net::9274fe8e-44d6-4bdf-8ea5-cee13093bc37" providerId="AD" clId="Web-{50178176-5C9D-413B-861F-A17C6F1F8B75}" dt="2024-12-04T14:41:15.767" v="1560" actId="1076"/>
          <ac:picMkLst>
            <pc:docMk/>
            <pc:sldMk cId="3549500020" sldId="528"/>
            <ac:picMk id="13" creationId="{D1E2FB93-B194-75D2-B562-89944541E223}"/>
          </ac:picMkLst>
        </pc:picChg>
      </pc:sldChg>
      <pc:sldChg chg="addSp modSp new">
        <pc:chgData name="TAYLOR, Helen (NHS SOUTH YORKSHIRE ICB - 03N)" userId="S::helentaylor5@nhs.net::9274fe8e-44d6-4bdf-8ea5-cee13093bc37" providerId="AD" clId="Web-{50178176-5C9D-413B-861F-A17C6F1F8B75}" dt="2024-12-04T14:46:43.547" v="1696" actId="20577"/>
        <pc:sldMkLst>
          <pc:docMk/>
          <pc:sldMk cId="2601360231" sldId="529"/>
        </pc:sldMkLst>
        <pc:spChg chg="add mod">
          <ac:chgData name="TAYLOR, Helen (NHS SOUTH YORKSHIRE ICB - 03N)" userId="S::helentaylor5@nhs.net::9274fe8e-44d6-4bdf-8ea5-cee13093bc37" providerId="AD" clId="Web-{50178176-5C9D-413B-861F-A17C6F1F8B75}" dt="2024-12-04T14:45:22.871" v="1659" actId="1076"/>
          <ac:spMkLst>
            <pc:docMk/>
            <pc:sldMk cId="2601360231" sldId="529"/>
            <ac:spMk id="2" creationId="{CE3BA985-72EA-1B09-865A-74EDC7415B17}"/>
          </ac:spMkLst>
        </pc:spChg>
        <pc:spChg chg="add mod">
          <ac:chgData name="TAYLOR, Helen (NHS SOUTH YORKSHIRE ICB - 03N)" userId="S::helentaylor5@nhs.net::9274fe8e-44d6-4bdf-8ea5-cee13093bc37" providerId="AD" clId="Web-{50178176-5C9D-413B-861F-A17C6F1F8B75}" dt="2024-12-04T14:45:54.466" v="1688" actId="20577"/>
          <ac:spMkLst>
            <pc:docMk/>
            <pc:sldMk cId="2601360231" sldId="529"/>
            <ac:spMk id="3" creationId="{07F15F8E-4C76-F56C-248D-37FDFF8204AF}"/>
          </ac:spMkLst>
        </pc:spChg>
        <pc:spChg chg="add mod">
          <ac:chgData name="TAYLOR, Helen (NHS SOUTH YORKSHIRE ICB - 03N)" userId="S::helentaylor5@nhs.net::9274fe8e-44d6-4bdf-8ea5-cee13093bc37" providerId="AD" clId="Web-{50178176-5C9D-413B-861F-A17C6F1F8B75}" dt="2024-12-04T14:46:43.547" v="1696" actId="20577"/>
          <ac:spMkLst>
            <pc:docMk/>
            <pc:sldMk cId="2601360231" sldId="529"/>
            <ac:spMk id="4" creationId="{D824EDF6-3D42-E049-0212-862D241BD50D}"/>
          </ac:spMkLst>
        </pc:spChg>
      </pc:sldChg>
      <pc:sldChg chg="addSp delSp modSp new del">
        <pc:chgData name="TAYLOR, Helen (NHS SOUTH YORKSHIRE ICB - 03N)" userId="S::helentaylor5@nhs.net::9274fe8e-44d6-4bdf-8ea5-cee13093bc37" providerId="AD" clId="Web-{50178176-5C9D-413B-861F-A17C6F1F8B75}" dt="2024-12-04T14:43:30.616" v="1633"/>
        <pc:sldMkLst>
          <pc:docMk/>
          <pc:sldMk cId="3071552985" sldId="529"/>
        </pc:sldMkLst>
        <pc:spChg chg="add del mod">
          <ac:chgData name="TAYLOR, Helen (NHS SOUTH YORKSHIRE ICB - 03N)" userId="S::helentaylor5@nhs.net::9274fe8e-44d6-4bdf-8ea5-cee13093bc37" providerId="AD" clId="Web-{50178176-5C9D-413B-861F-A17C6F1F8B75}" dt="2024-12-04T14:40:16.968" v="1534"/>
          <ac:spMkLst>
            <pc:docMk/>
            <pc:sldMk cId="3071552985" sldId="529"/>
            <ac:spMk id="2" creationId="{EEBCFC68-3E2C-1A11-63A7-0D5EE5B98260}"/>
          </ac:spMkLst>
        </pc:spChg>
      </pc:sldChg>
    </pc:docChg>
  </pc:docChgLst>
  <pc:docChgLst>
    <pc:chgData name="OBASI, Barbara (NHS SOUTH YORKSHIRE ICB - 03N)" userId="S::barbara.obasi@nhs.net::4d5651ca-6cd5-47b2-86c9-b7f7f15b9abe" providerId="AD" clId="Web-{402559BB-010B-4E64-81D0-94648102E24D}"/>
    <pc:docChg chg="modSld">
      <pc:chgData name="OBASI, Barbara (NHS SOUTH YORKSHIRE ICB - 03N)" userId="S::barbara.obasi@nhs.net::4d5651ca-6cd5-47b2-86c9-b7f7f15b9abe" providerId="AD" clId="Web-{402559BB-010B-4E64-81D0-94648102E24D}" dt="2024-11-27T12:52:08.480" v="0" actId="20577"/>
      <pc:docMkLst>
        <pc:docMk/>
      </pc:docMkLst>
      <pc:sldChg chg="modSp">
        <pc:chgData name="OBASI, Barbara (NHS SOUTH YORKSHIRE ICB - 03N)" userId="S::barbara.obasi@nhs.net::4d5651ca-6cd5-47b2-86c9-b7f7f15b9abe" providerId="AD" clId="Web-{402559BB-010B-4E64-81D0-94648102E24D}" dt="2024-11-27T12:52:08.480" v="0" actId="20577"/>
        <pc:sldMkLst>
          <pc:docMk/>
          <pc:sldMk cId="3622011291" sldId="257"/>
        </pc:sldMkLst>
        <pc:spChg chg="mod">
          <ac:chgData name="OBASI, Barbara (NHS SOUTH YORKSHIRE ICB - 03N)" userId="S::barbara.obasi@nhs.net::4d5651ca-6cd5-47b2-86c9-b7f7f15b9abe" providerId="AD" clId="Web-{402559BB-010B-4E64-81D0-94648102E24D}" dt="2024-11-27T12:52:08.480" v="0" actId="20577"/>
          <ac:spMkLst>
            <pc:docMk/>
            <pc:sldMk cId="3622011291" sldId="257"/>
            <ac:spMk id="5" creationId="{270BD421-CE1B-4176-A08C-7D28C8DD2BED}"/>
          </ac:spMkLst>
        </pc:spChg>
      </pc:sldChg>
    </pc:docChg>
  </pc:docChgLst>
  <pc:docChgLst>
    <pc:chgData name="OBASI, Barbara (NHS SOUTH YORKSHIRE ICB - 03N)" userId="4d5651ca-6cd5-47b2-86c9-b7f7f15b9abe" providerId="ADAL" clId="{B07B1F15-86CC-C746-9113-87A962BA7D76}"/>
    <pc:docChg chg="undo custSel addSld delSld modSld sldOrd">
      <pc:chgData name="OBASI, Barbara (NHS SOUTH YORKSHIRE ICB - 03N)" userId="4d5651ca-6cd5-47b2-86c9-b7f7f15b9abe" providerId="ADAL" clId="{B07B1F15-86CC-C746-9113-87A962BA7D76}" dt="2024-12-05T12:59:03.758" v="1788" actId="20577"/>
      <pc:docMkLst>
        <pc:docMk/>
      </pc:docMkLst>
      <pc:sldChg chg="modSp mod modNotesTx">
        <pc:chgData name="OBASI, Barbara (NHS SOUTH YORKSHIRE ICB - 03N)" userId="4d5651ca-6cd5-47b2-86c9-b7f7f15b9abe" providerId="ADAL" clId="{B07B1F15-86CC-C746-9113-87A962BA7D76}" dt="2024-12-05T12:59:03.758" v="1788" actId="20577"/>
        <pc:sldMkLst>
          <pc:docMk/>
          <pc:sldMk cId="3622011291" sldId="257"/>
        </pc:sldMkLst>
        <pc:spChg chg="mod">
          <ac:chgData name="OBASI, Barbara (NHS SOUTH YORKSHIRE ICB - 03N)" userId="4d5651ca-6cd5-47b2-86c9-b7f7f15b9abe" providerId="ADAL" clId="{B07B1F15-86CC-C746-9113-87A962BA7D76}" dt="2024-12-04T22:01:28.526" v="1057" actId="207"/>
          <ac:spMkLst>
            <pc:docMk/>
            <pc:sldMk cId="3622011291" sldId="257"/>
            <ac:spMk id="5" creationId="{270BD421-CE1B-4176-A08C-7D28C8DD2BED}"/>
          </ac:spMkLst>
        </pc:spChg>
      </pc:sldChg>
      <pc:sldChg chg="modSp mod">
        <pc:chgData name="OBASI, Barbara (NHS SOUTH YORKSHIRE ICB - 03N)" userId="4d5651ca-6cd5-47b2-86c9-b7f7f15b9abe" providerId="ADAL" clId="{B07B1F15-86CC-C746-9113-87A962BA7D76}" dt="2024-12-05T08:37:13.683" v="1093" actId="1076"/>
        <pc:sldMkLst>
          <pc:docMk/>
          <pc:sldMk cId="133745700" sldId="260"/>
        </pc:sldMkLst>
        <pc:spChg chg="mod">
          <ac:chgData name="OBASI, Barbara (NHS SOUTH YORKSHIRE ICB - 03N)" userId="4d5651ca-6cd5-47b2-86c9-b7f7f15b9abe" providerId="ADAL" clId="{B07B1F15-86CC-C746-9113-87A962BA7D76}" dt="2024-12-04T12:34:02.148" v="160" actId="20577"/>
          <ac:spMkLst>
            <pc:docMk/>
            <pc:sldMk cId="133745700" sldId="260"/>
            <ac:spMk id="4" creationId="{9E22553F-F7BB-4D6F-8FD6-5EFEFDACE308}"/>
          </ac:spMkLst>
        </pc:spChg>
        <pc:picChg chg="mod">
          <ac:chgData name="OBASI, Barbara (NHS SOUTH YORKSHIRE ICB - 03N)" userId="4d5651ca-6cd5-47b2-86c9-b7f7f15b9abe" providerId="ADAL" clId="{B07B1F15-86CC-C746-9113-87A962BA7D76}" dt="2024-12-05T08:37:11.469" v="1092" actId="1076"/>
          <ac:picMkLst>
            <pc:docMk/>
            <pc:sldMk cId="133745700" sldId="260"/>
            <ac:picMk id="5" creationId="{D56A7A72-6D4C-4981-BC5F-0228FC5C4AA4}"/>
          </ac:picMkLst>
        </pc:picChg>
        <pc:picChg chg="mod">
          <ac:chgData name="OBASI, Barbara (NHS SOUTH YORKSHIRE ICB - 03N)" userId="4d5651ca-6cd5-47b2-86c9-b7f7f15b9abe" providerId="ADAL" clId="{B07B1F15-86CC-C746-9113-87A962BA7D76}" dt="2024-12-05T08:37:13.683" v="1093" actId="1076"/>
          <ac:picMkLst>
            <pc:docMk/>
            <pc:sldMk cId="133745700" sldId="260"/>
            <ac:picMk id="9" creationId="{1E4695A1-6B19-236E-70D3-F97578DE1FF1}"/>
          </ac:picMkLst>
        </pc:picChg>
      </pc:sldChg>
      <pc:sldChg chg="modSp mod">
        <pc:chgData name="OBASI, Barbara (NHS SOUTH YORKSHIRE ICB - 03N)" userId="4d5651ca-6cd5-47b2-86c9-b7f7f15b9abe" providerId="ADAL" clId="{B07B1F15-86CC-C746-9113-87A962BA7D76}" dt="2024-12-05T10:50:27.605" v="1424" actId="20577"/>
        <pc:sldMkLst>
          <pc:docMk/>
          <pc:sldMk cId="514173097" sldId="453"/>
        </pc:sldMkLst>
        <pc:spChg chg="mod">
          <ac:chgData name="OBASI, Barbara (NHS SOUTH YORKSHIRE ICB - 03N)" userId="4d5651ca-6cd5-47b2-86c9-b7f7f15b9abe" providerId="ADAL" clId="{B07B1F15-86CC-C746-9113-87A962BA7D76}" dt="2024-12-04T21:44:47.637" v="1003" actId="1076"/>
          <ac:spMkLst>
            <pc:docMk/>
            <pc:sldMk cId="514173097" sldId="453"/>
            <ac:spMk id="4" creationId="{87BB5E6D-4059-4526-B311-1CAA9562BAB5}"/>
          </ac:spMkLst>
        </pc:spChg>
        <pc:spChg chg="mod">
          <ac:chgData name="OBASI, Barbara (NHS SOUTH YORKSHIRE ICB - 03N)" userId="4d5651ca-6cd5-47b2-86c9-b7f7f15b9abe" providerId="ADAL" clId="{B07B1F15-86CC-C746-9113-87A962BA7D76}" dt="2024-12-05T10:50:27.605" v="1424" actId="20577"/>
          <ac:spMkLst>
            <pc:docMk/>
            <pc:sldMk cId="514173097" sldId="453"/>
            <ac:spMk id="5" creationId="{5B53C90A-D909-4018-A4D3-37A5EF86BC10}"/>
          </ac:spMkLst>
        </pc:spChg>
      </pc:sldChg>
      <pc:sldChg chg="modSp del mod">
        <pc:chgData name="OBASI, Barbara (NHS SOUTH YORKSHIRE ICB - 03N)" userId="4d5651ca-6cd5-47b2-86c9-b7f7f15b9abe" providerId="ADAL" clId="{B07B1F15-86CC-C746-9113-87A962BA7D76}" dt="2024-12-04T22:07:01.921" v="1089" actId="2696"/>
        <pc:sldMkLst>
          <pc:docMk/>
          <pc:sldMk cId="491293620" sldId="463"/>
        </pc:sldMkLst>
      </pc:sldChg>
      <pc:sldChg chg="del">
        <pc:chgData name="OBASI, Barbara (NHS SOUTH YORKSHIRE ICB - 03N)" userId="4d5651ca-6cd5-47b2-86c9-b7f7f15b9abe" providerId="ADAL" clId="{B07B1F15-86CC-C746-9113-87A962BA7D76}" dt="2024-11-27T12:55:09.460" v="18" actId="2696"/>
        <pc:sldMkLst>
          <pc:docMk/>
          <pc:sldMk cId="3206350404" sldId="467"/>
        </pc:sldMkLst>
      </pc:sldChg>
      <pc:sldChg chg="modSp mod">
        <pc:chgData name="OBASI, Barbara (NHS SOUTH YORKSHIRE ICB - 03N)" userId="4d5651ca-6cd5-47b2-86c9-b7f7f15b9abe" providerId="ADAL" clId="{B07B1F15-86CC-C746-9113-87A962BA7D76}" dt="2024-11-27T12:54:57.159" v="17" actId="13926"/>
        <pc:sldMkLst>
          <pc:docMk/>
          <pc:sldMk cId="700934510" sldId="469"/>
        </pc:sldMkLst>
      </pc:sldChg>
      <pc:sldChg chg="modSp mod">
        <pc:chgData name="OBASI, Barbara (NHS SOUTH YORKSHIRE ICB - 03N)" userId="4d5651ca-6cd5-47b2-86c9-b7f7f15b9abe" providerId="ADAL" clId="{B07B1F15-86CC-C746-9113-87A962BA7D76}" dt="2024-11-27T12:54:49.673" v="16" actId="13926"/>
        <pc:sldMkLst>
          <pc:docMk/>
          <pc:sldMk cId="3970385577" sldId="470"/>
        </pc:sldMkLst>
      </pc:sldChg>
      <pc:sldChg chg="delSp modSp mod">
        <pc:chgData name="OBASI, Barbara (NHS SOUTH YORKSHIRE ICB - 03N)" userId="4d5651ca-6cd5-47b2-86c9-b7f7f15b9abe" providerId="ADAL" clId="{B07B1F15-86CC-C746-9113-87A962BA7D76}" dt="2024-12-05T11:55:43.805" v="1785" actId="313"/>
        <pc:sldMkLst>
          <pc:docMk/>
          <pc:sldMk cId="2564039843" sldId="475"/>
        </pc:sldMkLst>
        <pc:spChg chg="mod">
          <ac:chgData name="OBASI, Barbara (NHS SOUTH YORKSHIRE ICB - 03N)" userId="4d5651ca-6cd5-47b2-86c9-b7f7f15b9abe" providerId="ADAL" clId="{B07B1F15-86CC-C746-9113-87A962BA7D76}" dt="2024-12-05T10:19:17.043" v="1378" actId="13926"/>
          <ac:spMkLst>
            <pc:docMk/>
            <pc:sldMk cId="2564039843" sldId="475"/>
            <ac:spMk id="6" creationId="{8F034370-A19D-44E0-AB3A-99567361304B}"/>
          </ac:spMkLst>
        </pc:spChg>
        <pc:graphicFrameChg chg="mod">
          <ac:chgData name="OBASI, Barbara (NHS SOUTH YORKSHIRE ICB - 03N)" userId="4d5651ca-6cd5-47b2-86c9-b7f7f15b9abe" providerId="ADAL" clId="{B07B1F15-86CC-C746-9113-87A962BA7D76}" dt="2024-12-05T11:55:43.805" v="1785" actId="313"/>
          <ac:graphicFrameMkLst>
            <pc:docMk/>
            <pc:sldMk cId="2564039843" sldId="475"/>
            <ac:graphicFrameMk id="5" creationId="{6D44E4CB-2391-44DA-BD21-F7F21BD0F23E}"/>
          </ac:graphicFrameMkLst>
        </pc:graphicFrameChg>
        <pc:picChg chg="del">
          <ac:chgData name="OBASI, Barbara (NHS SOUTH YORKSHIRE ICB - 03N)" userId="4d5651ca-6cd5-47b2-86c9-b7f7f15b9abe" providerId="ADAL" clId="{B07B1F15-86CC-C746-9113-87A962BA7D76}" dt="2024-12-05T10:19:12.871" v="1377" actId="478"/>
          <ac:picMkLst>
            <pc:docMk/>
            <pc:sldMk cId="2564039843" sldId="475"/>
            <ac:picMk id="9" creationId="{2CD2B983-699C-6AEF-6D87-62DCF867FF9D}"/>
          </ac:picMkLst>
        </pc:picChg>
      </pc:sldChg>
      <pc:sldChg chg="addSp modSp mod">
        <pc:chgData name="OBASI, Barbara (NHS SOUTH YORKSHIRE ICB - 03N)" userId="4d5651ca-6cd5-47b2-86c9-b7f7f15b9abe" providerId="ADAL" clId="{B07B1F15-86CC-C746-9113-87A962BA7D76}" dt="2024-12-04T21:29:06.536" v="683" actId="207"/>
        <pc:sldMkLst>
          <pc:docMk/>
          <pc:sldMk cId="2029305326" sldId="478"/>
        </pc:sldMkLst>
        <pc:spChg chg="mod">
          <ac:chgData name="OBASI, Barbara (NHS SOUTH YORKSHIRE ICB - 03N)" userId="4d5651ca-6cd5-47b2-86c9-b7f7f15b9abe" providerId="ADAL" clId="{B07B1F15-86CC-C746-9113-87A962BA7D76}" dt="2024-12-04T21:29:06.536" v="683" actId="207"/>
          <ac:spMkLst>
            <pc:docMk/>
            <pc:sldMk cId="2029305326" sldId="478"/>
            <ac:spMk id="2" creationId="{E6770E99-D264-DC6C-39BE-AF2DF3EA31F9}"/>
          </ac:spMkLst>
        </pc:spChg>
        <pc:graphicFrameChg chg="mod">
          <ac:chgData name="OBASI, Barbara (NHS SOUTH YORKSHIRE ICB - 03N)" userId="4d5651ca-6cd5-47b2-86c9-b7f7f15b9abe" providerId="ADAL" clId="{B07B1F15-86CC-C746-9113-87A962BA7D76}" dt="2024-12-04T21:28:47.597" v="681" actId="20577"/>
          <ac:graphicFrameMkLst>
            <pc:docMk/>
            <pc:sldMk cId="2029305326" sldId="478"/>
            <ac:graphicFrameMk id="7" creationId="{4323D39B-23EF-AE95-2997-B23B5891D709}"/>
          </ac:graphicFrameMkLst>
        </pc:graphicFrameChg>
        <pc:picChg chg="mod">
          <ac:chgData name="OBASI, Barbara (NHS SOUTH YORKSHIRE ICB - 03N)" userId="4d5651ca-6cd5-47b2-86c9-b7f7f15b9abe" providerId="ADAL" clId="{B07B1F15-86CC-C746-9113-87A962BA7D76}" dt="2024-12-04T21:28:32.527" v="679" actId="1076"/>
          <ac:picMkLst>
            <pc:docMk/>
            <pc:sldMk cId="2029305326" sldId="478"/>
            <ac:picMk id="5" creationId="{2835E4C6-5348-18E0-5FDE-7220DCA0AB37}"/>
          </ac:picMkLst>
        </pc:picChg>
        <pc:picChg chg="add mod">
          <ac:chgData name="OBASI, Barbara (NHS SOUTH YORKSHIRE ICB - 03N)" userId="4d5651ca-6cd5-47b2-86c9-b7f7f15b9abe" providerId="ADAL" clId="{B07B1F15-86CC-C746-9113-87A962BA7D76}" dt="2024-12-04T21:28:27.058" v="678" actId="1076"/>
          <ac:picMkLst>
            <pc:docMk/>
            <pc:sldMk cId="2029305326" sldId="478"/>
            <ac:picMk id="6" creationId="{CC49F74B-16AE-D110-FB98-0C435365C5E8}"/>
          </ac:picMkLst>
        </pc:picChg>
      </pc:sldChg>
      <pc:sldChg chg="modSp mod">
        <pc:chgData name="OBASI, Barbara (NHS SOUTH YORKSHIRE ICB - 03N)" userId="4d5651ca-6cd5-47b2-86c9-b7f7f15b9abe" providerId="ADAL" clId="{B07B1F15-86CC-C746-9113-87A962BA7D76}" dt="2024-12-05T10:50:10.796" v="1416" actId="1076"/>
        <pc:sldMkLst>
          <pc:docMk/>
          <pc:sldMk cId="1273053491" sldId="480"/>
        </pc:sldMkLst>
        <pc:spChg chg="mod">
          <ac:chgData name="OBASI, Barbara (NHS SOUTH YORKSHIRE ICB - 03N)" userId="4d5651ca-6cd5-47b2-86c9-b7f7f15b9abe" providerId="ADAL" clId="{B07B1F15-86CC-C746-9113-87A962BA7D76}" dt="2024-12-05T09:28:59.509" v="1152" actId="113"/>
          <ac:spMkLst>
            <pc:docMk/>
            <pc:sldMk cId="1273053491" sldId="480"/>
            <ac:spMk id="6" creationId="{59BFF52C-E0E3-A8D0-AC57-1102B1DF2894}"/>
          </ac:spMkLst>
        </pc:spChg>
        <pc:spChg chg="mod">
          <ac:chgData name="OBASI, Barbara (NHS SOUTH YORKSHIRE ICB - 03N)" userId="4d5651ca-6cd5-47b2-86c9-b7f7f15b9abe" providerId="ADAL" clId="{B07B1F15-86CC-C746-9113-87A962BA7D76}" dt="2024-12-04T21:46:23.612" v="1011" actId="207"/>
          <ac:spMkLst>
            <pc:docMk/>
            <pc:sldMk cId="1273053491" sldId="480"/>
            <ac:spMk id="7" creationId="{1D8F22B9-82CD-4CB2-849F-87BF873ECA6F}"/>
          </ac:spMkLst>
        </pc:spChg>
        <pc:graphicFrameChg chg="mod modGraphic">
          <ac:chgData name="OBASI, Barbara (NHS SOUTH YORKSHIRE ICB - 03N)" userId="4d5651ca-6cd5-47b2-86c9-b7f7f15b9abe" providerId="ADAL" clId="{B07B1F15-86CC-C746-9113-87A962BA7D76}" dt="2024-12-05T10:50:10.796" v="1416" actId="1076"/>
          <ac:graphicFrameMkLst>
            <pc:docMk/>
            <pc:sldMk cId="1273053491" sldId="480"/>
            <ac:graphicFrameMk id="3" creationId="{50226135-F8DB-2AB9-10ED-BDFB30D65468}"/>
          </ac:graphicFrameMkLst>
        </pc:graphicFrameChg>
        <pc:picChg chg="mod">
          <ac:chgData name="OBASI, Barbara (NHS SOUTH YORKSHIRE ICB - 03N)" userId="4d5651ca-6cd5-47b2-86c9-b7f7f15b9abe" providerId="ADAL" clId="{B07B1F15-86CC-C746-9113-87A962BA7D76}" dt="2024-11-27T12:57:25.915" v="41" actId="1076"/>
          <ac:picMkLst>
            <pc:docMk/>
            <pc:sldMk cId="1273053491" sldId="480"/>
            <ac:picMk id="8" creationId="{3FF6A785-5398-4755-BBD4-30C222C026DE}"/>
          </ac:picMkLst>
        </pc:picChg>
      </pc:sldChg>
      <pc:sldChg chg="modSp mod">
        <pc:chgData name="OBASI, Barbara (NHS SOUTH YORKSHIRE ICB - 03N)" userId="4d5651ca-6cd5-47b2-86c9-b7f7f15b9abe" providerId="ADAL" clId="{B07B1F15-86CC-C746-9113-87A962BA7D76}" dt="2024-11-27T12:56:43.835" v="39" actId="113"/>
        <pc:sldMkLst>
          <pc:docMk/>
          <pc:sldMk cId="3177069216" sldId="481"/>
        </pc:sldMkLst>
        <pc:spChg chg="mod">
          <ac:chgData name="OBASI, Barbara (NHS SOUTH YORKSHIRE ICB - 03N)" userId="4d5651ca-6cd5-47b2-86c9-b7f7f15b9abe" providerId="ADAL" clId="{B07B1F15-86CC-C746-9113-87A962BA7D76}" dt="2024-11-27T12:56:43.835" v="39" actId="113"/>
          <ac:spMkLst>
            <pc:docMk/>
            <pc:sldMk cId="3177069216" sldId="481"/>
            <ac:spMk id="6" creationId="{8DEF8507-2311-498F-8D79-AFC093A96C09}"/>
          </ac:spMkLst>
        </pc:spChg>
      </pc:sldChg>
      <pc:sldChg chg="addSp delSp modSp mod">
        <pc:chgData name="OBASI, Barbara (NHS SOUTH YORKSHIRE ICB - 03N)" userId="4d5651ca-6cd5-47b2-86c9-b7f7f15b9abe" providerId="ADAL" clId="{B07B1F15-86CC-C746-9113-87A962BA7D76}" dt="2024-12-05T10:18:53.455" v="1374" actId="207"/>
        <pc:sldMkLst>
          <pc:docMk/>
          <pc:sldMk cId="3376059813" sldId="482"/>
        </pc:sldMkLst>
        <pc:spChg chg="mod">
          <ac:chgData name="OBASI, Barbara (NHS SOUTH YORKSHIRE ICB - 03N)" userId="4d5651ca-6cd5-47b2-86c9-b7f7f15b9abe" providerId="ADAL" clId="{B07B1F15-86CC-C746-9113-87A962BA7D76}" dt="2024-12-05T10:18:53.455" v="1374" actId="207"/>
          <ac:spMkLst>
            <pc:docMk/>
            <pc:sldMk cId="3376059813" sldId="482"/>
            <ac:spMk id="2" creationId="{E6770E99-D264-DC6C-39BE-AF2DF3EA31F9}"/>
          </ac:spMkLst>
        </pc:spChg>
        <pc:graphicFrameChg chg="mod">
          <ac:chgData name="OBASI, Barbara (NHS SOUTH YORKSHIRE ICB - 03N)" userId="4d5651ca-6cd5-47b2-86c9-b7f7f15b9abe" providerId="ADAL" clId="{B07B1F15-86CC-C746-9113-87A962BA7D76}" dt="2024-12-04T20:58:55.028" v="528" actId="20577"/>
          <ac:graphicFrameMkLst>
            <pc:docMk/>
            <pc:sldMk cId="3376059813" sldId="482"/>
            <ac:graphicFrameMk id="7" creationId="{4323D39B-23EF-AE95-2997-B23B5891D709}"/>
          </ac:graphicFrameMkLst>
        </pc:graphicFrameChg>
        <pc:picChg chg="add del mod">
          <ac:chgData name="OBASI, Barbara (NHS SOUTH YORKSHIRE ICB - 03N)" userId="4d5651ca-6cd5-47b2-86c9-b7f7f15b9abe" providerId="ADAL" clId="{B07B1F15-86CC-C746-9113-87A962BA7D76}" dt="2024-12-04T20:58:46.150" v="520" actId="478"/>
          <ac:picMkLst>
            <pc:docMk/>
            <pc:sldMk cId="3376059813" sldId="482"/>
            <ac:picMk id="5" creationId="{F3F039DD-F19C-F01F-26E6-825BC34B5ADD}"/>
          </ac:picMkLst>
        </pc:picChg>
      </pc:sldChg>
      <pc:sldChg chg="addSp delSp modSp mod ord">
        <pc:chgData name="OBASI, Barbara (NHS SOUTH YORKSHIRE ICB - 03N)" userId="4d5651ca-6cd5-47b2-86c9-b7f7f15b9abe" providerId="ADAL" clId="{B07B1F15-86CC-C746-9113-87A962BA7D76}" dt="2024-12-05T11:43:39.522" v="1536" actId="20578"/>
        <pc:sldMkLst>
          <pc:docMk/>
          <pc:sldMk cId="1661585557" sldId="496"/>
        </pc:sldMkLst>
        <pc:spChg chg="mod">
          <ac:chgData name="OBASI, Barbara (NHS SOUTH YORKSHIRE ICB - 03N)" userId="4d5651ca-6cd5-47b2-86c9-b7f7f15b9abe" providerId="ADAL" clId="{B07B1F15-86CC-C746-9113-87A962BA7D76}" dt="2024-12-05T10:18:15.528" v="1358" actId="1076"/>
          <ac:spMkLst>
            <pc:docMk/>
            <pc:sldMk cId="1661585557" sldId="496"/>
            <ac:spMk id="2" creationId="{57651088-0813-1924-7FBE-CD7EEDABFF14}"/>
          </ac:spMkLst>
        </pc:spChg>
        <pc:spChg chg="mod">
          <ac:chgData name="OBASI, Barbara (NHS SOUTH YORKSHIRE ICB - 03N)" userId="4d5651ca-6cd5-47b2-86c9-b7f7f15b9abe" providerId="ADAL" clId="{B07B1F15-86CC-C746-9113-87A962BA7D76}" dt="2024-12-04T21:29:20.189" v="684" actId="2711"/>
          <ac:spMkLst>
            <pc:docMk/>
            <pc:sldMk cId="1661585557" sldId="496"/>
            <ac:spMk id="3" creationId="{A42495EB-D5AA-B502-B2F7-13F2291207AD}"/>
          </ac:spMkLst>
        </pc:spChg>
        <pc:spChg chg="del mod">
          <ac:chgData name="OBASI, Barbara (NHS SOUTH YORKSHIRE ICB - 03N)" userId="4d5651ca-6cd5-47b2-86c9-b7f7f15b9abe" providerId="ADAL" clId="{B07B1F15-86CC-C746-9113-87A962BA7D76}" dt="2024-12-04T13:26:50.427" v="338"/>
          <ac:spMkLst>
            <pc:docMk/>
            <pc:sldMk cId="1661585557" sldId="496"/>
            <ac:spMk id="6" creationId="{1D8EE29F-6E87-10F1-1B10-813EDACF2DFD}"/>
          </ac:spMkLst>
        </pc:spChg>
        <pc:picChg chg="mod">
          <ac:chgData name="OBASI, Barbara (NHS SOUTH YORKSHIRE ICB - 03N)" userId="4d5651ca-6cd5-47b2-86c9-b7f7f15b9abe" providerId="ADAL" clId="{B07B1F15-86CC-C746-9113-87A962BA7D76}" dt="2024-12-04T13:28:36.949" v="358" actId="14100"/>
          <ac:picMkLst>
            <pc:docMk/>
            <pc:sldMk cId="1661585557" sldId="496"/>
            <ac:picMk id="4" creationId="{9239845D-E471-3243-08A8-3701861CCB8D}"/>
          </ac:picMkLst>
        </pc:picChg>
        <pc:picChg chg="del">
          <ac:chgData name="OBASI, Barbara (NHS SOUTH YORKSHIRE ICB - 03N)" userId="4d5651ca-6cd5-47b2-86c9-b7f7f15b9abe" providerId="ADAL" clId="{B07B1F15-86CC-C746-9113-87A962BA7D76}" dt="2024-12-04T13:24:32.707" v="286" actId="478"/>
          <ac:picMkLst>
            <pc:docMk/>
            <pc:sldMk cId="1661585557" sldId="496"/>
            <ac:picMk id="5" creationId="{EDB4C761-28FF-329B-E462-34C62662E18F}"/>
          </ac:picMkLst>
        </pc:picChg>
        <pc:picChg chg="mod">
          <ac:chgData name="OBASI, Barbara (NHS SOUTH YORKSHIRE ICB - 03N)" userId="4d5651ca-6cd5-47b2-86c9-b7f7f15b9abe" providerId="ADAL" clId="{B07B1F15-86CC-C746-9113-87A962BA7D76}" dt="2024-12-04T13:31:17.472" v="402" actId="1076"/>
          <ac:picMkLst>
            <pc:docMk/>
            <pc:sldMk cId="1661585557" sldId="496"/>
            <ac:picMk id="7" creationId="{3D40EBB9-29A0-6159-9DD0-AB70D35E1E78}"/>
          </ac:picMkLst>
        </pc:picChg>
        <pc:picChg chg="mod">
          <ac:chgData name="OBASI, Barbara (NHS SOUTH YORKSHIRE ICB - 03N)" userId="4d5651ca-6cd5-47b2-86c9-b7f7f15b9abe" providerId="ADAL" clId="{B07B1F15-86CC-C746-9113-87A962BA7D76}" dt="2024-12-04T13:28:51.620" v="362" actId="14100"/>
          <ac:picMkLst>
            <pc:docMk/>
            <pc:sldMk cId="1661585557" sldId="496"/>
            <ac:picMk id="8" creationId="{6F1F2F84-9794-FDC6-3B3B-1E34ECCA83E2}"/>
          </ac:picMkLst>
        </pc:picChg>
        <pc:picChg chg="add mod">
          <ac:chgData name="OBASI, Barbara (NHS SOUTH YORKSHIRE ICB - 03N)" userId="4d5651ca-6cd5-47b2-86c9-b7f7f15b9abe" providerId="ADAL" clId="{B07B1F15-86CC-C746-9113-87A962BA7D76}" dt="2024-12-04T13:29:15.993" v="365" actId="1076"/>
          <ac:picMkLst>
            <pc:docMk/>
            <pc:sldMk cId="1661585557" sldId="496"/>
            <ac:picMk id="9" creationId="{4D589440-AAB4-37B5-9872-1173F5D97272}"/>
          </ac:picMkLst>
        </pc:picChg>
      </pc:sldChg>
      <pc:sldChg chg="modSp del mod">
        <pc:chgData name="OBASI, Barbara (NHS SOUTH YORKSHIRE ICB - 03N)" userId="4d5651ca-6cd5-47b2-86c9-b7f7f15b9abe" providerId="ADAL" clId="{B07B1F15-86CC-C746-9113-87A962BA7D76}" dt="2024-12-04T22:07:03.788" v="1090" actId="2696"/>
        <pc:sldMkLst>
          <pc:docMk/>
          <pc:sldMk cId="3888493438" sldId="515"/>
        </pc:sldMkLst>
      </pc:sldChg>
      <pc:sldChg chg="modSp del mod">
        <pc:chgData name="OBASI, Barbara (NHS SOUTH YORKSHIRE ICB - 03N)" userId="4d5651ca-6cd5-47b2-86c9-b7f7f15b9abe" providerId="ADAL" clId="{B07B1F15-86CC-C746-9113-87A962BA7D76}" dt="2024-12-04T22:07:07.520" v="1091" actId="2696"/>
        <pc:sldMkLst>
          <pc:docMk/>
          <pc:sldMk cId="4079796398" sldId="518"/>
        </pc:sldMkLst>
      </pc:sldChg>
      <pc:sldChg chg="addSp delSp modSp add del mod ord">
        <pc:chgData name="OBASI, Barbara (NHS SOUTH YORKSHIRE ICB - 03N)" userId="4d5651ca-6cd5-47b2-86c9-b7f7f15b9abe" providerId="ADAL" clId="{B07B1F15-86CC-C746-9113-87A962BA7D76}" dt="2024-12-04T13:32:04.882" v="403" actId="2696"/>
        <pc:sldMkLst>
          <pc:docMk/>
          <pc:sldMk cId="4067244002" sldId="519"/>
        </pc:sldMkLst>
      </pc:sldChg>
      <pc:sldChg chg="addSp delSp modSp new del mod setBg">
        <pc:chgData name="OBASI, Barbara (NHS SOUTH YORKSHIRE ICB - 03N)" userId="4d5651ca-6cd5-47b2-86c9-b7f7f15b9abe" providerId="ADAL" clId="{B07B1F15-86CC-C746-9113-87A962BA7D76}" dt="2024-12-04T13:22:15.869" v="268" actId="2696"/>
        <pc:sldMkLst>
          <pc:docMk/>
          <pc:sldMk cId="1948851302" sldId="520"/>
        </pc:sldMkLst>
        <pc:spChg chg="add del">
          <ac:chgData name="OBASI, Barbara (NHS SOUTH YORKSHIRE ICB - 03N)" userId="4d5651ca-6cd5-47b2-86c9-b7f7f15b9abe" providerId="ADAL" clId="{B07B1F15-86CC-C746-9113-87A962BA7D76}" dt="2024-12-04T13:17:43.647" v="221" actId="26606"/>
          <ac:spMkLst>
            <pc:docMk/>
            <pc:sldMk cId="1948851302" sldId="520"/>
            <ac:spMk id="8" creationId="{42A4FC2C-047E-45A5-965D-8E1E3BF09BC6}"/>
          </ac:spMkLst>
        </pc:spChg>
        <pc:picChg chg="add mod">
          <ac:chgData name="OBASI, Barbara (NHS SOUTH YORKSHIRE ICB - 03N)" userId="4d5651ca-6cd5-47b2-86c9-b7f7f15b9abe" providerId="ADAL" clId="{B07B1F15-86CC-C746-9113-87A962BA7D76}" dt="2024-12-04T13:17:43.647" v="221" actId="26606"/>
          <ac:picMkLst>
            <pc:docMk/>
            <pc:sldMk cId="1948851302" sldId="520"/>
            <ac:picMk id="3" creationId="{9EDFEB89-AC07-070C-D342-973E187DDBA9}"/>
          </ac:picMkLst>
        </pc:picChg>
        <pc:picChg chg="add mod">
          <ac:chgData name="OBASI, Barbara (NHS SOUTH YORKSHIRE ICB - 03N)" userId="4d5651ca-6cd5-47b2-86c9-b7f7f15b9abe" providerId="ADAL" clId="{B07B1F15-86CC-C746-9113-87A962BA7D76}" dt="2024-12-04T13:17:56.907" v="222"/>
          <ac:picMkLst>
            <pc:docMk/>
            <pc:sldMk cId="1948851302" sldId="520"/>
            <ac:picMk id="4" creationId="{BBE33AA8-9EE5-2353-D66A-31A8EF87BED9}"/>
          </ac:picMkLst>
        </pc:picChg>
        <pc:picChg chg="add mod">
          <ac:chgData name="OBASI, Barbara (NHS SOUTH YORKSHIRE ICB - 03N)" userId="4d5651ca-6cd5-47b2-86c9-b7f7f15b9abe" providerId="ADAL" clId="{B07B1F15-86CC-C746-9113-87A962BA7D76}" dt="2024-12-04T13:18:07.544" v="223"/>
          <ac:picMkLst>
            <pc:docMk/>
            <pc:sldMk cId="1948851302" sldId="520"/>
            <ac:picMk id="5" creationId="{C8F6064B-FF51-3F3A-65F6-3F3A4287DEC0}"/>
          </ac:picMkLst>
        </pc:picChg>
      </pc:sldChg>
      <pc:sldChg chg="addSp delSp modSp new del mod">
        <pc:chgData name="OBASI, Barbara (NHS SOUTH YORKSHIRE ICB - 03N)" userId="4d5651ca-6cd5-47b2-86c9-b7f7f15b9abe" providerId="ADAL" clId="{B07B1F15-86CC-C746-9113-87A962BA7D76}" dt="2024-12-05T11:53:11.740" v="1537" actId="2696"/>
        <pc:sldMkLst>
          <pc:docMk/>
          <pc:sldMk cId="1945337654" sldId="521"/>
        </pc:sldMkLst>
        <pc:spChg chg="mod">
          <ac:chgData name="OBASI, Barbara (NHS SOUTH YORKSHIRE ICB - 03N)" userId="4d5651ca-6cd5-47b2-86c9-b7f7f15b9abe" providerId="ADAL" clId="{B07B1F15-86CC-C746-9113-87A962BA7D76}" dt="2024-12-05T10:18:26.865" v="1359" actId="1076"/>
          <ac:spMkLst>
            <pc:docMk/>
            <pc:sldMk cId="1945337654" sldId="521"/>
            <ac:spMk id="2" creationId="{97571064-9BBE-3BD2-1AC5-F255457F7FCF}"/>
          </ac:spMkLst>
        </pc:spChg>
        <pc:spChg chg="del">
          <ac:chgData name="OBASI, Barbara (NHS SOUTH YORKSHIRE ICB - 03N)" userId="4d5651ca-6cd5-47b2-86c9-b7f7f15b9abe" providerId="ADAL" clId="{B07B1F15-86CC-C746-9113-87A962BA7D76}" dt="2024-12-04T13:21:11.847" v="236"/>
          <ac:spMkLst>
            <pc:docMk/>
            <pc:sldMk cId="1945337654" sldId="521"/>
            <ac:spMk id="3" creationId="{3D3D3BE7-477E-A211-113B-9BDB90A6F157}"/>
          </ac:spMkLst>
        </pc:spChg>
        <pc:spChg chg="add del mod">
          <ac:chgData name="OBASI, Barbara (NHS SOUTH YORKSHIRE ICB - 03N)" userId="4d5651ca-6cd5-47b2-86c9-b7f7f15b9abe" providerId="ADAL" clId="{B07B1F15-86CC-C746-9113-87A962BA7D76}" dt="2024-12-05T10:00:38.072" v="1156" actId="478"/>
          <ac:spMkLst>
            <pc:docMk/>
            <pc:sldMk cId="1945337654" sldId="521"/>
            <ac:spMk id="6" creationId="{070D04BD-8459-9566-C523-0D0E17DDD71F}"/>
          </ac:spMkLst>
        </pc:spChg>
        <pc:spChg chg="add del mod">
          <ac:chgData name="OBASI, Barbara (NHS SOUTH YORKSHIRE ICB - 03N)" userId="4d5651ca-6cd5-47b2-86c9-b7f7f15b9abe" providerId="ADAL" clId="{B07B1F15-86CC-C746-9113-87A962BA7D76}" dt="2024-12-04T20:56:47.925" v="463" actId="931"/>
          <ac:spMkLst>
            <pc:docMk/>
            <pc:sldMk cId="1945337654" sldId="521"/>
            <ac:spMk id="8" creationId="{42B1624E-62AD-0534-7B38-E35AFA1C4C84}"/>
          </ac:spMkLst>
        </pc:spChg>
        <pc:picChg chg="add mod">
          <ac:chgData name="OBASI, Barbara (NHS SOUTH YORKSHIRE ICB - 03N)" userId="4d5651ca-6cd5-47b2-86c9-b7f7f15b9abe" providerId="ADAL" clId="{B07B1F15-86CC-C746-9113-87A962BA7D76}" dt="2024-12-04T13:20:38.116" v="230"/>
          <ac:picMkLst>
            <pc:docMk/>
            <pc:sldMk cId="1945337654" sldId="521"/>
            <ac:picMk id="4" creationId="{C4BEB640-D5BF-A9B7-2D63-3BB3A45BFDB5}"/>
          </ac:picMkLst>
        </pc:picChg>
        <pc:picChg chg="add mod">
          <ac:chgData name="OBASI, Barbara (NHS SOUTH YORKSHIRE ICB - 03N)" userId="4d5651ca-6cd5-47b2-86c9-b7f7f15b9abe" providerId="ADAL" clId="{B07B1F15-86CC-C746-9113-87A962BA7D76}" dt="2024-12-04T13:20:46.053" v="231"/>
          <ac:picMkLst>
            <pc:docMk/>
            <pc:sldMk cId="1945337654" sldId="521"/>
            <ac:picMk id="5" creationId="{3A8CCCC6-BCDC-7BAA-99D6-E58689169804}"/>
          </ac:picMkLst>
        </pc:picChg>
        <pc:picChg chg="add del mod">
          <ac:chgData name="OBASI, Barbara (NHS SOUTH YORKSHIRE ICB - 03N)" userId="4d5651ca-6cd5-47b2-86c9-b7f7f15b9abe" providerId="ADAL" clId="{B07B1F15-86CC-C746-9113-87A962BA7D76}" dt="2024-12-04T20:56:36.431" v="462" actId="478"/>
          <ac:picMkLst>
            <pc:docMk/>
            <pc:sldMk cId="1945337654" sldId="521"/>
            <ac:picMk id="6" creationId="{5093786E-35A4-2025-E5F6-FBAFD662E019}"/>
          </ac:picMkLst>
        </pc:picChg>
        <pc:picChg chg="add mod">
          <ac:chgData name="OBASI, Barbara (NHS SOUTH YORKSHIRE ICB - 03N)" userId="4d5651ca-6cd5-47b2-86c9-b7f7f15b9abe" providerId="ADAL" clId="{B07B1F15-86CC-C746-9113-87A962BA7D76}" dt="2024-12-05T10:18:38.151" v="1373" actId="1076"/>
          <ac:picMkLst>
            <pc:docMk/>
            <pc:sldMk cId="1945337654" sldId="521"/>
            <ac:picMk id="7" creationId="{B2F5C9D6-E8A0-5D6F-407A-94425032E335}"/>
          </ac:picMkLst>
        </pc:picChg>
        <pc:picChg chg="add del mod">
          <ac:chgData name="OBASI, Barbara (NHS SOUTH YORKSHIRE ICB - 03N)" userId="4d5651ca-6cd5-47b2-86c9-b7f7f15b9abe" providerId="ADAL" clId="{B07B1F15-86CC-C746-9113-87A962BA7D76}" dt="2024-12-05T09:59:00.295" v="1153" actId="478"/>
          <ac:picMkLst>
            <pc:docMk/>
            <pc:sldMk cId="1945337654" sldId="521"/>
            <ac:picMk id="10" creationId="{2053D40A-7095-2735-076E-4700C5947A30}"/>
          </ac:picMkLst>
        </pc:picChg>
        <pc:picChg chg="add del mod">
          <ac:chgData name="OBASI, Barbara (NHS SOUTH YORKSHIRE ICB - 03N)" userId="4d5651ca-6cd5-47b2-86c9-b7f7f15b9abe" providerId="ADAL" clId="{B07B1F15-86CC-C746-9113-87A962BA7D76}" dt="2024-12-05T10:00:36.322" v="1155" actId="21"/>
          <ac:picMkLst>
            <pc:docMk/>
            <pc:sldMk cId="1945337654" sldId="521"/>
            <ac:picMk id="11" creationId="{DDFAB625-3631-443D-A583-070C1E89B91E}"/>
          </ac:picMkLst>
        </pc:picChg>
      </pc:sldChg>
      <pc:sldChg chg="addSp delSp modSp add mod ord">
        <pc:chgData name="OBASI, Barbara (NHS SOUTH YORKSHIRE ICB - 03N)" userId="4d5651ca-6cd5-47b2-86c9-b7f7f15b9abe" providerId="ADAL" clId="{B07B1F15-86CC-C746-9113-87A962BA7D76}" dt="2024-12-05T11:40:32.709" v="1535" actId="1076"/>
        <pc:sldMkLst>
          <pc:docMk/>
          <pc:sldMk cId="2348604256" sldId="522"/>
        </pc:sldMkLst>
        <pc:spChg chg="mod">
          <ac:chgData name="OBASI, Barbara (NHS SOUTH YORKSHIRE ICB - 03N)" userId="4d5651ca-6cd5-47b2-86c9-b7f7f15b9abe" providerId="ADAL" clId="{B07B1F15-86CC-C746-9113-87A962BA7D76}" dt="2024-12-05T10:19:03.274" v="1375" actId="207"/>
          <ac:spMkLst>
            <pc:docMk/>
            <pc:sldMk cId="2348604256" sldId="522"/>
            <ac:spMk id="2" creationId="{B40C96FD-8A45-F41D-F7DE-AE3EA51DBD9A}"/>
          </ac:spMkLst>
        </pc:spChg>
        <pc:spChg chg="mod">
          <ac:chgData name="OBASI, Barbara (NHS SOUTH YORKSHIRE ICB - 03N)" userId="4d5651ca-6cd5-47b2-86c9-b7f7f15b9abe" providerId="ADAL" clId="{B07B1F15-86CC-C746-9113-87A962BA7D76}" dt="2024-12-04T21:02:03.350" v="532" actId="5793"/>
          <ac:spMkLst>
            <pc:docMk/>
            <pc:sldMk cId="2348604256" sldId="522"/>
            <ac:spMk id="3" creationId="{A6988D56-9F11-AC02-6833-8C50D4994DD6}"/>
          </ac:spMkLst>
        </pc:spChg>
        <pc:spChg chg="mod">
          <ac:chgData name="OBASI, Barbara (NHS SOUTH YORKSHIRE ICB - 03N)" userId="4d5651ca-6cd5-47b2-86c9-b7f7f15b9abe" providerId="ADAL" clId="{B07B1F15-86CC-C746-9113-87A962BA7D76}" dt="2024-12-04T21:05:49.350" v="574" actId="20577"/>
          <ac:spMkLst>
            <pc:docMk/>
            <pc:sldMk cId="2348604256" sldId="522"/>
            <ac:spMk id="6" creationId="{1D2A28A9-3CED-7852-792A-5E28EACF6A06}"/>
          </ac:spMkLst>
        </pc:spChg>
        <pc:picChg chg="del">
          <ac:chgData name="OBASI, Barbara (NHS SOUTH YORKSHIRE ICB - 03N)" userId="4d5651ca-6cd5-47b2-86c9-b7f7f15b9abe" providerId="ADAL" clId="{B07B1F15-86CC-C746-9113-87A962BA7D76}" dt="2024-12-04T21:02:15.837" v="534" actId="478"/>
          <ac:picMkLst>
            <pc:docMk/>
            <pc:sldMk cId="2348604256" sldId="522"/>
            <ac:picMk id="5" creationId="{2957797B-AF0E-6951-3DBC-2AEC93641A2C}"/>
          </ac:picMkLst>
        </pc:picChg>
        <pc:picChg chg="mod">
          <ac:chgData name="OBASI, Barbara (NHS SOUTH YORKSHIRE ICB - 03N)" userId="4d5651ca-6cd5-47b2-86c9-b7f7f15b9abe" providerId="ADAL" clId="{B07B1F15-86CC-C746-9113-87A962BA7D76}" dt="2024-12-04T21:04:57.983" v="559" actId="1076"/>
          <ac:picMkLst>
            <pc:docMk/>
            <pc:sldMk cId="2348604256" sldId="522"/>
            <ac:picMk id="7" creationId="{0B985E2B-124C-C3C5-441B-280D58A2BB9F}"/>
          </ac:picMkLst>
        </pc:picChg>
        <pc:picChg chg="add mod">
          <ac:chgData name="OBASI, Barbara (NHS SOUTH YORKSHIRE ICB - 03N)" userId="4d5651ca-6cd5-47b2-86c9-b7f7f15b9abe" providerId="ADAL" clId="{B07B1F15-86CC-C746-9113-87A962BA7D76}" dt="2024-12-05T11:40:28.892" v="1534" actId="1076"/>
          <ac:picMkLst>
            <pc:docMk/>
            <pc:sldMk cId="2348604256" sldId="522"/>
            <ac:picMk id="9" creationId="{B2935185-FF33-3E8D-C325-826221A8D691}"/>
          </ac:picMkLst>
        </pc:picChg>
        <pc:picChg chg="add del mod">
          <ac:chgData name="OBASI, Barbara (NHS SOUTH YORKSHIRE ICB - 03N)" userId="4d5651ca-6cd5-47b2-86c9-b7f7f15b9abe" providerId="ADAL" clId="{B07B1F15-86CC-C746-9113-87A962BA7D76}" dt="2024-12-04T21:02:55.480" v="537" actId="478"/>
          <ac:picMkLst>
            <pc:docMk/>
            <pc:sldMk cId="2348604256" sldId="522"/>
            <ac:picMk id="10" creationId="{4F6D7ED7-0F99-0DED-DCBD-B95A0E5D2B1B}"/>
          </ac:picMkLst>
        </pc:picChg>
        <pc:picChg chg="add mod">
          <ac:chgData name="OBASI, Barbara (NHS SOUTH YORKSHIRE ICB - 03N)" userId="4d5651ca-6cd5-47b2-86c9-b7f7f15b9abe" providerId="ADAL" clId="{B07B1F15-86CC-C746-9113-87A962BA7D76}" dt="2024-12-05T11:40:32.709" v="1535" actId="1076"/>
          <ac:picMkLst>
            <pc:docMk/>
            <pc:sldMk cId="2348604256" sldId="522"/>
            <ac:picMk id="11" creationId="{D575A37B-9CD7-9C8A-799B-C61C01576587}"/>
          </ac:picMkLst>
        </pc:picChg>
        <pc:picChg chg="add mod">
          <ac:chgData name="OBASI, Barbara (NHS SOUTH YORKSHIRE ICB - 03N)" userId="4d5651ca-6cd5-47b2-86c9-b7f7f15b9abe" providerId="ADAL" clId="{B07B1F15-86CC-C746-9113-87A962BA7D76}" dt="2024-12-04T21:03:06.600" v="538" actId="931"/>
          <ac:picMkLst>
            <pc:docMk/>
            <pc:sldMk cId="2348604256" sldId="522"/>
            <ac:picMk id="12" creationId="{0976AFD0-4291-3899-B8D9-389A08939841}"/>
          </ac:picMkLst>
        </pc:picChg>
        <pc:picChg chg="add del mod">
          <ac:chgData name="OBASI, Barbara (NHS SOUTH YORKSHIRE ICB - 03N)" userId="4d5651ca-6cd5-47b2-86c9-b7f7f15b9abe" providerId="ADAL" clId="{B07B1F15-86CC-C746-9113-87A962BA7D76}" dt="2024-12-05T11:34:55.700" v="1435" actId="478"/>
          <ac:picMkLst>
            <pc:docMk/>
            <pc:sldMk cId="2348604256" sldId="522"/>
            <ac:picMk id="14" creationId="{421F2CD7-3D3A-9A93-51BD-C97120D36F73}"/>
          </ac:picMkLst>
        </pc:picChg>
      </pc:sldChg>
      <pc:sldChg chg="addSp delSp modSp new del mod">
        <pc:chgData name="OBASI, Barbara (NHS SOUTH YORKSHIRE ICB - 03N)" userId="4d5651ca-6cd5-47b2-86c9-b7f7f15b9abe" providerId="ADAL" clId="{B07B1F15-86CC-C746-9113-87A962BA7D76}" dt="2024-12-04T13:34:16.808" v="408" actId="2696"/>
        <pc:sldMkLst>
          <pc:docMk/>
          <pc:sldMk cId="2429886745" sldId="523"/>
        </pc:sldMkLst>
        <pc:spChg chg="del">
          <ac:chgData name="OBASI, Barbara (NHS SOUTH YORKSHIRE ICB - 03N)" userId="4d5651ca-6cd5-47b2-86c9-b7f7f15b9abe" providerId="ADAL" clId="{B07B1F15-86CC-C746-9113-87A962BA7D76}" dt="2024-12-04T13:32:44.392" v="405" actId="931"/>
          <ac:spMkLst>
            <pc:docMk/>
            <pc:sldMk cId="2429886745" sldId="523"/>
            <ac:spMk id="3" creationId="{07F7A0D6-AB4E-47E8-0275-48DFC1DFF5A0}"/>
          </ac:spMkLst>
        </pc:spChg>
        <pc:picChg chg="add mod">
          <ac:chgData name="OBASI, Barbara (NHS SOUTH YORKSHIRE ICB - 03N)" userId="4d5651ca-6cd5-47b2-86c9-b7f7f15b9abe" providerId="ADAL" clId="{B07B1F15-86CC-C746-9113-87A962BA7D76}" dt="2024-12-04T13:32:48.407" v="407" actId="962"/>
          <ac:picMkLst>
            <pc:docMk/>
            <pc:sldMk cId="2429886745" sldId="523"/>
            <ac:picMk id="5" creationId="{A16B1F79-EE6B-51DD-E4B5-328F0548AE0B}"/>
          </ac:picMkLst>
        </pc:picChg>
      </pc:sldChg>
      <pc:sldChg chg="addSp delSp modSp add del mod">
        <pc:chgData name="OBASI, Barbara (NHS SOUTH YORKSHIRE ICB - 03N)" userId="4d5651ca-6cd5-47b2-86c9-b7f7f15b9abe" providerId="ADAL" clId="{B07B1F15-86CC-C746-9113-87A962BA7D76}" dt="2024-12-04T20:58:25.105" v="518" actId="2696"/>
        <pc:sldMkLst>
          <pc:docMk/>
          <pc:sldMk cId="3438145286" sldId="523"/>
        </pc:sldMkLst>
        <pc:spChg chg="mod">
          <ac:chgData name="OBASI, Barbara (NHS SOUTH YORKSHIRE ICB - 03N)" userId="4d5651ca-6cd5-47b2-86c9-b7f7f15b9abe" providerId="ADAL" clId="{B07B1F15-86CC-C746-9113-87A962BA7D76}" dt="2024-12-04T13:35:08.160" v="457" actId="14100"/>
          <ac:spMkLst>
            <pc:docMk/>
            <pc:sldMk cId="3438145286" sldId="523"/>
            <ac:spMk id="2" creationId="{659053AF-FDED-41DB-1130-117966B5B7B1}"/>
          </ac:spMkLst>
        </pc:spChg>
        <pc:spChg chg="add del mod">
          <ac:chgData name="OBASI, Barbara (NHS SOUTH YORKSHIRE ICB - 03N)" userId="4d5651ca-6cd5-47b2-86c9-b7f7f15b9abe" providerId="ADAL" clId="{B07B1F15-86CC-C746-9113-87A962BA7D76}" dt="2024-12-04T13:34:43.385" v="411" actId="931"/>
          <ac:spMkLst>
            <pc:docMk/>
            <pc:sldMk cId="3438145286" sldId="523"/>
            <ac:spMk id="7" creationId="{288D391B-EC1A-6959-175D-078A461FA881}"/>
          </ac:spMkLst>
        </pc:spChg>
        <pc:picChg chg="del">
          <ac:chgData name="OBASI, Barbara (NHS SOUTH YORKSHIRE ICB - 03N)" userId="4d5651ca-6cd5-47b2-86c9-b7f7f15b9abe" providerId="ADAL" clId="{B07B1F15-86CC-C746-9113-87A962BA7D76}" dt="2024-12-04T13:34:32.287" v="410" actId="478"/>
          <ac:picMkLst>
            <pc:docMk/>
            <pc:sldMk cId="3438145286" sldId="523"/>
            <ac:picMk id="6" creationId="{3E2E6148-44E8-7BE5-A2A1-FC78886B50E9}"/>
          </ac:picMkLst>
        </pc:picChg>
        <pc:picChg chg="add mod">
          <ac:chgData name="OBASI, Barbara (NHS SOUTH YORKSHIRE ICB - 03N)" userId="4d5651ca-6cd5-47b2-86c9-b7f7f15b9abe" providerId="ADAL" clId="{B07B1F15-86CC-C746-9113-87A962BA7D76}" dt="2024-12-04T13:35:19.778" v="461" actId="1076"/>
          <ac:picMkLst>
            <pc:docMk/>
            <pc:sldMk cId="3438145286" sldId="523"/>
            <ac:picMk id="9" creationId="{F441C175-D704-FB04-CF8D-D7F45B7B39B9}"/>
          </ac:picMkLst>
        </pc:picChg>
      </pc:sldChg>
      <pc:sldChg chg="addSp delSp modSp mod">
        <pc:chgData name="OBASI, Barbara (NHS SOUTH YORKSHIRE ICB - 03N)" userId="4d5651ca-6cd5-47b2-86c9-b7f7f15b9abe" providerId="ADAL" clId="{B07B1F15-86CC-C746-9113-87A962BA7D76}" dt="2024-12-04T21:33:04.557" v="695" actId="207"/>
        <pc:sldMkLst>
          <pc:docMk/>
          <pc:sldMk cId="530036782" sldId="524"/>
        </pc:sldMkLst>
        <pc:spChg chg="mod">
          <ac:chgData name="OBASI, Barbara (NHS SOUTH YORKSHIRE ICB - 03N)" userId="4d5651ca-6cd5-47b2-86c9-b7f7f15b9abe" providerId="ADAL" clId="{B07B1F15-86CC-C746-9113-87A962BA7D76}" dt="2024-12-04T21:33:04.557" v="695" actId="207"/>
          <ac:spMkLst>
            <pc:docMk/>
            <pc:sldMk cId="530036782" sldId="524"/>
            <ac:spMk id="8" creationId="{1427E883-718D-675D-2719-CD76360B1D92}"/>
          </ac:spMkLst>
        </pc:spChg>
        <pc:picChg chg="add mod">
          <ac:chgData name="OBASI, Barbara (NHS SOUTH YORKSHIRE ICB - 03N)" userId="4d5651ca-6cd5-47b2-86c9-b7f7f15b9abe" providerId="ADAL" clId="{B07B1F15-86CC-C746-9113-87A962BA7D76}" dt="2024-12-04T21:32:37.948" v="693" actId="1076"/>
          <ac:picMkLst>
            <pc:docMk/>
            <pc:sldMk cId="530036782" sldId="524"/>
            <ac:picMk id="4" creationId="{9A3CD5F3-6658-B12F-F211-59A55C103651}"/>
          </ac:picMkLst>
        </pc:picChg>
        <pc:picChg chg="del mod">
          <ac:chgData name="OBASI, Barbara (NHS SOUTH YORKSHIRE ICB - 03N)" userId="4d5651ca-6cd5-47b2-86c9-b7f7f15b9abe" providerId="ADAL" clId="{B07B1F15-86CC-C746-9113-87A962BA7D76}" dt="2024-12-04T21:32:11.366" v="688" actId="478"/>
          <ac:picMkLst>
            <pc:docMk/>
            <pc:sldMk cId="530036782" sldId="524"/>
            <ac:picMk id="7" creationId="{30CB7606-CC1B-7E58-FF24-F375677E1E33}"/>
          </ac:picMkLst>
        </pc:picChg>
      </pc:sldChg>
      <pc:sldChg chg="modSp mod">
        <pc:chgData name="OBASI, Barbara (NHS SOUTH YORKSHIRE ICB - 03N)" userId="4d5651ca-6cd5-47b2-86c9-b7f7f15b9abe" providerId="ADAL" clId="{B07B1F15-86CC-C746-9113-87A962BA7D76}" dt="2024-12-04T21:45:40.971" v="1005" actId="2711"/>
        <pc:sldMkLst>
          <pc:docMk/>
          <pc:sldMk cId="2600198243" sldId="525"/>
        </pc:sldMkLst>
        <pc:spChg chg="mod">
          <ac:chgData name="OBASI, Barbara (NHS SOUTH YORKSHIRE ICB - 03N)" userId="4d5651ca-6cd5-47b2-86c9-b7f7f15b9abe" providerId="ADAL" clId="{B07B1F15-86CC-C746-9113-87A962BA7D76}" dt="2024-12-04T21:45:40.971" v="1005" actId="2711"/>
          <ac:spMkLst>
            <pc:docMk/>
            <pc:sldMk cId="2600198243" sldId="525"/>
            <ac:spMk id="8" creationId="{8C375A3C-2D8B-1459-F402-C65C5E9CBEC9}"/>
          </ac:spMkLst>
        </pc:spChg>
        <pc:spChg chg="mod">
          <ac:chgData name="OBASI, Barbara (NHS SOUTH YORKSHIRE ICB - 03N)" userId="4d5651ca-6cd5-47b2-86c9-b7f7f15b9abe" providerId="ADAL" clId="{B07B1F15-86CC-C746-9113-87A962BA7D76}" dt="2024-12-04T21:33:43.648" v="703" actId="1076"/>
          <ac:spMkLst>
            <pc:docMk/>
            <pc:sldMk cId="2600198243" sldId="525"/>
            <ac:spMk id="10" creationId="{BF46207A-82B8-5F31-936E-BEA4C6963D1C}"/>
          </ac:spMkLst>
        </pc:spChg>
      </pc:sldChg>
      <pc:sldChg chg="modSp mod">
        <pc:chgData name="OBASI, Barbara (NHS SOUTH YORKSHIRE ICB - 03N)" userId="4d5651ca-6cd5-47b2-86c9-b7f7f15b9abe" providerId="ADAL" clId="{B07B1F15-86CC-C746-9113-87A962BA7D76}" dt="2024-12-05T11:35:55.366" v="1485" actId="931"/>
        <pc:sldMkLst>
          <pc:docMk/>
          <pc:sldMk cId="2949660525" sldId="526"/>
        </pc:sldMkLst>
        <pc:spChg chg="mod">
          <ac:chgData name="OBASI, Barbara (NHS SOUTH YORKSHIRE ICB - 03N)" userId="4d5651ca-6cd5-47b2-86c9-b7f7f15b9abe" providerId="ADAL" clId="{B07B1F15-86CC-C746-9113-87A962BA7D76}" dt="2024-12-05T11:35:55.366" v="1485" actId="931"/>
          <ac:spMkLst>
            <pc:docMk/>
            <pc:sldMk cId="2949660525" sldId="526"/>
            <ac:spMk id="2" creationId="{8BF43818-D091-3520-B972-F2F73D74C989}"/>
          </ac:spMkLst>
        </pc:spChg>
        <pc:spChg chg="mod">
          <ac:chgData name="OBASI, Barbara (NHS SOUTH YORKSHIRE ICB - 03N)" userId="4d5651ca-6cd5-47b2-86c9-b7f7f15b9abe" providerId="ADAL" clId="{B07B1F15-86CC-C746-9113-87A962BA7D76}" dt="2024-12-04T21:46:02.722" v="1008" actId="1076"/>
          <ac:spMkLst>
            <pc:docMk/>
            <pc:sldMk cId="2949660525" sldId="526"/>
            <ac:spMk id="3" creationId="{692FD167-8B6E-8E21-8ED6-85CE2BA26D5D}"/>
          </ac:spMkLst>
        </pc:spChg>
        <pc:spChg chg="mod">
          <ac:chgData name="OBASI, Barbara (NHS SOUTH YORKSHIRE ICB - 03N)" userId="4d5651ca-6cd5-47b2-86c9-b7f7f15b9abe" providerId="ADAL" clId="{B07B1F15-86CC-C746-9113-87A962BA7D76}" dt="2024-12-04T21:46:16.226" v="1010" actId="207"/>
          <ac:spMkLst>
            <pc:docMk/>
            <pc:sldMk cId="2949660525" sldId="526"/>
            <ac:spMk id="4" creationId="{7B5B1C4B-1AAD-C523-A36A-E395E8DC9C35}"/>
          </ac:spMkLst>
        </pc:spChg>
      </pc:sldChg>
      <pc:sldChg chg="modSp mod">
        <pc:chgData name="OBASI, Barbara (NHS SOUTH YORKSHIRE ICB - 03N)" userId="4d5651ca-6cd5-47b2-86c9-b7f7f15b9abe" providerId="ADAL" clId="{B07B1F15-86CC-C746-9113-87A962BA7D76}" dt="2024-12-04T22:03:48.338" v="1067" actId="2711"/>
        <pc:sldMkLst>
          <pc:docMk/>
          <pc:sldMk cId="2537855249" sldId="527"/>
        </pc:sldMkLst>
        <pc:spChg chg="mod">
          <ac:chgData name="OBASI, Barbara (NHS SOUTH YORKSHIRE ICB - 03N)" userId="4d5651ca-6cd5-47b2-86c9-b7f7f15b9abe" providerId="ADAL" clId="{B07B1F15-86CC-C746-9113-87A962BA7D76}" dt="2024-12-04T22:03:48.338" v="1067" actId="2711"/>
          <ac:spMkLst>
            <pc:docMk/>
            <pc:sldMk cId="2537855249" sldId="527"/>
            <ac:spMk id="2" creationId="{1070B2AF-6E98-B249-2432-C10A7CB7EDBD}"/>
          </ac:spMkLst>
        </pc:spChg>
        <pc:spChg chg="mod">
          <ac:chgData name="OBASI, Barbara (NHS SOUTH YORKSHIRE ICB - 03N)" userId="4d5651ca-6cd5-47b2-86c9-b7f7f15b9abe" providerId="ADAL" clId="{B07B1F15-86CC-C746-9113-87A962BA7D76}" dt="2024-12-04T21:46:46.584" v="1013" actId="207"/>
          <ac:spMkLst>
            <pc:docMk/>
            <pc:sldMk cId="2537855249" sldId="527"/>
            <ac:spMk id="8" creationId="{C5B252AF-3AB4-4DC7-417C-0586D21DC1FC}"/>
          </ac:spMkLst>
        </pc:spChg>
      </pc:sldChg>
      <pc:sldChg chg="modSp mod">
        <pc:chgData name="OBASI, Barbara (NHS SOUTH YORKSHIRE ICB - 03N)" userId="4d5651ca-6cd5-47b2-86c9-b7f7f15b9abe" providerId="ADAL" clId="{B07B1F15-86CC-C746-9113-87A962BA7D76}" dt="2024-12-04T21:47:29.093" v="1021" actId="1076"/>
        <pc:sldMkLst>
          <pc:docMk/>
          <pc:sldMk cId="3549500020" sldId="528"/>
        </pc:sldMkLst>
        <pc:spChg chg="mod">
          <ac:chgData name="OBASI, Barbara (NHS SOUTH YORKSHIRE ICB - 03N)" userId="4d5651ca-6cd5-47b2-86c9-b7f7f15b9abe" providerId="ADAL" clId="{B07B1F15-86CC-C746-9113-87A962BA7D76}" dt="2024-12-04T21:47:25.257" v="1020" actId="1076"/>
          <ac:spMkLst>
            <pc:docMk/>
            <pc:sldMk cId="3549500020" sldId="528"/>
            <ac:spMk id="2" creationId="{133B7843-4263-E44F-BE22-DE99C877F2DC}"/>
          </ac:spMkLst>
        </pc:spChg>
        <pc:spChg chg="mod">
          <ac:chgData name="OBASI, Barbara (NHS SOUTH YORKSHIRE ICB - 03N)" userId="4d5651ca-6cd5-47b2-86c9-b7f7f15b9abe" providerId="ADAL" clId="{B07B1F15-86CC-C746-9113-87A962BA7D76}" dt="2024-12-04T21:47:22.357" v="1019" actId="1076"/>
          <ac:spMkLst>
            <pc:docMk/>
            <pc:sldMk cId="3549500020" sldId="528"/>
            <ac:spMk id="7" creationId="{19A3B7A8-B29A-45D4-043C-9CF21B8667F5}"/>
          </ac:spMkLst>
        </pc:spChg>
        <pc:picChg chg="mod">
          <ac:chgData name="OBASI, Barbara (NHS SOUTH YORKSHIRE ICB - 03N)" userId="4d5651ca-6cd5-47b2-86c9-b7f7f15b9abe" providerId="ADAL" clId="{B07B1F15-86CC-C746-9113-87A962BA7D76}" dt="2024-12-04T21:47:29.093" v="1021" actId="1076"/>
          <ac:picMkLst>
            <pc:docMk/>
            <pc:sldMk cId="3549500020" sldId="528"/>
            <ac:picMk id="13" creationId="{D1E2FB93-B194-75D2-B562-89944541E223}"/>
          </ac:picMkLst>
        </pc:picChg>
      </pc:sldChg>
      <pc:sldChg chg="modSp del mod">
        <pc:chgData name="OBASI, Barbara (NHS SOUTH YORKSHIRE ICB - 03N)" userId="4d5651ca-6cd5-47b2-86c9-b7f7f15b9abe" providerId="ADAL" clId="{B07B1F15-86CC-C746-9113-87A962BA7D76}" dt="2024-12-05T08:38:57.073" v="1112" actId="2696"/>
        <pc:sldMkLst>
          <pc:docMk/>
          <pc:sldMk cId="2601360231" sldId="529"/>
        </pc:sldMkLst>
        <pc:spChg chg="mod">
          <ac:chgData name="OBASI, Barbara (NHS SOUTH YORKSHIRE ICB - 03N)" userId="4d5651ca-6cd5-47b2-86c9-b7f7f15b9abe" providerId="ADAL" clId="{B07B1F15-86CC-C746-9113-87A962BA7D76}" dt="2024-12-05T08:37:56.190" v="1094" actId="1076"/>
          <ac:spMkLst>
            <pc:docMk/>
            <pc:sldMk cId="2601360231" sldId="529"/>
            <ac:spMk id="2" creationId="{CE3BA985-72EA-1B09-865A-74EDC7415B17}"/>
          </ac:spMkLst>
        </pc:spChg>
      </pc:sldChg>
      <pc:sldChg chg="modSp del mod">
        <pc:chgData name="OBASI, Barbara (NHS SOUTH YORKSHIRE ICB - 03N)" userId="4d5651ca-6cd5-47b2-86c9-b7f7f15b9abe" providerId="ADAL" clId="{B07B1F15-86CC-C746-9113-87A962BA7D76}" dt="2024-12-05T08:40:02.690" v="1143" actId="2696"/>
        <pc:sldMkLst>
          <pc:docMk/>
          <pc:sldMk cId="881242179" sldId="530"/>
        </pc:sldMkLst>
        <pc:spChg chg="mod">
          <ac:chgData name="OBASI, Barbara (NHS SOUTH YORKSHIRE ICB - 03N)" userId="4d5651ca-6cd5-47b2-86c9-b7f7f15b9abe" providerId="ADAL" clId="{B07B1F15-86CC-C746-9113-87A962BA7D76}" dt="2024-12-04T21:47:57.367" v="1022" actId="13926"/>
          <ac:spMkLst>
            <pc:docMk/>
            <pc:sldMk cId="881242179" sldId="530"/>
            <ac:spMk id="2" creationId="{BCDE5FE9-55B5-F50E-B94B-5F3A01069586}"/>
          </ac:spMkLst>
        </pc:spChg>
      </pc:sldChg>
      <pc:sldChg chg="addSp delSp modSp add mod">
        <pc:chgData name="OBASI, Barbara (NHS SOUTH YORKSHIRE ICB - 03N)" userId="4d5651ca-6cd5-47b2-86c9-b7f7f15b9abe" providerId="ADAL" clId="{B07B1F15-86CC-C746-9113-87A962BA7D76}" dt="2024-12-04T22:00:48.815" v="1056" actId="1076"/>
        <pc:sldMkLst>
          <pc:docMk/>
          <pc:sldMk cId="3883140607" sldId="531"/>
        </pc:sldMkLst>
        <pc:picChg chg="del">
          <ac:chgData name="OBASI, Barbara (NHS SOUTH YORKSHIRE ICB - 03N)" userId="4d5651ca-6cd5-47b2-86c9-b7f7f15b9abe" providerId="ADAL" clId="{B07B1F15-86CC-C746-9113-87A962BA7D76}" dt="2024-12-04T21:56:21.910" v="1025" actId="478"/>
          <ac:picMkLst>
            <pc:docMk/>
            <pc:sldMk cId="3883140607" sldId="531"/>
            <ac:picMk id="3" creationId="{F4610084-CBB3-2980-6149-828709BBFD4B}"/>
          </ac:picMkLst>
        </pc:picChg>
        <pc:picChg chg="add mod">
          <ac:chgData name="OBASI, Barbara (NHS SOUTH YORKSHIRE ICB - 03N)" userId="4d5651ca-6cd5-47b2-86c9-b7f7f15b9abe" providerId="ADAL" clId="{B07B1F15-86CC-C746-9113-87A962BA7D76}" dt="2024-12-04T21:53:38.185" v="1024"/>
          <ac:picMkLst>
            <pc:docMk/>
            <pc:sldMk cId="3883140607" sldId="531"/>
            <ac:picMk id="4" creationId="{00E14ED3-720F-C304-5C65-29F7C912F4E8}"/>
          </ac:picMkLst>
        </pc:picChg>
        <pc:picChg chg="add mod">
          <ac:chgData name="OBASI, Barbara (NHS SOUTH YORKSHIRE ICB - 03N)" userId="4d5651ca-6cd5-47b2-86c9-b7f7f15b9abe" providerId="ADAL" clId="{B07B1F15-86CC-C746-9113-87A962BA7D76}" dt="2024-12-04T22:00:48.815" v="1056" actId="1076"/>
          <ac:picMkLst>
            <pc:docMk/>
            <pc:sldMk cId="3883140607" sldId="531"/>
            <ac:picMk id="6" creationId="{2328842F-038A-39C7-1D1F-BDF9E8974718}"/>
          </ac:picMkLst>
        </pc:picChg>
      </pc:sldChg>
      <pc:sldChg chg="delSp modSp add mod ord">
        <pc:chgData name="OBASI, Barbara (NHS SOUTH YORKSHIRE ICB - 03N)" userId="4d5651ca-6cd5-47b2-86c9-b7f7f15b9abe" providerId="ADAL" clId="{B07B1F15-86CC-C746-9113-87A962BA7D76}" dt="2024-12-05T08:39:42.622" v="1117"/>
        <pc:sldMkLst>
          <pc:docMk/>
          <pc:sldMk cId="715324104" sldId="532"/>
        </pc:sldMkLst>
        <pc:spChg chg="mod">
          <ac:chgData name="OBASI, Barbara (NHS SOUTH YORKSHIRE ICB - 03N)" userId="4d5651ca-6cd5-47b2-86c9-b7f7f15b9abe" providerId="ADAL" clId="{B07B1F15-86CC-C746-9113-87A962BA7D76}" dt="2024-12-05T08:38:50.409" v="1111"/>
          <ac:spMkLst>
            <pc:docMk/>
            <pc:sldMk cId="715324104" sldId="532"/>
            <ac:spMk id="2" creationId="{CF590FBC-B1AA-4D6E-56FA-83484FE0B28B}"/>
          </ac:spMkLst>
        </pc:spChg>
        <pc:spChg chg="del mod">
          <ac:chgData name="OBASI, Barbara (NHS SOUTH YORKSHIRE ICB - 03N)" userId="4d5651ca-6cd5-47b2-86c9-b7f7f15b9abe" providerId="ADAL" clId="{B07B1F15-86CC-C746-9113-87A962BA7D76}" dt="2024-12-05T08:39:42.622" v="1117"/>
          <ac:spMkLst>
            <pc:docMk/>
            <pc:sldMk cId="715324104" sldId="532"/>
            <ac:spMk id="8" creationId="{A7724A82-4933-5325-F934-063C09F5909D}"/>
          </ac:spMkLst>
        </pc:spChg>
      </pc:sldChg>
      <pc:sldChg chg="modSp add mod">
        <pc:chgData name="OBASI, Barbara (NHS SOUTH YORKSHIRE ICB - 03N)" userId="4d5651ca-6cd5-47b2-86c9-b7f7f15b9abe" providerId="ADAL" clId="{B07B1F15-86CC-C746-9113-87A962BA7D76}" dt="2024-12-05T08:40:00.406" v="1142" actId="13926"/>
        <pc:sldMkLst>
          <pc:docMk/>
          <pc:sldMk cId="2993940444" sldId="533"/>
        </pc:sldMkLst>
        <pc:spChg chg="mod">
          <ac:chgData name="OBASI, Barbara (NHS SOUTH YORKSHIRE ICB - 03N)" userId="4d5651ca-6cd5-47b2-86c9-b7f7f15b9abe" providerId="ADAL" clId="{B07B1F15-86CC-C746-9113-87A962BA7D76}" dt="2024-12-05T08:39:14.697" v="1114"/>
          <ac:spMkLst>
            <pc:docMk/>
            <pc:sldMk cId="2993940444" sldId="533"/>
            <ac:spMk id="2" creationId="{78E94F43-70D6-F5D2-DCF8-2BEE0D57EBB7}"/>
          </ac:spMkLst>
        </pc:spChg>
        <pc:spChg chg="mod">
          <ac:chgData name="OBASI, Barbara (NHS SOUTH YORKSHIRE ICB - 03N)" userId="4d5651ca-6cd5-47b2-86c9-b7f7f15b9abe" providerId="ADAL" clId="{B07B1F15-86CC-C746-9113-87A962BA7D76}" dt="2024-12-05T08:40:00.406" v="1142" actId="13926"/>
          <ac:spMkLst>
            <pc:docMk/>
            <pc:sldMk cId="2993940444" sldId="533"/>
            <ac:spMk id="8" creationId="{E0E40B5C-7961-58BE-CA2C-358BE5770BF3}"/>
          </ac:spMkLst>
        </pc:spChg>
      </pc:sldChg>
      <pc:sldChg chg="modSp add mod ord">
        <pc:chgData name="OBASI, Barbara (NHS SOUTH YORKSHIRE ICB - 03N)" userId="4d5651ca-6cd5-47b2-86c9-b7f7f15b9abe" providerId="ADAL" clId="{B07B1F15-86CC-C746-9113-87A962BA7D76}" dt="2024-12-05T11:18:20.812" v="1434" actId="1076"/>
        <pc:sldMkLst>
          <pc:docMk/>
          <pc:sldMk cId="3237646761" sldId="534"/>
        </pc:sldMkLst>
        <pc:spChg chg="mod">
          <ac:chgData name="OBASI, Barbara (NHS SOUTH YORKSHIRE ICB - 03N)" userId="4d5651ca-6cd5-47b2-86c9-b7f7f15b9abe" providerId="ADAL" clId="{B07B1F15-86CC-C746-9113-87A962BA7D76}" dt="2024-12-05T11:18:17.371" v="1433" actId="20577"/>
          <ac:spMkLst>
            <pc:docMk/>
            <pc:sldMk cId="3237646761" sldId="534"/>
            <ac:spMk id="2" creationId="{4B351903-6BDC-640F-2080-1E43DB67FF82}"/>
          </ac:spMkLst>
        </pc:spChg>
        <pc:spChg chg="mod">
          <ac:chgData name="OBASI, Barbara (NHS SOUTH YORKSHIRE ICB - 03N)" userId="4d5651ca-6cd5-47b2-86c9-b7f7f15b9abe" providerId="ADAL" clId="{B07B1F15-86CC-C746-9113-87A962BA7D76}" dt="2024-12-05T10:16:21.785" v="1356" actId="1076"/>
          <ac:spMkLst>
            <pc:docMk/>
            <pc:sldMk cId="3237646761" sldId="534"/>
            <ac:spMk id="7" creationId="{2CB09751-1F6A-C738-B854-8F8B2DCEA564}"/>
          </ac:spMkLst>
        </pc:spChg>
        <pc:picChg chg="mod">
          <ac:chgData name="OBASI, Barbara (NHS SOUTH YORKSHIRE ICB - 03N)" userId="4d5651ca-6cd5-47b2-86c9-b7f7f15b9abe" providerId="ADAL" clId="{B07B1F15-86CC-C746-9113-87A962BA7D76}" dt="2024-12-05T11:18:20.812" v="1434" actId="1076"/>
          <ac:picMkLst>
            <pc:docMk/>
            <pc:sldMk cId="3237646761" sldId="534"/>
            <ac:picMk id="13" creationId="{CAA4CC79-A734-F634-E2E2-E8E8482218F9}"/>
          </ac:picMkLst>
        </pc:picChg>
      </pc:sldChg>
      <pc:sldChg chg="add">
        <pc:chgData name="OBASI, Barbara (NHS SOUTH YORKSHIRE ICB - 03N)" userId="4d5651ca-6cd5-47b2-86c9-b7f7f15b9abe" providerId="ADAL" clId="{B07B1F15-86CC-C746-9113-87A962BA7D76}" dt="2024-12-05T12:26:17.351" v="1787"/>
        <pc:sldMkLst>
          <pc:docMk/>
          <pc:sldMk cId="440815701" sldId="536"/>
        </pc:sldMkLst>
      </pc:sldChg>
      <pc:sldChg chg="add">
        <pc:chgData name="OBASI, Barbara (NHS SOUTH YORKSHIRE ICB - 03N)" userId="4d5651ca-6cd5-47b2-86c9-b7f7f15b9abe" providerId="ADAL" clId="{B07B1F15-86CC-C746-9113-87A962BA7D76}" dt="2024-12-05T12:26:17.351" v="1787"/>
        <pc:sldMkLst>
          <pc:docMk/>
          <pc:sldMk cId="1266039597" sldId="537"/>
        </pc:sldMkLst>
      </pc:sldChg>
      <pc:sldChg chg="add">
        <pc:chgData name="OBASI, Barbara (NHS SOUTH YORKSHIRE ICB - 03N)" userId="4d5651ca-6cd5-47b2-86c9-b7f7f15b9abe" providerId="ADAL" clId="{B07B1F15-86CC-C746-9113-87A962BA7D76}" dt="2024-12-05T12:26:17.351" v="1787"/>
        <pc:sldMkLst>
          <pc:docMk/>
          <pc:sldMk cId="4089730155" sldId="538"/>
        </pc:sldMkLst>
      </pc:sldChg>
      <pc:sldChg chg="add">
        <pc:chgData name="OBASI, Barbara (NHS SOUTH YORKSHIRE ICB - 03N)" userId="4d5651ca-6cd5-47b2-86c9-b7f7f15b9abe" providerId="ADAL" clId="{B07B1F15-86CC-C746-9113-87A962BA7D76}" dt="2024-12-05T12:26:17.351" v="1787"/>
        <pc:sldMkLst>
          <pc:docMk/>
          <pc:sldMk cId="3831151560" sldId="539"/>
        </pc:sldMkLst>
      </pc:sldChg>
      <pc:sldChg chg="add">
        <pc:chgData name="OBASI, Barbara (NHS SOUTH YORKSHIRE ICB - 03N)" userId="4d5651ca-6cd5-47b2-86c9-b7f7f15b9abe" providerId="ADAL" clId="{B07B1F15-86CC-C746-9113-87A962BA7D76}" dt="2024-12-05T12:26:17.351" v="1787"/>
        <pc:sldMkLst>
          <pc:docMk/>
          <pc:sldMk cId="737826675" sldId="540"/>
        </pc:sldMkLst>
      </pc:sldChg>
      <pc:sldChg chg="add">
        <pc:chgData name="OBASI, Barbara (NHS SOUTH YORKSHIRE ICB - 03N)" userId="4d5651ca-6cd5-47b2-86c9-b7f7f15b9abe" providerId="ADAL" clId="{B07B1F15-86CC-C746-9113-87A962BA7D76}" dt="2024-12-05T12:26:17.351" v="1787"/>
        <pc:sldMkLst>
          <pc:docMk/>
          <pc:sldMk cId="472928105" sldId="541"/>
        </pc:sldMkLst>
      </pc:sldChg>
      <pc:sldChg chg="add">
        <pc:chgData name="OBASI, Barbara (NHS SOUTH YORKSHIRE ICB - 03N)" userId="4d5651ca-6cd5-47b2-86c9-b7f7f15b9abe" providerId="ADAL" clId="{B07B1F15-86CC-C746-9113-87A962BA7D76}" dt="2024-12-05T12:26:17.351" v="1787"/>
        <pc:sldMkLst>
          <pc:docMk/>
          <pc:sldMk cId="2054624367" sldId="542"/>
        </pc:sldMkLst>
      </pc:sldChg>
      <pc:sldChg chg="add">
        <pc:chgData name="OBASI, Barbara (NHS SOUTH YORKSHIRE ICB - 03N)" userId="4d5651ca-6cd5-47b2-86c9-b7f7f15b9abe" providerId="ADAL" clId="{B07B1F15-86CC-C746-9113-87A962BA7D76}" dt="2024-12-05T12:26:17.351" v="1787"/>
        <pc:sldMkLst>
          <pc:docMk/>
          <pc:sldMk cId="1110710859" sldId="543"/>
        </pc:sldMkLst>
      </pc:sldChg>
      <pc:sldChg chg="add">
        <pc:chgData name="OBASI, Barbara (NHS SOUTH YORKSHIRE ICB - 03N)" userId="4d5651ca-6cd5-47b2-86c9-b7f7f15b9abe" providerId="ADAL" clId="{B07B1F15-86CC-C746-9113-87A962BA7D76}" dt="2024-12-05T12:26:17.351" v="1787"/>
        <pc:sldMkLst>
          <pc:docMk/>
          <pc:sldMk cId="1190383307" sldId="544"/>
        </pc:sldMkLst>
      </pc:sldChg>
      <pc:sldChg chg="add">
        <pc:chgData name="OBASI, Barbara (NHS SOUTH YORKSHIRE ICB - 03N)" userId="4d5651ca-6cd5-47b2-86c9-b7f7f15b9abe" providerId="ADAL" clId="{B07B1F15-86CC-C746-9113-87A962BA7D76}" dt="2024-12-05T12:26:17.351" v="1787"/>
        <pc:sldMkLst>
          <pc:docMk/>
          <pc:sldMk cId="1227352954" sldId="545"/>
        </pc:sldMkLst>
      </pc:sldChg>
      <pc:sldChg chg="add">
        <pc:chgData name="OBASI, Barbara (NHS SOUTH YORKSHIRE ICB - 03N)" userId="4d5651ca-6cd5-47b2-86c9-b7f7f15b9abe" providerId="ADAL" clId="{B07B1F15-86CC-C746-9113-87A962BA7D76}" dt="2024-12-05T12:26:17.351" v="1787"/>
        <pc:sldMkLst>
          <pc:docMk/>
          <pc:sldMk cId="1004392773" sldId="546"/>
        </pc:sldMkLst>
      </pc:sldChg>
      <pc:sldChg chg="add">
        <pc:chgData name="OBASI, Barbara (NHS SOUTH YORKSHIRE ICB - 03N)" userId="4d5651ca-6cd5-47b2-86c9-b7f7f15b9abe" providerId="ADAL" clId="{B07B1F15-86CC-C746-9113-87A962BA7D76}" dt="2024-12-05T12:26:17.351" v="1787"/>
        <pc:sldMkLst>
          <pc:docMk/>
          <pc:sldMk cId="1477034501" sldId="547"/>
        </pc:sldMkLst>
      </pc:sldChg>
      <pc:sldChg chg="add">
        <pc:chgData name="OBASI, Barbara (NHS SOUTH YORKSHIRE ICB - 03N)" userId="4d5651ca-6cd5-47b2-86c9-b7f7f15b9abe" providerId="ADAL" clId="{B07B1F15-86CC-C746-9113-87A962BA7D76}" dt="2024-12-05T12:26:17.351" v="1787"/>
        <pc:sldMkLst>
          <pc:docMk/>
          <pc:sldMk cId="1454253480" sldId="548"/>
        </pc:sldMkLst>
      </pc:sldChg>
      <pc:sldChg chg="add">
        <pc:chgData name="OBASI, Barbara (NHS SOUTH YORKSHIRE ICB - 03N)" userId="4d5651ca-6cd5-47b2-86c9-b7f7f15b9abe" providerId="ADAL" clId="{B07B1F15-86CC-C746-9113-87A962BA7D76}" dt="2024-12-05T12:26:17.351" v="1787"/>
        <pc:sldMkLst>
          <pc:docMk/>
          <pc:sldMk cId="1219911222" sldId="549"/>
        </pc:sldMkLst>
      </pc:sldChg>
      <pc:sldChg chg="add">
        <pc:chgData name="OBASI, Barbara (NHS SOUTH YORKSHIRE ICB - 03N)" userId="4d5651ca-6cd5-47b2-86c9-b7f7f15b9abe" providerId="ADAL" clId="{B07B1F15-86CC-C746-9113-87A962BA7D76}" dt="2024-12-05T12:26:17.351" v="1787"/>
        <pc:sldMkLst>
          <pc:docMk/>
          <pc:sldMk cId="424936839" sldId="550"/>
        </pc:sldMkLst>
      </pc:sldChg>
      <pc:sldChg chg="add">
        <pc:chgData name="OBASI, Barbara (NHS SOUTH YORKSHIRE ICB - 03N)" userId="4d5651ca-6cd5-47b2-86c9-b7f7f15b9abe" providerId="ADAL" clId="{B07B1F15-86CC-C746-9113-87A962BA7D76}" dt="2024-12-05T12:26:17.351" v="1787"/>
        <pc:sldMkLst>
          <pc:docMk/>
          <pc:sldMk cId="2482245555" sldId="551"/>
        </pc:sldMkLst>
      </pc:sldChg>
      <pc:sldChg chg="add">
        <pc:chgData name="OBASI, Barbara (NHS SOUTH YORKSHIRE ICB - 03N)" userId="4d5651ca-6cd5-47b2-86c9-b7f7f15b9abe" providerId="ADAL" clId="{B07B1F15-86CC-C746-9113-87A962BA7D76}" dt="2024-12-05T12:26:17.351" v="1787"/>
        <pc:sldMkLst>
          <pc:docMk/>
          <pc:sldMk cId="1229285460" sldId="552"/>
        </pc:sldMkLst>
      </pc:sldChg>
      <pc:sldChg chg="add">
        <pc:chgData name="OBASI, Barbara (NHS SOUTH YORKSHIRE ICB - 03N)" userId="4d5651ca-6cd5-47b2-86c9-b7f7f15b9abe" providerId="ADAL" clId="{B07B1F15-86CC-C746-9113-87A962BA7D76}" dt="2024-12-05T12:26:17.351" v="1787"/>
        <pc:sldMkLst>
          <pc:docMk/>
          <pc:sldMk cId="2451131275" sldId="553"/>
        </pc:sldMkLst>
      </pc:sldChg>
      <pc:sldChg chg="add">
        <pc:chgData name="OBASI, Barbara (NHS SOUTH YORKSHIRE ICB - 03N)" userId="4d5651ca-6cd5-47b2-86c9-b7f7f15b9abe" providerId="ADAL" clId="{B07B1F15-86CC-C746-9113-87A962BA7D76}" dt="2024-12-05T12:26:17.351" v="1787"/>
        <pc:sldMkLst>
          <pc:docMk/>
          <pc:sldMk cId="4152320875" sldId="554"/>
        </pc:sldMkLst>
      </pc:sldChg>
      <pc:sldChg chg="add">
        <pc:chgData name="OBASI, Barbara (NHS SOUTH YORKSHIRE ICB - 03N)" userId="4d5651ca-6cd5-47b2-86c9-b7f7f15b9abe" providerId="ADAL" clId="{B07B1F15-86CC-C746-9113-87A962BA7D76}" dt="2024-12-05T12:26:17.351" v="1787"/>
        <pc:sldMkLst>
          <pc:docMk/>
          <pc:sldMk cId="610478448" sldId="555"/>
        </pc:sldMkLst>
      </pc:sldChg>
      <pc:sldChg chg="add">
        <pc:chgData name="OBASI, Barbara (NHS SOUTH YORKSHIRE ICB - 03N)" userId="4d5651ca-6cd5-47b2-86c9-b7f7f15b9abe" providerId="ADAL" clId="{B07B1F15-86CC-C746-9113-87A962BA7D76}" dt="2024-12-05T12:26:17.351" v="1787"/>
        <pc:sldMkLst>
          <pc:docMk/>
          <pc:sldMk cId="2915814134" sldId="556"/>
        </pc:sldMkLst>
      </pc:sldChg>
      <pc:sldChg chg="add">
        <pc:chgData name="OBASI, Barbara (NHS SOUTH YORKSHIRE ICB - 03N)" userId="4d5651ca-6cd5-47b2-86c9-b7f7f15b9abe" providerId="ADAL" clId="{B07B1F15-86CC-C746-9113-87A962BA7D76}" dt="2024-12-05T12:26:17.351" v="1787"/>
        <pc:sldMkLst>
          <pc:docMk/>
          <pc:sldMk cId="1989143557" sldId="557"/>
        </pc:sldMkLst>
      </pc:sldChg>
      <pc:sldChg chg="add">
        <pc:chgData name="OBASI, Barbara (NHS SOUTH YORKSHIRE ICB - 03N)" userId="4d5651ca-6cd5-47b2-86c9-b7f7f15b9abe" providerId="ADAL" clId="{B07B1F15-86CC-C746-9113-87A962BA7D76}" dt="2024-12-05T12:26:17.351" v="1787"/>
        <pc:sldMkLst>
          <pc:docMk/>
          <pc:sldMk cId="3396366361" sldId="558"/>
        </pc:sldMkLst>
      </pc:sldChg>
    </pc:docChg>
  </pc:docChgLst>
  <pc:docChgLst>
    <pc:chgData name="OBASI, Barbara (NHS SOUTH YORKSHIRE ICB - 03N)" userId="4d5651ca-6cd5-47b2-86c9-b7f7f15b9abe" providerId="ADAL" clId="{BDFEE6BD-69BC-3446-9DB3-507B740CE3E7}"/>
    <pc:docChg chg="custSel delSld modSld">
      <pc:chgData name="OBASI, Barbara (NHS SOUTH YORKSHIRE ICB - 03N)" userId="4d5651ca-6cd5-47b2-86c9-b7f7f15b9abe" providerId="ADAL" clId="{BDFEE6BD-69BC-3446-9DB3-507B740CE3E7}" dt="2024-11-07T13:07:16.016" v="451" actId="20577"/>
      <pc:docMkLst>
        <pc:docMk/>
      </pc:docMkLst>
      <pc:sldChg chg="modNotesTx">
        <pc:chgData name="OBASI, Barbara (NHS SOUTH YORKSHIRE ICB - 03N)" userId="4d5651ca-6cd5-47b2-86c9-b7f7f15b9abe" providerId="ADAL" clId="{BDFEE6BD-69BC-3446-9DB3-507B740CE3E7}" dt="2024-11-07T13:06:47.425" v="447" actId="20577"/>
        <pc:sldMkLst>
          <pc:docMk/>
          <pc:sldMk cId="3622011291" sldId="257"/>
        </pc:sldMkLst>
      </pc:sldChg>
      <pc:sldChg chg="modSp mod modNotesTx">
        <pc:chgData name="OBASI, Barbara (NHS SOUTH YORKSHIRE ICB - 03N)" userId="4d5651ca-6cd5-47b2-86c9-b7f7f15b9abe" providerId="ADAL" clId="{BDFEE6BD-69BC-3446-9DB3-507B740CE3E7}" dt="2024-11-07T13:06:53.394" v="448" actId="20577"/>
        <pc:sldMkLst>
          <pc:docMk/>
          <pc:sldMk cId="133745700" sldId="260"/>
        </pc:sldMkLst>
        <pc:spChg chg="mod">
          <ac:chgData name="OBASI, Barbara (NHS SOUTH YORKSHIRE ICB - 03N)" userId="4d5651ca-6cd5-47b2-86c9-b7f7f15b9abe" providerId="ADAL" clId="{BDFEE6BD-69BC-3446-9DB3-507B740CE3E7}" dt="2024-11-07T09:38:27.682" v="233" actId="20577"/>
          <ac:spMkLst>
            <pc:docMk/>
            <pc:sldMk cId="133745700" sldId="260"/>
            <ac:spMk id="4" creationId="{9E22553F-F7BB-4D6F-8FD6-5EFEFDACE308}"/>
          </ac:spMkLst>
        </pc:spChg>
        <pc:picChg chg="mod">
          <ac:chgData name="OBASI, Barbara (NHS SOUTH YORKSHIRE ICB - 03N)" userId="4d5651ca-6cd5-47b2-86c9-b7f7f15b9abe" providerId="ADAL" clId="{BDFEE6BD-69BC-3446-9DB3-507B740CE3E7}" dt="2024-11-07T09:38:34.364" v="234" actId="1076"/>
          <ac:picMkLst>
            <pc:docMk/>
            <pc:sldMk cId="133745700" sldId="260"/>
            <ac:picMk id="5" creationId="{D56A7A72-6D4C-4981-BC5F-0228FC5C4AA4}"/>
          </ac:picMkLst>
        </pc:picChg>
        <pc:picChg chg="mod">
          <ac:chgData name="OBASI, Barbara (NHS SOUTH YORKSHIRE ICB - 03N)" userId="4d5651ca-6cd5-47b2-86c9-b7f7f15b9abe" providerId="ADAL" clId="{BDFEE6BD-69BC-3446-9DB3-507B740CE3E7}" dt="2024-11-07T09:38:35.660" v="235" actId="1076"/>
          <ac:picMkLst>
            <pc:docMk/>
            <pc:sldMk cId="133745700" sldId="260"/>
            <ac:picMk id="9" creationId="{1E4695A1-6B19-236E-70D3-F97578DE1FF1}"/>
          </ac:picMkLst>
        </pc:picChg>
      </pc:sldChg>
      <pc:sldChg chg="modNotesTx">
        <pc:chgData name="OBASI, Barbara (NHS SOUTH YORKSHIRE ICB - 03N)" userId="4d5651ca-6cd5-47b2-86c9-b7f7f15b9abe" providerId="ADAL" clId="{BDFEE6BD-69BC-3446-9DB3-507B740CE3E7}" dt="2024-11-07T13:07:01.909" v="449" actId="20577"/>
        <pc:sldMkLst>
          <pc:docMk/>
          <pc:sldMk cId="4151074527" sldId="261"/>
        </pc:sldMkLst>
      </pc:sldChg>
      <pc:sldChg chg="modSp mod">
        <pc:chgData name="OBASI, Barbara (NHS SOUTH YORKSHIRE ICB - 03N)" userId="4d5651ca-6cd5-47b2-86c9-b7f7f15b9abe" providerId="ADAL" clId="{BDFEE6BD-69BC-3446-9DB3-507B740CE3E7}" dt="2024-11-07T11:37:15.836" v="431" actId="20577"/>
        <pc:sldMkLst>
          <pc:docMk/>
          <pc:sldMk cId="859905655" sldId="385"/>
        </pc:sldMkLst>
        <pc:spChg chg="mod">
          <ac:chgData name="OBASI, Barbara (NHS SOUTH YORKSHIRE ICB - 03N)" userId="4d5651ca-6cd5-47b2-86c9-b7f7f15b9abe" providerId="ADAL" clId="{BDFEE6BD-69BC-3446-9DB3-507B740CE3E7}" dt="2024-11-07T11:37:15.836" v="431" actId="20577"/>
          <ac:spMkLst>
            <pc:docMk/>
            <pc:sldMk cId="859905655" sldId="385"/>
            <ac:spMk id="4" creationId="{72B0F1EC-14DB-4F6C-A668-71CE9E888C78}"/>
          </ac:spMkLst>
        </pc:spChg>
        <pc:spChg chg="mod">
          <ac:chgData name="OBASI, Barbara (NHS SOUTH YORKSHIRE ICB - 03N)" userId="4d5651ca-6cd5-47b2-86c9-b7f7f15b9abe" providerId="ADAL" clId="{BDFEE6BD-69BC-3446-9DB3-507B740CE3E7}" dt="2024-11-07T11:36:32.803" v="419" actId="20577"/>
          <ac:spMkLst>
            <pc:docMk/>
            <pc:sldMk cId="859905655" sldId="385"/>
            <ac:spMk id="6" creationId="{8DEF8507-2311-498F-8D79-AFC093A96C09}"/>
          </ac:spMkLst>
        </pc:spChg>
      </pc:sldChg>
      <pc:sldChg chg="modSp mod modNotesTx">
        <pc:chgData name="OBASI, Barbara (NHS SOUTH YORKSHIRE ICB - 03N)" userId="4d5651ca-6cd5-47b2-86c9-b7f7f15b9abe" providerId="ADAL" clId="{BDFEE6BD-69BC-3446-9DB3-507B740CE3E7}" dt="2024-11-07T13:07:08.995" v="450" actId="20577"/>
        <pc:sldMkLst>
          <pc:docMk/>
          <pc:sldMk cId="514173097" sldId="453"/>
        </pc:sldMkLst>
        <pc:spChg chg="mod">
          <ac:chgData name="OBASI, Barbara (NHS SOUTH YORKSHIRE ICB - 03N)" userId="4d5651ca-6cd5-47b2-86c9-b7f7f15b9abe" providerId="ADAL" clId="{BDFEE6BD-69BC-3446-9DB3-507B740CE3E7}" dt="2024-11-07T09:35:07.895" v="182" actId="13926"/>
          <ac:spMkLst>
            <pc:docMk/>
            <pc:sldMk cId="514173097" sldId="453"/>
            <ac:spMk id="4" creationId="{87BB5E6D-4059-4526-B311-1CAA9562BAB5}"/>
          </ac:spMkLst>
        </pc:spChg>
        <pc:spChg chg="mod">
          <ac:chgData name="OBASI, Barbara (NHS SOUTH YORKSHIRE ICB - 03N)" userId="4d5651ca-6cd5-47b2-86c9-b7f7f15b9abe" providerId="ADAL" clId="{BDFEE6BD-69BC-3446-9DB3-507B740CE3E7}" dt="2024-11-07T09:36:10.207" v="184" actId="20577"/>
          <ac:spMkLst>
            <pc:docMk/>
            <pc:sldMk cId="514173097" sldId="453"/>
            <ac:spMk id="5" creationId="{5B53C90A-D909-4018-A4D3-37A5EF86BC10}"/>
          </ac:spMkLst>
        </pc:spChg>
      </pc:sldChg>
      <pc:sldChg chg="modSp mod">
        <pc:chgData name="OBASI, Barbara (NHS SOUTH YORKSHIRE ICB - 03N)" userId="4d5651ca-6cd5-47b2-86c9-b7f7f15b9abe" providerId="ADAL" clId="{BDFEE6BD-69BC-3446-9DB3-507B740CE3E7}" dt="2024-11-07T11:36:16.395" v="412" actId="13926"/>
        <pc:sldMkLst>
          <pc:docMk/>
          <pc:sldMk cId="2564039843" sldId="475"/>
        </pc:sldMkLst>
        <pc:spChg chg="mod">
          <ac:chgData name="OBASI, Barbara (NHS SOUTH YORKSHIRE ICB - 03N)" userId="4d5651ca-6cd5-47b2-86c9-b7f7f15b9abe" providerId="ADAL" clId="{BDFEE6BD-69BC-3446-9DB3-507B740CE3E7}" dt="2024-11-07T11:36:16.395" v="412" actId="13926"/>
          <ac:spMkLst>
            <pc:docMk/>
            <pc:sldMk cId="2564039843" sldId="475"/>
            <ac:spMk id="6" creationId="{8F034370-A19D-44E0-AB3A-99567361304B}"/>
          </ac:spMkLst>
        </pc:spChg>
        <pc:graphicFrameChg chg="mod">
          <ac:chgData name="OBASI, Barbara (NHS SOUTH YORKSHIRE ICB - 03N)" userId="4d5651ca-6cd5-47b2-86c9-b7f7f15b9abe" providerId="ADAL" clId="{BDFEE6BD-69BC-3446-9DB3-507B740CE3E7}" dt="2024-11-07T11:36:00.025" v="411" actId="20577"/>
          <ac:graphicFrameMkLst>
            <pc:docMk/>
            <pc:sldMk cId="2564039843" sldId="475"/>
            <ac:graphicFrameMk id="5" creationId="{6D44E4CB-2391-44DA-BD21-F7F21BD0F23E}"/>
          </ac:graphicFrameMkLst>
        </pc:graphicFrameChg>
      </pc:sldChg>
      <pc:sldChg chg="delSp modSp mod">
        <pc:chgData name="OBASI, Barbara (NHS SOUTH YORKSHIRE ICB - 03N)" userId="4d5651ca-6cd5-47b2-86c9-b7f7f15b9abe" providerId="ADAL" clId="{BDFEE6BD-69BC-3446-9DB3-507B740CE3E7}" dt="2024-11-07T11:31:02.741" v="383" actId="1076"/>
        <pc:sldMkLst>
          <pc:docMk/>
          <pc:sldMk cId="2029305326" sldId="478"/>
        </pc:sldMkLst>
        <pc:spChg chg="mod">
          <ac:chgData name="OBASI, Barbara (NHS SOUTH YORKSHIRE ICB - 03N)" userId="4d5651ca-6cd5-47b2-86c9-b7f7f15b9abe" providerId="ADAL" clId="{BDFEE6BD-69BC-3446-9DB3-507B740CE3E7}" dt="2024-11-07T08:35:17.774" v="169" actId="13926"/>
          <ac:spMkLst>
            <pc:docMk/>
            <pc:sldMk cId="2029305326" sldId="478"/>
            <ac:spMk id="2" creationId="{E6770E99-D264-DC6C-39BE-AF2DF3EA31F9}"/>
          </ac:spMkLst>
        </pc:spChg>
        <pc:graphicFrameChg chg="mod">
          <ac:chgData name="OBASI, Barbara (NHS SOUTH YORKSHIRE ICB - 03N)" userId="4d5651ca-6cd5-47b2-86c9-b7f7f15b9abe" providerId="ADAL" clId="{BDFEE6BD-69BC-3446-9DB3-507B740CE3E7}" dt="2024-11-07T11:30:54.971" v="382"/>
          <ac:graphicFrameMkLst>
            <pc:docMk/>
            <pc:sldMk cId="2029305326" sldId="478"/>
            <ac:graphicFrameMk id="7" creationId="{4323D39B-23EF-AE95-2997-B23B5891D709}"/>
          </ac:graphicFrameMkLst>
        </pc:graphicFrameChg>
        <pc:picChg chg="mod">
          <ac:chgData name="OBASI, Barbara (NHS SOUTH YORKSHIRE ICB - 03N)" userId="4d5651ca-6cd5-47b2-86c9-b7f7f15b9abe" providerId="ADAL" clId="{BDFEE6BD-69BC-3446-9DB3-507B740CE3E7}" dt="2024-11-07T11:31:02.741" v="383" actId="1076"/>
          <ac:picMkLst>
            <pc:docMk/>
            <pc:sldMk cId="2029305326" sldId="478"/>
            <ac:picMk id="5" creationId="{2835E4C6-5348-18E0-5FDE-7220DCA0AB37}"/>
          </ac:picMkLst>
        </pc:picChg>
      </pc:sldChg>
      <pc:sldChg chg="modSp mod modNotesTx">
        <pc:chgData name="OBASI, Barbara (NHS SOUTH YORKSHIRE ICB - 03N)" userId="4d5651ca-6cd5-47b2-86c9-b7f7f15b9abe" providerId="ADAL" clId="{BDFEE6BD-69BC-3446-9DB3-507B740CE3E7}" dt="2024-11-07T13:07:16.016" v="451" actId="20577"/>
        <pc:sldMkLst>
          <pc:docMk/>
          <pc:sldMk cId="1273053491" sldId="480"/>
        </pc:sldMkLst>
        <pc:spChg chg="mod">
          <ac:chgData name="OBASI, Barbara (NHS SOUTH YORKSHIRE ICB - 03N)" userId="4d5651ca-6cd5-47b2-86c9-b7f7f15b9abe" providerId="ADAL" clId="{BDFEE6BD-69BC-3446-9DB3-507B740CE3E7}" dt="2024-11-05T11:31:32.371" v="86" actId="1076"/>
          <ac:spMkLst>
            <pc:docMk/>
            <pc:sldMk cId="1273053491" sldId="480"/>
            <ac:spMk id="6" creationId="{59BFF52C-E0E3-A8D0-AC57-1102B1DF2894}"/>
          </ac:spMkLst>
        </pc:spChg>
        <pc:spChg chg="mod">
          <ac:chgData name="OBASI, Barbara (NHS SOUTH YORKSHIRE ICB - 03N)" userId="4d5651ca-6cd5-47b2-86c9-b7f7f15b9abe" providerId="ADAL" clId="{BDFEE6BD-69BC-3446-9DB3-507B740CE3E7}" dt="2024-11-05T11:34:45.547" v="108" actId="13926"/>
          <ac:spMkLst>
            <pc:docMk/>
            <pc:sldMk cId="1273053491" sldId="480"/>
            <ac:spMk id="7" creationId="{1D8F22B9-82CD-4CB2-849F-87BF873ECA6F}"/>
          </ac:spMkLst>
        </pc:spChg>
        <pc:spChg chg="mod">
          <ac:chgData name="OBASI, Barbara (NHS SOUTH YORKSHIRE ICB - 03N)" userId="4d5651ca-6cd5-47b2-86c9-b7f7f15b9abe" providerId="ADAL" clId="{BDFEE6BD-69BC-3446-9DB3-507B740CE3E7}" dt="2024-11-05T11:34:04.224" v="107" actId="1076"/>
          <ac:spMkLst>
            <pc:docMk/>
            <pc:sldMk cId="1273053491" sldId="480"/>
            <ac:spMk id="13" creationId="{C14149CE-B2BC-C65B-9147-95AB9608D55F}"/>
          </ac:spMkLst>
        </pc:spChg>
        <pc:graphicFrameChg chg="mod modGraphic">
          <ac:chgData name="OBASI, Barbara (NHS SOUTH YORKSHIRE ICB - 03N)" userId="4d5651ca-6cd5-47b2-86c9-b7f7f15b9abe" providerId="ADAL" clId="{BDFEE6BD-69BC-3446-9DB3-507B740CE3E7}" dt="2024-11-05T11:33:53.900" v="106" actId="20577"/>
          <ac:graphicFrameMkLst>
            <pc:docMk/>
            <pc:sldMk cId="1273053491" sldId="480"/>
            <ac:graphicFrameMk id="3" creationId="{50226135-F8DB-2AB9-10ED-BDFB30D65468}"/>
          </ac:graphicFrameMkLst>
        </pc:graphicFrameChg>
        <pc:picChg chg="mod">
          <ac:chgData name="OBASI, Barbara (NHS SOUTH YORKSHIRE ICB - 03N)" userId="4d5651ca-6cd5-47b2-86c9-b7f7f15b9abe" providerId="ADAL" clId="{BDFEE6BD-69BC-3446-9DB3-507B740CE3E7}" dt="2024-11-05T11:31:28.121" v="85" actId="1076"/>
          <ac:picMkLst>
            <pc:docMk/>
            <pc:sldMk cId="1273053491" sldId="480"/>
            <ac:picMk id="10" creationId="{04DBC5D6-BEC2-C511-2C74-A2164B47DB9C}"/>
          </ac:picMkLst>
        </pc:picChg>
      </pc:sldChg>
      <pc:sldChg chg="modSp">
        <pc:chgData name="OBASI, Barbara (NHS SOUTH YORKSHIRE ICB - 03N)" userId="4d5651ca-6cd5-47b2-86c9-b7f7f15b9abe" providerId="ADAL" clId="{BDFEE6BD-69BC-3446-9DB3-507B740CE3E7}" dt="2024-11-07T09:24:07.379" v="171" actId="20577"/>
        <pc:sldMkLst>
          <pc:docMk/>
          <pc:sldMk cId="3376059813" sldId="482"/>
        </pc:sldMkLst>
        <pc:graphicFrameChg chg="mod">
          <ac:chgData name="OBASI, Barbara (NHS SOUTH YORKSHIRE ICB - 03N)" userId="4d5651ca-6cd5-47b2-86c9-b7f7f15b9abe" providerId="ADAL" clId="{BDFEE6BD-69BC-3446-9DB3-507B740CE3E7}" dt="2024-11-07T09:24:07.379" v="171" actId="20577"/>
          <ac:graphicFrameMkLst>
            <pc:docMk/>
            <pc:sldMk cId="3376059813" sldId="482"/>
            <ac:graphicFrameMk id="7" creationId="{4323D39B-23EF-AE95-2997-B23B5891D709}"/>
          </ac:graphicFrameMkLst>
        </pc:graphicFrameChg>
      </pc:sldChg>
      <pc:sldChg chg="modSp mod">
        <pc:chgData name="OBASI, Barbara (NHS SOUTH YORKSHIRE ICB - 03N)" userId="4d5651ca-6cd5-47b2-86c9-b7f7f15b9abe" providerId="ADAL" clId="{BDFEE6BD-69BC-3446-9DB3-507B740CE3E7}" dt="2024-11-07T11:55:02.207" v="433" actId="207"/>
        <pc:sldMkLst>
          <pc:docMk/>
          <pc:sldMk cId="1661585557" sldId="496"/>
        </pc:sldMkLst>
        <pc:spChg chg="mod">
          <ac:chgData name="OBASI, Barbara (NHS SOUTH YORKSHIRE ICB - 03N)" userId="4d5651ca-6cd5-47b2-86c9-b7f7f15b9abe" providerId="ADAL" clId="{BDFEE6BD-69BC-3446-9DB3-507B740CE3E7}" dt="2024-11-07T11:46:32.413" v="432" actId="13926"/>
          <ac:spMkLst>
            <pc:docMk/>
            <pc:sldMk cId="1661585557" sldId="496"/>
            <ac:spMk id="2" creationId="{57651088-0813-1924-7FBE-CD7EEDABFF14}"/>
          </ac:spMkLst>
        </pc:spChg>
        <pc:spChg chg="mod">
          <ac:chgData name="OBASI, Barbara (NHS SOUTH YORKSHIRE ICB - 03N)" userId="4d5651ca-6cd5-47b2-86c9-b7f7f15b9abe" providerId="ADAL" clId="{BDFEE6BD-69BC-3446-9DB3-507B740CE3E7}" dt="2024-11-07T09:27:14.092" v="178" actId="20577"/>
          <ac:spMkLst>
            <pc:docMk/>
            <pc:sldMk cId="1661585557" sldId="496"/>
            <ac:spMk id="3" creationId="{A42495EB-D5AA-B502-B2F7-13F2291207AD}"/>
          </ac:spMkLst>
        </pc:spChg>
        <pc:picChg chg="mod">
          <ac:chgData name="OBASI, Barbara (NHS SOUTH YORKSHIRE ICB - 03N)" userId="4d5651ca-6cd5-47b2-86c9-b7f7f15b9abe" providerId="ADAL" clId="{BDFEE6BD-69BC-3446-9DB3-507B740CE3E7}" dt="2024-11-07T09:27:59.717" v="181" actId="1076"/>
          <ac:picMkLst>
            <pc:docMk/>
            <pc:sldMk cId="1661585557" sldId="496"/>
            <ac:picMk id="7" creationId="{3D40EBB9-29A0-6159-9DD0-AB70D35E1E78}"/>
          </ac:picMkLst>
        </pc:picChg>
      </pc:sldChg>
      <pc:sldChg chg="modSp mod">
        <pc:chgData name="OBASI, Barbara (NHS SOUTH YORKSHIRE ICB - 03N)" userId="4d5651ca-6cd5-47b2-86c9-b7f7f15b9abe" providerId="ADAL" clId="{BDFEE6BD-69BC-3446-9DB3-507B740CE3E7}" dt="2024-11-07T11:35:14.237" v="407" actId="14100"/>
        <pc:sldMkLst>
          <pc:docMk/>
          <pc:sldMk cId="4079796398" sldId="518"/>
        </pc:sldMkLst>
      </pc:sldChg>
      <pc:sldChg chg="del">
        <pc:chgData name="OBASI, Barbara (NHS SOUTH YORKSHIRE ICB - 03N)" userId="4d5651ca-6cd5-47b2-86c9-b7f7f15b9abe" providerId="ADAL" clId="{BDFEE6BD-69BC-3446-9DB3-507B740CE3E7}" dt="2024-11-07T12:28:28.694" v="446" actId="2696"/>
        <pc:sldMkLst>
          <pc:docMk/>
          <pc:sldMk cId="3383390931" sldId="522"/>
        </pc:sldMkLst>
      </pc:sldChg>
    </pc:docChg>
  </pc:docChgLst>
  <pc:docChgLst>
    <pc:chgData name="TAYLOR, Helen (NHS SOUTH YORKSHIRE ICB - 03N)" userId="S::helentaylor5@nhs.net::9274fe8e-44d6-4bdf-8ea5-cee13093bc37" providerId="AD" clId="Web-{9866541A-A542-4C3B-B49F-2EA63D6DC359}"/>
    <pc:docChg chg="addSld modSld">
      <pc:chgData name="TAYLOR, Helen (NHS SOUTH YORKSHIRE ICB - 03N)" userId="S::helentaylor5@nhs.net::9274fe8e-44d6-4bdf-8ea5-cee13093bc37" providerId="AD" clId="Web-{9866541A-A542-4C3B-B49F-2EA63D6DC359}" dt="2024-12-04T21:21:22.302" v="254" actId="20577"/>
      <pc:docMkLst>
        <pc:docMk/>
      </pc:docMkLst>
      <pc:sldChg chg="modSp">
        <pc:chgData name="TAYLOR, Helen (NHS SOUTH YORKSHIRE ICB - 03N)" userId="S::helentaylor5@nhs.net::9274fe8e-44d6-4bdf-8ea5-cee13093bc37" providerId="AD" clId="Web-{9866541A-A542-4C3B-B49F-2EA63D6DC359}" dt="2024-12-04T21:19:24.180" v="112" actId="20577"/>
        <pc:sldMkLst>
          <pc:docMk/>
          <pc:sldMk cId="3549500020" sldId="528"/>
        </pc:sldMkLst>
        <pc:spChg chg="mod">
          <ac:chgData name="TAYLOR, Helen (NHS SOUTH YORKSHIRE ICB - 03N)" userId="S::helentaylor5@nhs.net::9274fe8e-44d6-4bdf-8ea5-cee13093bc37" providerId="AD" clId="Web-{9866541A-A542-4C3B-B49F-2EA63D6DC359}" dt="2024-12-04T21:19:24.180" v="112" actId="20577"/>
          <ac:spMkLst>
            <pc:docMk/>
            <pc:sldMk cId="3549500020" sldId="528"/>
            <ac:spMk id="2" creationId="{133B7843-4263-E44F-BE22-DE99C877F2DC}"/>
          </ac:spMkLst>
        </pc:spChg>
      </pc:sldChg>
      <pc:sldChg chg="modSp">
        <pc:chgData name="TAYLOR, Helen (NHS SOUTH YORKSHIRE ICB - 03N)" userId="S::helentaylor5@nhs.net::9274fe8e-44d6-4bdf-8ea5-cee13093bc37" providerId="AD" clId="Web-{9866541A-A542-4C3B-B49F-2EA63D6DC359}" dt="2024-12-04T21:19:35.462" v="113" actId="14100"/>
        <pc:sldMkLst>
          <pc:docMk/>
          <pc:sldMk cId="2601360231" sldId="529"/>
        </pc:sldMkLst>
        <pc:spChg chg="mod">
          <ac:chgData name="TAYLOR, Helen (NHS SOUTH YORKSHIRE ICB - 03N)" userId="S::helentaylor5@nhs.net::9274fe8e-44d6-4bdf-8ea5-cee13093bc37" providerId="AD" clId="Web-{9866541A-A542-4C3B-B49F-2EA63D6DC359}" dt="2024-12-04T21:19:35.462" v="113" actId="14100"/>
          <ac:spMkLst>
            <pc:docMk/>
            <pc:sldMk cId="2601360231" sldId="529"/>
            <ac:spMk id="2" creationId="{CE3BA985-72EA-1B09-865A-74EDC7415B17}"/>
          </ac:spMkLst>
        </pc:spChg>
      </pc:sldChg>
      <pc:sldChg chg="addSp modSp new">
        <pc:chgData name="TAYLOR, Helen (NHS SOUTH YORKSHIRE ICB - 03N)" userId="S::helentaylor5@nhs.net::9274fe8e-44d6-4bdf-8ea5-cee13093bc37" providerId="AD" clId="Web-{9866541A-A542-4C3B-B49F-2EA63D6DC359}" dt="2024-12-04T21:21:22.302" v="254" actId="20577"/>
        <pc:sldMkLst>
          <pc:docMk/>
          <pc:sldMk cId="881242179" sldId="530"/>
        </pc:sldMkLst>
        <pc:spChg chg="add mod">
          <ac:chgData name="TAYLOR, Helen (NHS SOUTH YORKSHIRE ICB - 03N)" userId="S::helentaylor5@nhs.net::9274fe8e-44d6-4bdf-8ea5-cee13093bc37" providerId="AD" clId="Web-{9866541A-A542-4C3B-B49F-2EA63D6DC359}" dt="2024-12-04T21:21:22.302" v="254" actId="20577"/>
          <ac:spMkLst>
            <pc:docMk/>
            <pc:sldMk cId="881242179" sldId="530"/>
            <ac:spMk id="2" creationId="{BCDE5FE9-55B5-F50E-B94B-5F3A01069586}"/>
          </ac:spMkLst>
        </pc:spChg>
      </pc:sldChg>
    </pc:docChg>
  </pc:docChgLst>
  <pc:docChgLst>
    <pc:chgData name="TAYLOR, Helen (NHS SOUTH YORKSHIRE ICB - 03N)" userId="S::helentaylor5@nhs.net::9274fe8e-44d6-4bdf-8ea5-cee13093bc37" providerId="AD" clId="Web-{99B5D14B-B4C9-4775-9CB8-4D6B4E85D2F1}"/>
    <pc:docChg chg="modSld">
      <pc:chgData name="TAYLOR, Helen (NHS SOUTH YORKSHIRE ICB - 03N)" userId="S::helentaylor5@nhs.net::9274fe8e-44d6-4bdf-8ea5-cee13093bc37" providerId="AD" clId="Web-{99B5D14B-B4C9-4775-9CB8-4D6B4E85D2F1}" dt="2024-12-05T12:16:21.353" v="2428" actId="20577"/>
      <pc:docMkLst>
        <pc:docMk/>
      </pc:docMkLst>
      <pc:sldChg chg="modSp">
        <pc:chgData name="TAYLOR, Helen (NHS SOUTH YORKSHIRE ICB - 03N)" userId="S::helentaylor5@nhs.net::9274fe8e-44d6-4bdf-8ea5-cee13093bc37" providerId="AD" clId="Web-{99B5D14B-B4C9-4775-9CB8-4D6B4E85D2F1}" dt="2024-12-05T10:51:42.714" v="1" actId="20577"/>
        <pc:sldMkLst>
          <pc:docMk/>
          <pc:sldMk cId="514173097" sldId="453"/>
        </pc:sldMkLst>
        <pc:spChg chg="mod">
          <ac:chgData name="TAYLOR, Helen (NHS SOUTH YORKSHIRE ICB - 03N)" userId="S::helentaylor5@nhs.net::9274fe8e-44d6-4bdf-8ea5-cee13093bc37" providerId="AD" clId="Web-{99B5D14B-B4C9-4775-9CB8-4D6B4E85D2F1}" dt="2024-12-05T10:51:42.714" v="1" actId="20577"/>
          <ac:spMkLst>
            <pc:docMk/>
            <pc:sldMk cId="514173097" sldId="453"/>
            <ac:spMk id="5" creationId="{5B53C90A-D909-4018-A4D3-37A5EF86BC10}"/>
          </ac:spMkLst>
        </pc:spChg>
      </pc:sldChg>
      <pc:sldChg chg="addSp modSp">
        <pc:chgData name="TAYLOR, Helen (NHS SOUTH YORKSHIRE ICB - 03N)" userId="S::helentaylor5@nhs.net::9274fe8e-44d6-4bdf-8ea5-cee13093bc37" providerId="AD" clId="Web-{99B5D14B-B4C9-4775-9CB8-4D6B4E85D2F1}" dt="2024-12-05T11:53:40.992" v="2146" actId="20577"/>
        <pc:sldMkLst>
          <pc:docMk/>
          <pc:sldMk cId="2949660525" sldId="526"/>
        </pc:sldMkLst>
        <pc:spChg chg="add mod">
          <ac:chgData name="TAYLOR, Helen (NHS SOUTH YORKSHIRE ICB - 03N)" userId="S::helentaylor5@nhs.net::9274fe8e-44d6-4bdf-8ea5-cee13093bc37" providerId="AD" clId="Web-{99B5D14B-B4C9-4775-9CB8-4D6B4E85D2F1}" dt="2024-12-05T11:53:40.992" v="2146" actId="20577"/>
          <ac:spMkLst>
            <pc:docMk/>
            <pc:sldMk cId="2949660525" sldId="526"/>
            <ac:spMk id="2" creationId="{8BF43818-D091-3520-B972-F2F73D74C989}"/>
          </ac:spMkLst>
        </pc:spChg>
        <pc:spChg chg="mod">
          <ac:chgData name="TAYLOR, Helen (NHS SOUTH YORKSHIRE ICB - 03N)" userId="S::helentaylor5@nhs.net::9274fe8e-44d6-4bdf-8ea5-cee13093bc37" providerId="AD" clId="Web-{99B5D14B-B4C9-4775-9CB8-4D6B4E85D2F1}" dt="2024-12-05T11:40:16.848" v="1726" actId="1076"/>
          <ac:spMkLst>
            <pc:docMk/>
            <pc:sldMk cId="2949660525" sldId="526"/>
            <ac:spMk id="3" creationId="{692FD167-8B6E-8E21-8ED6-85CE2BA26D5D}"/>
          </ac:spMkLst>
        </pc:spChg>
        <pc:picChg chg="add mod">
          <ac:chgData name="TAYLOR, Helen (NHS SOUTH YORKSHIRE ICB - 03N)" userId="S::helentaylor5@nhs.net::9274fe8e-44d6-4bdf-8ea5-cee13093bc37" providerId="AD" clId="Web-{99B5D14B-B4C9-4775-9CB8-4D6B4E85D2F1}" dt="2024-12-05T11:39:14.721" v="1669" actId="1076"/>
          <ac:picMkLst>
            <pc:docMk/>
            <pc:sldMk cId="2949660525" sldId="526"/>
            <ac:picMk id="7" creationId="{10D2A2F6-D759-84CC-3591-CC9D6E293548}"/>
          </ac:picMkLst>
        </pc:picChg>
      </pc:sldChg>
      <pc:sldChg chg="addSp delSp modSp">
        <pc:chgData name="TAYLOR, Helen (NHS SOUTH YORKSHIRE ICB - 03N)" userId="S::helentaylor5@nhs.net::9274fe8e-44d6-4bdf-8ea5-cee13093bc37" providerId="AD" clId="Web-{99B5D14B-B4C9-4775-9CB8-4D6B4E85D2F1}" dt="2024-12-05T12:07:21.262" v="2383" actId="14100"/>
        <pc:sldMkLst>
          <pc:docMk/>
          <pc:sldMk cId="2537855249" sldId="527"/>
        </pc:sldMkLst>
        <pc:spChg chg="mod">
          <ac:chgData name="TAYLOR, Helen (NHS SOUTH YORKSHIRE ICB - 03N)" userId="S::helentaylor5@nhs.net::9274fe8e-44d6-4bdf-8ea5-cee13093bc37" providerId="AD" clId="Web-{99B5D14B-B4C9-4775-9CB8-4D6B4E85D2F1}" dt="2024-12-05T11:57:08.653" v="2382" actId="20577"/>
          <ac:spMkLst>
            <pc:docMk/>
            <pc:sldMk cId="2537855249" sldId="527"/>
            <ac:spMk id="2" creationId="{1070B2AF-6E98-B249-2432-C10A7CB7EDBD}"/>
          </ac:spMkLst>
        </pc:spChg>
        <pc:spChg chg="add mod">
          <ac:chgData name="TAYLOR, Helen (NHS SOUTH YORKSHIRE ICB - 03N)" userId="S::helentaylor5@nhs.net::9274fe8e-44d6-4bdf-8ea5-cee13093bc37" providerId="AD" clId="Web-{99B5D14B-B4C9-4775-9CB8-4D6B4E85D2F1}" dt="2024-12-05T12:07:21.262" v="2383" actId="14100"/>
          <ac:spMkLst>
            <pc:docMk/>
            <pc:sldMk cId="2537855249" sldId="527"/>
            <ac:spMk id="10" creationId="{59BC8D43-B438-A34D-7A38-C109775F4E2E}"/>
          </ac:spMkLst>
        </pc:spChg>
        <pc:picChg chg="add mod">
          <ac:chgData name="TAYLOR, Helen (NHS SOUTH YORKSHIRE ICB - 03N)" userId="S::helentaylor5@nhs.net::9274fe8e-44d6-4bdf-8ea5-cee13093bc37" providerId="AD" clId="Web-{99B5D14B-B4C9-4775-9CB8-4D6B4E85D2F1}" dt="2024-12-05T11:55:36.167" v="2233" actId="1076"/>
          <ac:picMkLst>
            <pc:docMk/>
            <pc:sldMk cId="2537855249" sldId="527"/>
            <ac:picMk id="5" creationId="{4C1BC1E3-91C9-FD91-29E3-78F8D90BB942}"/>
          </ac:picMkLst>
        </pc:picChg>
        <pc:picChg chg="add del">
          <ac:chgData name="TAYLOR, Helen (NHS SOUTH YORKSHIRE ICB - 03N)" userId="S::helentaylor5@nhs.net::9274fe8e-44d6-4bdf-8ea5-cee13093bc37" providerId="AD" clId="Web-{99B5D14B-B4C9-4775-9CB8-4D6B4E85D2F1}" dt="2024-12-05T11:55:53.480" v="2236"/>
          <ac:picMkLst>
            <pc:docMk/>
            <pc:sldMk cId="2537855249" sldId="527"/>
            <ac:picMk id="9" creationId="{010FD282-5412-3126-1825-5A63B290B611}"/>
          </ac:picMkLst>
        </pc:picChg>
      </pc:sldChg>
      <pc:sldChg chg="modSp">
        <pc:chgData name="TAYLOR, Helen (NHS SOUTH YORKSHIRE ICB - 03N)" userId="S::helentaylor5@nhs.net::9274fe8e-44d6-4bdf-8ea5-cee13093bc37" providerId="AD" clId="Web-{99B5D14B-B4C9-4775-9CB8-4D6B4E85D2F1}" dt="2024-12-05T12:16:21.353" v="2428" actId="20577"/>
        <pc:sldMkLst>
          <pc:docMk/>
          <pc:sldMk cId="3549500020" sldId="528"/>
        </pc:sldMkLst>
        <pc:spChg chg="mod">
          <ac:chgData name="TAYLOR, Helen (NHS SOUTH YORKSHIRE ICB - 03N)" userId="S::helentaylor5@nhs.net::9274fe8e-44d6-4bdf-8ea5-cee13093bc37" providerId="AD" clId="Web-{99B5D14B-B4C9-4775-9CB8-4D6B4E85D2F1}" dt="2024-12-05T12:16:21.353" v="2428" actId="20577"/>
          <ac:spMkLst>
            <pc:docMk/>
            <pc:sldMk cId="3549500020" sldId="528"/>
            <ac:spMk id="2" creationId="{133B7843-4263-E44F-BE22-DE99C877F2DC}"/>
          </ac:spMkLst>
        </pc:spChg>
        <pc:picChg chg="mod">
          <ac:chgData name="TAYLOR, Helen (NHS SOUTH YORKSHIRE ICB - 03N)" userId="S::helentaylor5@nhs.net::9274fe8e-44d6-4bdf-8ea5-cee13093bc37" providerId="AD" clId="Web-{99B5D14B-B4C9-4775-9CB8-4D6B4E85D2F1}" dt="2024-12-05T11:44:17.838" v="1877" actId="1076"/>
          <ac:picMkLst>
            <pc:docMk/>
            <pc:sldMk cId="3549500020" sldId="528"/>
            <ac:picMk id="13" creationId="{D1E2FB93-B194-75D2-B562-89944541E223}"/>
          </ac:picMkLst>
        </pc:picChg>
      </pc:sldChg>
      <pc:sldChg chg="addSp delSp modSp">
        <pc:chgData name="TAYLOR, Helen (NHS SOUTH YORKSHIRE ICB - 03N)" userId="S::helentaylor5@nhs.net::9274fe8e-44d6-4bdf-8ea5-cee13093bc37" providerId="AD" clId="Web-{99B5D14B-B4C9-4775-9CB8-4D6B4E85D2F1}" dt="2024-12-05T11:23:25.823" v="917" actId="20577"/>
        <pc:sldMkLst>
          <pc:docMk/>
          <pc:sldMk cId="715324104" sldId="532"/>
        </pc:sldMkLst>
        <pc:spChg chg="mod">
          <ac:chgData name="TAYLOR, Helen (NHS SOUTH YORKSHIRE ICB - 03N)" userId="S::helentaylor5@nhs.net::9274fe8e-44d6-4bdf-8ea5-cee13093bc37" providerId="AD" clId="Web-{99B5D14B-B4C9-4775-9CB8-4D6B4E85D2F1}" dt="2024-12-05T11:00:27.211" v="238" actId="20577"/>
          <ac:spMkLst>
            <pc:docMk/>
            <pc:sldMk cId="715324104" sldId="532"/>
            <ac:spMk id="2" creationId="{CF590FBC-B1AA-4D6E-56FA-83484FE0B28B}"/>
          </ac:spMkLst>
        </pc:spChg>
        <pc:spChg chg="mod">
          <ac:chgData name="TAYLOR, Helen (NHS SOUTH YORKSHIRE ICB - 03N)" userId="S::helentaylor5@nhs.net::9274fe8e-44d6-4bdf-8ea5-cee13093bc37" providerId="AD" clId="Web-{99B5D14B-B4C9-4775-9CB8-4D6B4E85D2F1}" dt="2024-12-05T11:16:19.063" v="837" actId="14100"/>
          <ac:spMkLst>
            <pc:docMk/>
            <pc:sldMk cId="715324104" sldId="532"/>
            <ac:spMk id="3" creationId="{7398CDF4-913A-921F-5C78-04A407BFB975}"/>
          </ac:spMkLst>
        </pc:spChg>
        <pc:spChg chg="add del mod">
          <ac:chgData name="TAYLOR, Helen (NHS SOUTH YORKSHIRE ICB - 03N)" userId="S::helentaylor5@nhs.net::9274fe8e-44d6-4bdf-8ea5-cee13093bc37" providerId="AD" clId="Web-{99B5D14B-B4C9-4775-9CB8-4D6B4E85D2F1}" dt="2024-12-05T10:59:53.945" v="122"/>
          <ac:spMkLst>
            <pc:docMk/>
            <pc:sldMk cId="715324104" sldId="532"/>
            <ac:spMk id="5" creationId="{0A505B24-5C8A-70B4-E485-3088D0114065}"/>
          </ac:spMkLst>
        </pc:spChg>
        <pc:spChg chg="add del">
          <ac:chgData name="TAYLOR, Helen (NHS SOUTH YORKSHIRE ICB - 03N)" userId="S::helentaylor5@nhs.net::9274fe8e-44d6-4bdf-8ea5-cee13093bc37" providerId="AD" clId="Web-{99B5D14B-B4C9-4775-9CB8-4D6B4E85D2F1}" dt="2024-12-05T11:00:36.946" v="241"/>
          <ac:spMkLst>
            <pc:docMk/>
            <pc:sldMk cId="715324104" sldId="532"/>
            <ac:spMk id="7" creationId="{8AAD0539-C472-006F-51EC-1CA4EB7AD05F}"/>
          </ac:spMkLst>
        </pc:spChg>
        <pc:spChg chg="add mod">
          <ac:chgData name="TAYLOR, Helen (NHS SOUTH YORKSHIRE ICB - 03N)" userId="S::helentaylor5@nhs.net::9274fe8e-44d6-4bdf-8ea5-cee13093bc37" providerId="AD" clId="Web-{99B5D14B-B4C9-4775-9CB8-4D6B4E85D2F1}" dt="2024-12-05T11:23:25.823" v="917" actId="20577"/>
          <ac:spMkLst>
            <pc:docMk/>
            <pc:sldMk cId="715324104" sldId="532"/>
            <ac:spMk id="8" creationId="{480B3F2E-5106-7BDF-4967-34326DF95230}"/>
          </ac:spMkLst>
        </pc:spChg>
        <pc:picChg chg="add mod">
          <ac:chgData name="TAYLOR, Helen (NHS SOUTH YORKSHIRE ICB - 03N)" userId="S::helentaylor5@nhs.net::9274fe8e-44d6-4bdf-8ea5-cee13093bc37" providerId="AD" clId="Web-{99B5D14B-B4C9-4775-9CB8-4D6B4E85D2F1}" dt="2024-12-05T11:16:35.110" v="840" actId="1076"/>
          <ac:picMkLst>
            <pc:docMk/>
            <pc:sldMk cId="715324104" sldId="532"/>
            <ac:picMk id="10" creationId="{758CA0F2-F037-34F1-CC60-3B8C945E46ED}"/>
          </ac:picMkLst>
        </pc:picChg>
      </pc:sldChg>
      <pc:sldChg chg="addSp delSp modSp">
        <pc:chgData name="TAYLOR, Helen (NHS SOUTH YORKSHIRE ICB - 03N)" userId="S::helentaylor5@nhs.net::9274fe8e-44d6-4bdf-8ea5-cee13093bc37" providerId="AD" clId="Web-{99B5D14B-B4C9-4775-9CB8-4D6B4E85D2F1}" dt="2024-12-05T11:54:34.025" v="2221" actId="20577"/>
        <pc:sldMkLst>
          <pc:docMk/>
          <pc:sldMk cId="2993940444" sldId="533"/>
        </pc:sldMkLst>
        <pc:spChg chg="mod">
          <ac:chgData name="TAYLOR, Helen (NHS SOUTH YORKSHIRE ICB - 03N)" userId="S::helentaylor5@nhs.net::9274fe8e-44d6-4bdf-8ea5-cee13093bc37" providerId="AD" clId="Web-{99B5D14B-B4C9-4775-9CB8-4D6B4E85D2F1}" dt="2024-12-05T11:51:05.770" v="2042" actId="20577"/>
          <ac:spMkLst>
            <pc:docMk/>
            <pc:sldMk cId="2993940444" sldId="533"/>
            <ac:spMk id="2" creationId="{78E94F43-70D6-F5D2-DCF8-2BEE0D57EBB7}"/>
          </ac:spMkLst>
        </pc:spChg>
        <pc:spChg chg="mod">
          <ac:chgData name="TAYLOR, Helen (NHS SOUTH YORKSHIRE ICB - 03N)" userId="S::helentaylor5@nhs.net::9274fe8e-44d6-4bdf-8ea5-cee13093bc37" providerId="AD" clId="Web-{99B5D14B-B4C9-4775-9CB8-4D6B4E85D2F1}" dt="2024-12-05T11:52:49.725" v="2100" actId="20577"/>
          <ac:spMkLst>
            <pc:docMk/>
            <pc:sldMk cId="2993940444" sldId="533"/>
            <ac:spMk id="8" creationId="{E0E40B5C-7961-58BE-CA2C-358BE5770BF3}"/>
          </ac:spMkLst>
        </pc:spChg>
        <pc:spChg chg="add del mod">
          <ac:chgData name="TAYLOR, Helen (NHS SOUTH YORKSHIRE ICB - 03N)" userId="S::helentaylor5@nhs.net::9274fe8e-44d6-4bdf-8ea5-cee13093bc37" providerId="AD" clId="Web-{99B5D14B-B4C9-4775-9CB8-4D6B4E85D2F1}" dt="2024-12-05T11:54:34.025" v="2221" actId="20577"/>
          <ac:spMkLst>
            <pc:docMk/>
            <pc:sldMk cId="2993940444" sldId="533"/>
            <ac:spMk id="12" creationId="{617477B1-47FD-5F12-48D1-D821F50789BA}"/>
          </ac:spMkLst>
        </pc:spChg>
        <pc:picChg chg="add mod">
          <ac:chgData name="TAYLOR, Helen (NHS SOUTH YORKSHIRE ICB - 03N)" userId="S::helentaylor5@nhs.net::9274fe8e-44d6-4bdf-8ea5-cee13093bc37" providerId="AD" clId="Web-{99B5D14B-B4C9-4775-9CB8-4D6B4E85D2F1}" dt="2024-12-05T11:51:31.770" v="2088" actId="1076"/>
          <ac:picMkLst>
            <pc:docMk/>
            <pc:sldMk cId="2993940444" sldId="533"/>
            <ac:picMk id="3" creationId="{8492BAD8-2682-44C6-B99A-18E8A4F02773}"/>
          </ac:picMkLst>
        </pc:picChg>
        <pc:picChg chg="add mod">
          <ac:chgData name="TAYLOR, Helen (NHS SOUTH YORKSHIRE ICB - 03N)" userId="S::helentaylor5@nhs.net::9274fe8e-44d6-4bdf-8ea5-cee13093bc37" providerId="AD" clId="Web-{99B5D14B-B4C9-4775-9CB8-4D6B4E85D2F1}" dt="2024-12-05T11:51:38.255" v="2091" actId="1076"/>
          <ac:picMkLst>
            <pc:docMk/>
            <pc:sldMk cId="2993940444" sldId="533"/>
            <ac:picMk id="5" creationId="{7F4085DD-6293-0D43-76E7-9EA75D4B0460}"/>
          </ac:picMkLst>
        </pc:picChg>
        <pc:picChg chg="add mod">
          <ac:chgData name="TAYLOR, Helen (NHS SOUTH YORKSHIRE ICB - 03N)" userId="S::helentaylor5@nhs.net::9274fe8e-44d6-4bdf-8ea5-cee13093bc37" providerId="AD" clId="Web-{99B5D14B-B4C9-4775-9CB8-4D6B4E85D2F1}" dt="2024-12-05T11:51:36.567" v="2090" actId="1076"/>
          <ac:picMkLst>
            <pc:docMk/>
            <pc:sldMk cId="2993940444" sldId="533"/>
            <ac:picMk id="7" creationId="{C0063DDF-345B-839E-4A3A-169ED22493A1}"/>
          </ac:picMkLst>
        </pc:picChg>
        <pc:picChg chg="add mod">
          <ac:chgData name="TAYLOR, Helen (NHS SOUTH YORKSHIRE ICB - 03N)" userId="S::helentaylor5@nhs.net::9274fe8e-44d6-4bdf-8ea5-cee13093bc37" providerId="AD" clId="Web-{99B5D14B-B4C9-4775-9CB8-4D6B4E85D2F1}" dt="2024-12-05T11:51:41.067" v="2092" actId="1076"/>
          <ac:picMkLst>
            <pc:docMk/>
            <pc:sldMk cId="2993940444" sldId="533"/>
            <ac:picMk id="9" creationId="{68FCCF60-C9B5-85AB-EAB1-A8B5BFE9C93C}"/>
          </ac:picMkLst>
        </pc:picChg>
        <pc:picChg chg="add mod">
          <ac:chgData name="TAYLOR, Helen (NHS SOUTH YORKSHIRE ICB - 03N)" userId="S::helentaylor5@nhs.net::9274fe8e-44d6-4bdf-8ea5-cee13093bc37" providerId="AD" clId="Web-{99B5D14B-B4C9-4775-9CB8-4D6B4E85D2F1}" dt="2024-12-05T11:54:25.884" v="2214" actId="1076"/>
          <ac:picMkLst>
            <pc:docMk/>
            <pc:sldMk cId="2993940444" sldId="533"/>
            <ac:picMk id="10" creationId="{4BBF4056-D568-8F3C-CC3B-4EABE5F83C17}"/>
          </ac:picMkLst>
        </pc:picChg>
        <pc:picChg chg="add mod">
          <ac:chgData name="TAYLOR, Helen (NHS SOUTH YORKSHIRE ICB - 03N)" userId="S::helentaylor5@nhs.net::9274fe8e-44d6-4bdf-8ea5-cee13093bc37" providerId="AD" clId="Web-{99B5D14B-B4C9-4775-9CB8-4D6B4E85D2F1}" dt="2024-12-05T11:51:44.911" v="2094" actId="1076"/>
          <ac:picMkLst>
            <pc:docMk/>
            <pc:sldMk cId="2993940444" sldId="533"/>
            <ac:picMk id="11" creationId="{ECFE4275-A76D-61F7-539D-7FFAD3354350}"/>
          </ac:picMkLst>
        </pc:picChg>
        <pc:picChg chg="add mod">
          <ac:chgData name="TAYLOR, Helen (NHS SOUTH YORKSHIRE ICB - 03N)" userId="S::helentaylor5@nhs.net::9274fe8e-44d6-4bdf-8ea5-cee13093bc37" providerId="AD" clId="Web-{99B5D14B-B4C9-4775-9CB8-4D6B4E85D2F1}" dt="2024-12-05T11:51:59.162" v="2097" actId="1076"/>
          <ac:picMkLst>
            <pc:docMk/>
            <pc:sldMk cId="2993940444" sldId="533"/>
            <ac:picMk id="14" creationId="{94BF126F-ECD4-E626-1CD8-0E0B112A93E7}"/>
          </ac:picMkLst>
        </pc:picChg>
      </pc:sldChg>
    </pc:docChg>
  </pc:docChgLst>
  <pc:docChgLst>
    <pc:chgData name="PARSONS, Emily (NHS SOUTH YORKSHIRE ICB - 03N)" userId="0e54fd1e-5f2a-456f-972e-2c46986ac6de" providerId="ADAL" clId="{635C0BCA-8ECD-4416-8598-921EE99AFA94}"/>
    <pc:docChg chg="undo custSel addSld delSld modSld">
      <pc:chgData name="PARSONS, Emily (NHS SOUTH YORKSHIRE ICB - 03N)" userId="0e54fd1e-5f2a-456f-972e-2c46986ac6de" providerId="ADAL" clId="{635C0BCA-8ECD-4416-8598-921EE99AFA94}" dt="2024-12-05T11:46:51.922" v="4" actId="47"/>
      <pc:docMkLst>
        <pc:docMk/>
      </pc:docMkLst>
      <pc:sldChg chg="add del">
        <pc:chgData name="PARSONS, Emily (NHS SOUTH YORKSHIRE ICB - 03N)" userId="0e54fd1e-5f2a-456f-972e-2c46986ac6de" providerId="ADAL" clId="{635C0BCA-8ECD-4416-8598-921EE99AFA94}" dt="2024-12-05T11:46:51.922" v="4" actId="47"/>
        <pc:sldMkLst>
          <pc:docMk/>
          <pc:sldMk cId="700934510" sldId="469"/>
        </pc:sldMkLst>
      </pc:sldChg>
      <pc:sldChg chg="del">
        <pc:chgData name="PARSONS, Emily (NHS SOUTH YORKSHIRE ICB - 03N)" userId="0e54fd1e-5f2a-456f-972e-2c46986ac6de" providerId="ADAL" clId="{635C0BCA-8ECD-4416-8598-921EE99AFA94}" dt="2024-12-05T11:46:22.071" v="1" actId="47"/>
        <pc:sldMkLst>
          <pc:docMk/>
          <pc:sldMk cId="3970385577" sldId="470"/>
        </pc:sldMkLst>
      </pc:sldChg>
      <pc:sldChg chg="add">
        <pc:chgData name="PARSONS, Emily (NHS SOUTH YORKSHIRE ICB - 03N)" userId="0e54fd1e-5f2a-456f-972e-2c46986ac6de" providerId="ADAL" clId="{635C0BCA-8ECD-4416-8598-921EE99AFA94}" dt="2024-12-05T11:46:15.513" v="0"/>
        <pc:sldMkLst>
          <pc:docMk/>
          <pc:sldMk cId="4126098015" sldId="535"/>
        </pc:sldMkLst>
      </pc:sldChg>
    </pc:docChg>
  </pc:docChgLst>
  <pc:docChgLst>
    <pc:chgData name="WOOTTON, Kieran (NHS SOUTH YORKSHIRE ICB - 03N)" userId="S::kieran.wootton@nhs.net::2fa8b05e-6f4b-43d1-8968-05ce1790e6da" providerId="AD" clId="Web-{86B6A5B2-62FE-7010-62D0-77ABB8BA5AE5}"/>
    <pc:docChg chg="modSld">
      <pc:chgData name="WOOTTON, Kieran (NHS SOUTH YORKSHIRE ICB - 03N)" userId="S::kieran.wootton@nhs.net::2fa8b05e-6f4b-43d1-8968-05ce1790e6da" providerId="AD" clId="Web-{86B6A5B2-62FE-7010-62D0-77ABB8BA5AE5}" dt="2024-11-07T11:35:25.162" v="43"/>
      <pc:docMkLst>
        <pc:docMk/>
      </pc:docMkLst>
      <pc:sldChg chg="addSp modSp">
        <pc:chgData name="WOOTTON, Kieran (NHS SOUTH YORKSHIRE ICB - 03N)" userId="S::kieran.wootton@nhs.net::2fa8b05e-6f4b-43d1-8968-05ce1790e6da" providerId="AD" clId="Web-{86B6A5B2-62FE-7010-62D0-77ABB8BA5AE5}" dt="2024-11-07T11:35:25.162" v="43"/>
        <pc:sldMkLst>
          <pc:docMk/>
          <pc:sldMk cId="1661585557" sldId="496"/>
        </pc:sldMkLst>
        <pc:spChg chg="mod">
          <ac:chgData name="WOOTTON, Kieran (NHS SOUTH YORKSHIRE ICB - 03N)" userId="S::kieran.wootton@nhs.net::2fa8b05e-6f4b-43d1-8968-05ce1790e6da" providerId="AD" clId="Web-{86B6A5B2-62FE-7010-62D0-77ABB8BA5AE5}" dt="2024-11-07T11:23:59.929" v="21" actId="14100"/>
          <ac:spMkLst>
            <pc:docMk/>
            <pc:sldMk cId="1661585557" sldId="496"/>
            <ac:spMk id="3" creationId="{A42495EB-D5AA-B502-B2F7-13F2291207AD}"/>
          </ac:spMkLst>
        </pc:spChg>
        <pc:picChg chg="mod">
          <ac:chgData name="WOOTTON, Kieran (NHS SOUTH YORKSHIRE ICB - 03N)" userId="S::kieran.wootton@nhs.net::2fa8b05e-6f4b-43d1-8968-05ce1790e6da" providerId="AD" clId="Web-{86B6A5B2-62FE-7010-62D0-77ABB8BA5AE5}" dt="2024-11-07T11:23:53.147" v="18" actId="1076"/>
          <ac:picMkLst>
            <pc:docMk/>
            <pc:sldMk cId="1661585557" sldId="496"/>
            <ac:picMk id="7" creationId="{3D40EBB9-29A0-6159-9DD0-AB70D35E1E78}"/>
          </ac:picMkLst>
        </pc:picChg>
      </pc:sldChg>
    </pc:docChg>
  </pc:docChgLst>
  <pc:docChgLst>
    <pc:chgData name="BUSSEY, Jennifer (NHS SOUTH YORKSHIRE ICB - 03N)" userId="1e534ad8-18e7-4169-979c-ef33a387665d" providerId="ADAL" clId="{8E7D911B-345F-41C2-BDD1-DD40685FB793}"/>
    <pc:docChg chg="modSld">
      <pc:chgData name="BUSSEY, Jennifer (NHS SOUTH YORKSHIRE ICB - 03N)" userId="1e534ad8-18e7-4169-979c-ef33a387665d" providerId="ADAL" clId="{8E7D911B-345F-41C2-BDD1-DD40685FB793}" dt="2024-11-06T09:18:36.710" v="3" actId="255"/>
      <pc:docMkLst>
        <pc:docMk/>
      </pc:docMkLst>
      <pc:sldChg chg="modSp mod">
        <pc:chgData name="BUSSEY, Jennifer (NHS SOUTH YORKSHIRE ICB - 03N)" userId="1e534ad8-18e7-4169-979c-ef33a387665d" providerId="ADAL" clId="{8E7D911B-345F-41C2-BDD1-DD40685FB793}" dt="2024-11-06T09:18:36.710" v="3" actId="255"/>
        <pc:sldMkLst>
          <pc:docMk/>
          <pc:sldMk cId="859905655" sldId="385"/>
        </pc:sldMkLst>
        <pc:spChg chg="mod">
          <ac:chgData name="BUSSEY, Jennifer (NHS SOUTH YORKSHIRE ICB - 03N)" userId="1e534ad8-18e7-4169-979c-ef33a387665d" providerId="ADAL" clId="{8E7D911B-345F-41C2-BDD1-DD40685FB793}" dt="2024-11-06T09:18:36.710" v="3" actId="255"/>
          <ac:spMkLst>
            <pc:docMk/>
            <pc:sldMk cId="859905655" sldId="385"/>
            <ac:spMk id="6" creationId="{8DEF8507-2311-498F-8D79-AFC093A96C09}"/>
          </ac:spMkLst>
        </pc:spChg>
      </pc:sldChg>
      <pc:sldChg chg="modSp mod">
        <pc:chgData name="BUSSEY, Jennifer (NHS SOUTH YORKSHIRE ICB - 03N)" userId="1e534ad8-18e7-4169-979c-ef33a387665d" providerId="ADAL" clId="{8E7D911B-345F-41C2-BDD1-DD40685FB793}" dt="2024-11-06T09:17:20.699" v="0" actId="20577"/>
        <pc:sldMkLst>
          <pc:docMk/>
          <pc:sldMk cId="4079796398" sldId="518"/>
        </pc:sldMkLst>
      </pc:sldChg>
    </pc:docChg>
  </pc:docChgLst>
  <pc:docChgLst>
    <pc:chgData name="PARSONS, Emily (NHS SOUTH YORKSHIRE ICB - 03N)" userId="0e54fd1e-5f2a-456f-972e-2c46986ac6de" providerId="ADAL" clId="{CFD5C092-5776-4EA9-99FF-1FED990A786D}"/>
    <pc:docChg chg="undo custSel addSld delSld modSld">
      <pc:chgData name="PARSONS, Emily (NHS SOUTH YORKSHIRE ICB - 03N)" userId="0e54fd1e-5f2a-456f-972e-2c46986ac6de" providerId="ADAL" clId="{CFD5C092-5776-4EA9-99FF-1FED990A786D}" dt="2024-11-07T11:38:07.718" v="49" actId="20577"/>
      <pc:docMkLst>
        <pc:docMk/>
      </pc:docMkLst>
      <pc:sldChg chg="modSp add mod">
        <pc:chgData name="PARSONS, Emily (NHS SOUTH YORKSHIRE ICB - 03N)" userId="0e54fd1e-5f2a-456f-972e-2c46986ac6de" providerId="ADAL" clId="{CFD5C092-5776-4EA9-99FF-1FED990A786D}" dt="2024-11-07T11:27:27.830" v="15" actId="2711"/>
        <pc:sldMkLst>
          <pc:docMk/>
          <pc:sldMk cId="3206350404" sldId="467"/>
        </pc:sldMkLst>
      </pc:sldChg>
      <pc:sldChg chg="modSp add mod">
        <pc:chgData name="PARSONS, Emily (NHS SOUTH YORKSHIRE ICB - 03N)" userId="0e54fd1e-5f2a-456f-972e-2c46986ac6de" providerId="ADAL" clId="{CFD5C092-5776-4EA9-99FF-1FED990A786D}" dt="2024-11-07T11:28:49.662" v="18" actId="1076"/>
        <pc:sldMkLst>
          <pc:docMk/>
          <pc:sldMk cId="700934510" sldId="469"/>
        </pc:sldMkLst>
        <pc:spChg chg="mod">
          <ac:chgData name="PARSONS, Emily (NHS SOUTH YORKSHIRE ICB - 03N)" userId="0e54fd1e-5f2a-456f-972e-2c46986ac6de" providerId="ADAL" clId="{CFD5C092-5776-4EA9-99FF-1FED990A786D}" dt="2024-11-07T11:28:49.662" v="18" actId="1076"/>
          <ac:spMkLst>
            <pc:docMk/>
            <pc:sldMk cId="700934510" sldId="469"/>
            <ac:spMk id="3" creationId="{535AC7EF-B2DF-72A7-F27B-28AB83117771}"/>
          </ac:spMkLst>
        </pc:spChg>
        <pc:spChg chg="mod">
          <ac:chgData name="PARSONS, Emily (NHS SOUTH YORKSHIRE ICB - 03N)" userId="0e54fd1e-5f2a-456f-972e-2c46986ac6de" providerId="ADAL" clId="{CFD5C092-5776-4EA9-99FF-1FED990A786D}" dt="2024-11-07T11:25:19.815" v="4" actId="108"/>
          <ac:spMkLst>
            <pc:docMk/>
            <pc:sldMk cId="700934510" sldId="469"/>
            <ac:spMk id="9" creationId="{C9542DBA-5D2D-3315-7CCA-449AE08BD58E}"/>
          </ac:spMkLst>
        </pc:spChg>
      </pc:sldChg>
      <pc:sldChg chg="modSp add mod">
        <pc:chgData name="PARSONS, Emily (NHS SOUTH YORKSHIRE ICB - 03N)" userId="0e54fd1e-5f2a-456f-972e-2c46986ac6de" providerId="ADAL" clId="{CFD5C092-5776-4EA9-99FF-1FED990A786D}" dt="2024-11-07T11:38:07.718" v="49" actId="20577"/>
        <pc:sldMkLst>
          <pc:docMk/>
          <pc:sldMk cId="3970385577" sldId="470"/>
        </pc:sldMkLst>
        <pc:spChg chg="mod">
          <ac:chgData name="PARSONS, Emily (NHS SOUTH YORKSHIRE ICB - 03N)" userId="0e54fd1e-5f2a-456f-972e-2c46986ac6de" providerId="ADAL" clId="{CFD5C092-5776-4EA9-99FF-1FED990A786D}" dt="2024-11-07T11:38:07.718" v="49" actId="20577"/>
          <ac:spMkLst>
            <pc:docMk/>
            <pc:sldMk cId="3970385577" sldId="470"/>
            <ac:spMk id="3" creationId="{535AC7EF-B2DF-72A7-F27B-28AB83117771}"/>
          </ac:spMkLst>
        </pc:spChg>
      </pc:sldChg>
      <pc:sldChg chg="del">
        <pc:chgData name="PARSONS, Emily (NHS SOUTH YORKSHIRE ICB - 03N)" userId="0e54fd1e-5f2a-456f-972e-2c46986ac6de" providerId="ADAL" clId="{CFD5C092-5776-4EA9-99FF-1FED990A786D}" dt="2024-11-07T11:24:35.077" v="1" actId="47"/>
        <pc:sldMkLst>
          <pc:docMk/>
          <pc:sldMk cId="2171937622" sldId="521"/>
        </pc:sldMkLst>
      </pc:sldChg>
    </pc:docChg>
  </pc:docChgLst>
  <pc:docChgLst>
    <pc:chgData name="KEBELL, Sharron (NHS SOUTH YORKSHIRE ICB - 03N)" userId="11433eb4-e857-43f0-b616-d8e7ba48005d" providerId="ADAL" clId="{43036E3C-48A6-4352-A9BF-25B03C8A6942}"/>
    <pc:docChg chg="delSld modSld">
      <pc:chgData name="KEBELL, Sharron (NHS SOUTH YORKSHIRE ICB - 03N)" userId="11433eb4-e857-43f0-b616-d8e7ba48005d" providerId="ADAL" clId="{43036E3C-48A6-4352-A9BF-25B03C8A6942}" dt="2024-11-07T11:06:03.754" v="775" actId="6549"/>
      <pc:docMkLst>
        <pc:docMk/>
      </pc:docMkLst>
      <pc:sldChg chg="modSp mod">
        <pc:chgData name="KEBELL, Sharron (NHS SOUTH YORKSHIRE ICB - 03N)" userId="11433eb4-e857-43f0-b616-d8e7ba48005d" providerId="ADAL" clId="{43036E3C-48A6-4352-A9BF-25B03C8A6942}" dt="2024-11-07T08:43:33.204" v="97" actId="1076"/>
        <pc:sldMkLst>
          <pc:docMk/>
          <pc:sldMk cId="491293620" sldId="463"/>
        </pc:sldMkLst>
      </pc:sldChg>
      <pc:sldChg chg="modSp">
        <pc:chgData name="KEBELL, Sharron (NHS SOUTH YORKSHIRE ICB - 03N)" userId="11433eb4-e857-43f0-b616-d8e7ba48005d" providerId="ADAL" clId="{43036E3C-48A6-4352-A9BF-25B03C8A6942}" dt="2024-11-07T11:04:20.148" v="720" actId="20577"/>
        <pc:sldMkLst>
          <pc:docMk/>
          <pc:sldMk cId="2564039843" sldId="475"/>
        </pc:sldMkLst>
        <pc:graphicFrameChg chg="mod">
          <ac:chgData name="KEBELL, Sharron (NHS SOUTH YORKSHIRE ICB - 03N)" userId="11433eb4-e857-43f0-b616-d8e7ba48005d" providerId="ADAL" clId="{43036E3C-48A6-4352-A9BF-25B03C8A6942}" dt="2024-11-07T11:04:20.148" v="720" actId="20577"/>
          <ac:graphicFrameMkLst>
            <pc:docMk/>
            <pc:sldMk cId="2564039843" sldId="475"/>
            <ac:graphicFrameMk id="5" creationId="{6D44E4CB-2391-44DA-BD21-F7F21BD0F23E}"/>
          </ac:graphicFrameMkLst>
        </pc:graphicFrameChg>
      </pc:sldChg>
      <pc:sldChg chg="modSp mod">
        <pc:chgData name="KEBELL, Sharron (NHS SOUTH YORKSHIRE ICB - 03N)" userId="11433eb4-e857-43f0-b616-d8e7ba48005d" providerId="ADAL" clId="{43036E3C-48A6-4352-A9BF-25B03C8A6942}" dt="2024-11-07T11:06:03.754" v="775" actId="6549"/>
        <pc:sldMkLst>
          <pc:docMk/>
          <pc:sldMk cId="4079796398" sldId="518"/>
        </pc:sldMkLst>
      </pc:sldChg>
      <pc:sldChg chg="del">
        <pc:chgData name="KEBELL, Sharron (NHS SOUTH YORKSHIRE ICB - 03N)" userId="11433eb4-e857-43f0-b616-d8e7ba48005d" providerId="ADAL" clId="{43036E3C-48A6-4352-A9BF-25B03C8A6942}" dt="2024-11-07T09:00:05.467" v="162" actId="2696"/>
        <pc:sldMkLst>
          <pc:docMk/>
          <pc:sldMk cId="3101449898" sldId="519"/>
        </pc:sldMkLst>
      </pc:sldChg>
      <pc:sldChg chg="del">
        <pc:chgData name="KEBELL, Sharron (NHS SOUTH YORKSHIRE ICB - 03N)" userId="11433eb4-e857-43f0-b616-d8e7ba48005d" providerId="ADAL" clId="{43036E3C-48A6-4352-A9BF-25B03C8A6942}" dt="2024-11-07T09:28:28.728" v="163" actId="2696"/>
        <pc:sldMkLst>
          <pc:docMk/>
          <pc:sldMk cId="3968735240" sldId="523"/>
        </pc:sldMkLst>
      </pc:sldChg>
    </pc:docChg>
  </pc:docChgLst>
  <pc:docChgLst>
    <pc:chgData clId="Web-{50178176-5C9D-413B-861F-A17C6F1F8B75}"/>
    <pc:docChg chg="modSld">
      <pc:chgData name="" userId="" providerId="" clId="Web-{50178176-5C9D-413B-861F-A17C6F1F8B75}" dt="2024-12-04T13:39:08.859" v="4" actId="20577"/>
      <pc:docMkLst>
        <pc:docMk/>
      </pc:docMkLst>
      <pc:sldChg chg="modSp">
        <pc:chgData name="" userId="" providerId="" clId="Web-{50178176-5C9D-413B-861F-A17C6F1F8B75}" dt="2024-12-04T13:39:08.859" v="4" actId="20577"/>
        <pc:sldMkLst>
          <pc:docMk/>
          <pc:sldMk cId="133745700" sldId="260"/>
        </pc:sldMkLst>
        <pc:spChg chg="mod">
          <ac:chgData name="" userId="" providerId="" clId="Web-{50178176-5C9D-413B-861F-A17C6F1F8B75}" dt="2024-12-04T13:39:08.859" v="4" actId="20577"/>
          <ac:spMkLst>
            <pc:docMk/>
            <pc:sldMk cId="133745700" sldId="260"/>
            <ac:spMk id="4" creationId="{9E22553F-F7BB-4D6F-8FD6-5EFEFDACE308}"/>
          </ac:spMkLst>
        </pc:spChg>
      </pc:sldChg>
    </pc:docChg>
  </pc:docChgLst>
  <pc:docChgLst>
    <pc:chgData name="TAYLOR, Helen (NHS SOUTH YORKSHIRE ICB - 03N)" userId="S::helentaylor5@nhs.net::9274fe8e-44d6-4bdf-8ea5-cee13093bc37" providerId="AD" clId="Web-{6AD274C9-3145-4F8A-876B-B6BA61305D1E}"/>
    <pc:docChg chg="modSld">
      <pc:chgData name="TAYLOR, Helen (NHS SOUTH YORKSHIRE ICB - 03N)" userId="S::helentaylor5@nhs.net::9274fe8e-44d6-4bdf-8ea5-cee13093bc37" providerId="AD" clId="Web-{6AD274C9-3145-4F8A-876B-B6BA61305D1E}" dt="2024-12-05T10:51:20.146" v="263" actId="20577"/>
      <pc:docMkLst>
        <pc:docMk/>
      </pc:docMkLst>
      <pc:sldChg chg="modSp">
        <pc:chgData name="TAYLOR, Helen (NHS SOUTH YORKSHIRE ICB - 03N)" userId="S::helentaylor5@nhs.net::9274fe8e-44d6-4bdf-8ea5-cee13093bc37" providerId="AD" clId="Web-{6AD274C9-3145-4F8A-876B-B6BA61305D1E}" dt="2024-12-05T10:17:35.017" v="46" actId="20577"/>
        <pc:sldMkLst>
          <pc:docMk/>
          <pc:sldMk cId="530036782" sldId="524"/>
        </pc:sldMkLst>
        <pc:spChg chg="mod">
          <ac:chgData name="TAYLOR, Helen (NHS SOUTH YORKSHIRE ICB - 03N)" userId="S::helentaylor5@nhs.net::9274fe8e-44d6-4bdf-8ea5-cee13093bc37" providerId="AD" clId="Web-{6AD274C9-3145-4F8A-876B-B6BA61305D1E}" dt="2024-12-05T10:17:35.017" v="46" actId="20577"/>
          <ac:spMkLst>
            <pc:docMk/>
            <pc:sldMk cId="530036782" sldId="524"/>
            <ac:spMk id="8" creationId="{1427E883-718D-675D-2719-CD76360B1D92}"/>
          </ac:spMkLst>
        </pc:spChg>
        <pc:picChg chg="mod">
          <ac:chgData name="TAYLOR, Helen (NHS SOUTH YORKSHIRE ICB - 03N)" userId="S::helentaylor5@nhs.net::9274fe8e-44d6-4bdf-8ea5-cee13093bc37" providerId="AD" clId="Web-{6AD274C9-3145-4F8A-876B-B6BA61305D1E}" dt="2024-12-05T10:16:55.219" v="7" actId="1076"/>
          <ac:picMkLst>
            <pc:docMk/>
            <pc:sldMk cId="530036782" sldId="524"/>
            <ac:picMk id="4" creationId="{9A3CD5F3-6658-B12F-F211-59A55C103651}"/>
          </ac:picMkLst>
        </pc:picChg>
      </pc:sldChg>
      <pc:sldChg chg="modSp">
        <pc:chgData name="TAYLOR, Helen (NHS SOUTH YORKSHIRE ICB - 03N)" userId="S::helentaylor5@nhs.net::9274fe8e-44d6-4bdf-8ea5-cee13093bc37" providerId="AD" clId="Web-{6AD274C9-3145-4F8A-876B-B6BA61305D1E}" dt="2024-12-05T10:37:25.384" v="106" actId="20577"/>
        <pc:sldMkLst>
          <pc:docMk/>
          <pc:sldMk cId="2537855249" sldId="527"/>
        </pc:sldMkLst>
        <pc:spChg chg="mod">
          <ac:chgData name="TAYLOR, Helen (NHS SOUTH YORKSHIRE ICB - 03N)" userId="S::helentaylor5@nhs.net::9274fe8e-44d6-4bdf-8ea5-cee13093bc37" providerId="AD" clId="Web-{6AD274C9-3145-4F8A-876B-B6BA61305D1E}" dt="2024-12-05T10:37:25.384" v="106" actId="20577"/>
          <ac:spMkLst>
            <pc:docMk/>
            <pc:sldMk cId="2537855249" sldId="527"/>
            <ac:spMk id="2" creationId="{1070B2AF-6E98-B249-2432-C10A7CB7EDBD}"/>
          </ac:spMkLst>
        </pc:spChg>
      </pc:sldChg>
      <pc:sldChg chg="modSp">
        <pc:chgData name="TAYLOR, Helen (NHS SOUTH YORKSHIRE ICB - 03N)" userId="S::helentaylor5@nhs.net::9274fe8e-44d6-4bdf-8ea5-cee13093bc37" providerId="AD" clId="Web-{6AD274C9-3145-4F8A-876B-B6BA61305D1E}" dt="2024-12-05T10:48:13.187" v="239" actId="20577"/>
        <pc:sldMkLst>
          <pc:docMk/>
          <pc:sldMk cId="3549500020" sldId="528"/>
        </pc:sldMkLst>
        <pc:spChg chg="mod">
          <ac:chgData name="TAYLOR, Helen (NHS SOUTH YORKSHIRE ICB - 03N)" userId="S::helentaylor5@nhs.net::9274fe8e-44d6-4bdf-8ea5-cee13093bc37" providerId="AD" clId="Web-{6AD274C9-3145-4F8A-876B-B6BA61305D1E}" dt="2024-12-05T10:48:13.187" v="239" actId="20577"/>
          <ac:spMkLst>
            <pc:docMk/>
            <pc:sldMk cId="3549500020" sldId="528"/>
            <ac:spMk id="2" creationId="{133B7843-4263-E44F-BE22-DE99C877F2DC}"/>
          </ac:spMkLst>
        </pc:spChg>
      </pc:sldChg>
      <pc:sldChg chg="addSp modSp">
        <pc:chgData name="TAYLOR, Helen (NHS SOUTH YORKSHIRE ICB - 03N)" userId="S::helentaylor5@nhs.net::9274fe8e-44d6-4bdf-8ea5-cee13093bc37" providerId="AD" clId="Web-{6AD274C9-3145-4F8A-876B-B6BA61305D1E}" dt="2024-12-05T10:51:20.146" v="263" actId="20577"/>
        <pc:sldMkLst>
          <pc:docMk/>
          <pc:sldMk cId="715324104" sldId="532"/>
        </pc:sldMkLst>
        <pc:spChg chg="mod">
          <ac:chgData name="TAYLOR, Helen (NHS SOUTH YORKSHIRE ICB - 03N)" userId="S::helentaylor5@nhs.net::9274fe8e-44d6-4bdf-8ea5-cee13093bc37" providerId="AD" clId="Web-{6AD274C9-3145-4F8A-876B-B6BA61305D1E}" dt="2024-12-05T10:50:54.207" v="246" actId="20577"/>
          <ac:spMkLst>
            <pc:docMk/>
            <pc:sldMk cId="715324104" sldId="532"/>
            <ac:spMk id="2" creationId="{CF590FBC-B1AA-4D6E-56FA-83484FE0B28B}"/>
          </ac:spMkLst>
        </pc:spChg>
        <pc:spChg chg="add mod">
          <ac:chgData name="TAYLOR, Helen (NHS SOUTH YORKSHIRE ICB - 03N)" userId="S::helentaylor5@nhs.net::9274fe8e-44d6-4bdf-8ea5-cee13093bc37" providerId="AD" clId="Web-{6AD274C9-3145-4F8A-876B-B6BA61305D1E}" dt="2024-12-05T10:51:20.146" v="263" actId="20577"/>
          <ac:spMkLst>
            <pc:docMk/>
            <pc:sldMk cId="715324104" sldId="532"/>
            <ac:spMk id="3" creationId="{7398CDF4-913A-921F-5C78-04A407BFB975}"/>
          </ac:spMkLst>
        </pc:sp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hyperlink" Target="https://events.teams.microsoft.com/event/7718e0b7-566a-4379-9f51-c5d42cf16055@521a451f-5624-4f23-a902-2ebe1be05612/registration" TargetMode="External"/><Relationship Id="rId1" Type="http://schemas.openxmlformats.org/officeDocument/2006/relationships/hyperlink" Target="https://events.teams.microsoft.com/event/00239d7c-d441-4d04-8c62-8ee87783c726@521a451f-5624-4f23-a902-2ebe1be05612/registration"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s://www.prescqipp.info/our-resources/prescqipp-podcast/" TargetMode="External"/></Relationships>
</file>

<file path=ppt/diagrams/_rels/data3.xml.rels><?xml version="1.0" encoding="UTF-8" standalone="yes"?>
<Relationships xmlns="http://schemas.openxmlformats.org/package/2006/relationships"><Relationship Id="rId2" Type="http://schemas.openxmlformats.org/officeDocument/2006/relationships/hyperlink" Target="https://www.intranet.sheffieldccg.nhs.uk/Downloads/Medicines%20Management/Traffic%20Light%20List/TLDL_A-Z.pdf" TargetMode="External"/><Relationship Id="rId1" Type="http://schemas.openxmlformats.org/officeDocument/2006/relationships/hyperlink" Target="https://syics.co.uk/application/files/1117/1352/4093/Current_Traffic_Light_List_April_2024_v2.pdf" TargetMode="External"/></Relationships>
</file>

<file path=ppt/diagrams/_rels/data4.xml.rels><?xml version="1.0" encoding="UTF-8" standalone="yes"?>
<Relationships xmlns="http://schemas.openxmlformats.org/package/2006/relationships"><Relationship Id="rId2" Type="http://schemas.openxmlformats.org/officeDocument/2006/relationships/hyperlink" Target="https://events.teams.microsoft.com/event/7718e0b7-566a-4379-9f51-c5d42cf16055@521a451f-5624-4f23-a902-2ebe1be05612/registration" TargetMode="External"/><Relationship Id="rId1" Type="http://schemas.openxmlformats.org/officeDocument/2006/relationships/hyperlink" Target="https://events.teams.microsoft.com/event/00239d7c-d441-4d04-8c62-8ee87783c726@521a451f-5624-4f23-a902-2ebe1be05612/registration" TargetMode="External"/></Relationships>
</file>

<file path=ppt/diagrams/_rels/data5.xml.rels><?xml version="1.0" encoding="UTF-8" standalone="yes"?>
<Relationships xmlns="http://schemas.openxmlformats.org/package/2006/relationships"><Relationship Id="rId1" Type="http://schemas.openxmlformats.org/officeDocument/2006/relationships/hyperlink" Target="https://www.prescqipp.info/our-resources/prescqipp-podcast/" TargetMode="External"/></Relationships>
</file>

<file path=ppt/diagrams/_rels/data6.xml.rels><?xml version="1.0" encoding="UTF-8" standalone="yes"?>
<Relationships xmlns="http://schemas.openxmlformats.org/package/2006/relationships"><Relationship Id="rId2" Type="http://schemas.openxmlformats.org/officeDocument/2006/relationships/hyperlink" Target="https://www.intranet.sheffieldccg.nhs.uk/Downloads/Medicines%20Management/Traffic%20Light%20List/TLDL_A-Z.pdf" TargetMode="External"/><Relationship Id="rId1" Type="http://schemas.openxmlformats.org/officeDocument/2006/relationships/hyperlink" Target="https://syics.co.uk/application/files/1117/1352/4093/Current_Traffic_Light_List_April_2024_v2.pdf"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events.teams.microsoft.com/event/7718e0b7-566a-4379-9f51-c5d42cf16055@521a451f-5624-4f23-a902-2ebe1be05612/registration" TargetMode="External"/><Relationship Id="rId1" Type="http://schemas.openxmlformats.org/officeDocument/2006/relationships/hyperlink" Target="https://events.teams.microsoft.com/event/00239d7c-d441-4d04-8c62-8ee87783c726@521a451f-5624-4f23-a902-2ebe1be05612/registration"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prescqipp.info/our-resources/prescqipp-podcast/"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https://www.intranet.sheffieldccg.nhs.uk/Downloads/Medicines%20Management/Traffic%20Light%20List/TLDL_A-Z.pdf" TargetMode="External"/><Relationship Id="rId1" Type="http://schemas.openxmlformats.org/officeDocument/2006/relationships/hyperlink" Target="https://syics.co.uk/application/files/1117/1352/4093/Current_Traffic_Light_List_April_2024_v2.pdf" TargetMode="External"/></Relationships>
</file>

<file path=ppt/diagrams/_rels/drawing4.xml.rels><?xml version="1.0" encoding="UTF-8" standalone="yes"?>
<Relationships xmlns="http://schemas.openxmlformats.org/package/2006/relationships"><Relationship Id="rId2" Type="http://schemas.openxmlformats.org/officeDocument/2006/relationships/hyperlink" Target="https://events.teams.microsoft.com/event/7718e0b7-566a-4379-9f51-c5d42cf16055@521a451f-5624-4f23-a902-2ebe1be05612/registration" TargetMode="External"/><Relationship Id="rId1" Type="http://schemas.openxmlformats.org/officeDocument/2006/relationships/hyperlink" Target="https://events.teams.microsoft.com/event/00239d7c-d441-4d04-8c62-8ee87783c726@521a451f-5624-4f23-a902-2ebe1be05612/registration"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s://www.prescqipp.info/our-resources/prescqipp-podcast/" TargetMode="External"/></Relationships>
</file>

<file path=ppt/diagrams/_rels/drawing6.xml.rels><?xml version="1.0" encoding="UTF-8" standalone="yes"?>
<Relationships xmlns="http://schemas.openxmlformats.org/package/2006/relationships"><Relationship Id="rId2" Type="http://schemas.openxmlformats.org/officeDocument/2006/relationships/hyperlink" Target="https://www.intranet.sheffieldccg.nhs.uk/Downloads/Medicines%20Management/Traffic%20Light%20List/TLDL_A-Z.pdf" TargetMode="External"/><Relationship Id="rId1" Type="http://schemas.openxmlformats.org/officeDocument/2006/relationships/hyperlink" Target="https://syics.co.uk/application/files/1117/1352/4093/Current_Traffic_Light_List_April_2024_v2.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6449C-5948-4C79-9937-E34E15CF954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B5A7BC0-922D-40EA-88DD-FA7F129F2968}">
      <dgm:prSet custT="1"/>
      <dgm:spPr/>
      <dgm:t>
        <a:bodyPr/>
        <a:lstStyle/>
        <a:p>
          <a:pPr>
            <a:lnSpc>
              <a:spcPct val="100000"/>
            </a:lnSpc>
          </a:pPr>
          <a:endParaRPr lang="en-GB" sz="2400" b="0" i="0" u="none"/>
        </a:p>
        <a:p>
          <a:pPr>
            <a:lnSpc>
              <a:spcPct val="100000"/>
            </a:lnSpc>
          </a:pPr>
          <a:r>
            <a:rPr lang="en-GB" sz="2400" b="0" i="0" u="none"/>
            <a:t>NICE/BTS guideline on Asthma: diagnosis, monitoring and chronic asthma management</a:t>
          </a:r>
        </a:p>
        <a:p>
          <a:pPr>
            <a:lnSpc>
              <a:spcPct val="100000"/>
            </a:lnSpc>
          </a:pPr>
          <a:r>
            <a:rPr lang="en-GB" sz="2400" b="0" i="0">
              <a:latin typeface="+mn-lt"/>
            </a:rPr>
            <a:t>Tuesday 10</a:t>
          </a:r>
          <a:r>
            <a:rPr lang="en-GB" sz="2400" b="0" i="0" baseline="30000">
              <a:latin typeface="+mn-lt"/>
            </a:rPr>
            <a:t>th</a:t>
          </a:r>
          <a:r>
            <a:rPr lang="en-GB" sz="2400" b="0" i="0">
              <a:latin typeface="+mn-lt"/>
            </a:rPr>
            <a:t> </a:t>
          </a:r>
          <a:r>
            <a:rPr lang="en-GB" sz="2400" b="0" i="0" u="none"/>
            <a:t> December 2024</a:t>
          </a:r>
          <a:r>
            <a:rPr lang="en-GB" sz="2400" b="0" i="0">
              <a:latin typeface="+mn-lt"/>
            </a:rPr>
            <a:t>, 1pm-2pm</a:t>
          </a:r>
        </a:p>
        <a:p>
          <a:pPr>
            <a:lnSpc>
              <a:spcPct val="100000"/>
            </a:lnSpc>
          </a:pPr>
          <a:r>
            <a:rPr lang="en-GB" sz="2400" b="1" i="0">
              <a:latin typeface="+mn-lt"/>
            </a:rPr>
            <a:t> </a:t>
          </a:r>
          <a:r>
            <a:rPr lang="en-GB" sz="2400" b="0" i="0">
              <a:solidFill>
                <a:schemeClr val="tx1"/>
              </a:solidFill>
              <a:effectLst/>
              <a:latin typeface="+mn-lt"/>
              <a:cs typeface="Arial" panose="020B0604020202020204" pitchFamily="34" charset="0"/>
            </a:rPr>
            <a:t>All registered subscribers can </a:t>
          </a:r>
          <a:r>
            <a:rPr lang="en-GB" sz="2400" b="1" i="0" u="sng">
              <a:solidFill>
                <a:srgbClr val="ED8B00"/>
              </a:solidFill>
              <a:effectLst/>
              <a:latin typeface="+mn-lt"/>
              <a:cs typeface="Arial" panose="020B0604020202020204" pitchFamily="34" charset="0"/>
              <a:hlinkClick xmlns:r="http://schemas.openxmlformats.org/officeDocument/2006/relationships" r:id="rId1"/>
            </a:rPr>
            <a:t>sign up here.</a:t>
          </a:r>
          <a:endParaRPr lang="en-US" sz="2000" b="1"/>
        </a:p>
      </dgm:t>
    </dgm:pt>
    <dgm:pt modelId="{76110AFC-AF2F-40CF-A706-4747A58AF209}" type="parTrans" cxnId="{0E150358-D1C9-474D-AC5F-5B41816760F8}">
      <dgm:prSet/>
      <dgm:spPr/>
      <dgm:t>
        <a:bodyPr/>
        <a:lstStyle/>
        <a:p>
          <a:endParaRPr lang="en-US"/>
        </a:p>
      </dgm:t>
    </dgm:pt>
    <dgm:pt modelId="{78791CA3-6FBC-4410-8CE4-70F4128F2398}" type="sibTrans" cxnId="{0E150358-D1C9-474D-AC5F-5B41816760F8}">
      <dgm:prSet/>
      <dgm:spPr/>
      <dgm:t>
        <a:bodyPr/>
        <a:lstStyle/>
        <a:p>
          <a:endParaRPr lang="en-US"/>
        </a:p>
      </dgm:t>
    </dgm:pt>
    <dgm:pt modelId="{ADFB21B6-C870-1148-8242-782C2684719E}">
      <dgm:prSet custT="1"/>
      <dgm:spPr/>
      <dgm:t>
        <a:bodyPr/>
        <a:lstStyle/>
        <a:p>
          <a:r>
            <a:rPr lang="en-GB" sz="2400" b="1" i="0" u="none"/>
            <a:t>Social prescribing webinar 5</a:t>
          </a:r>
        </a:p>
        <a:p>
          <a:r>
            <a:rPr lang="en-GB" sz="2400" b="0" i="0" u="none"/>
            <a:t>Social Prescribing for Major Conditions part 2 </a:t>
          </a:r>
        </a:p>
        <a:p>
          <a:r>
            <a:rPr lang="en-GB" sz="2400" b="0" i="0" u="none"/>
            <a:t>Tuesday 7</a:t>
          </a:r>
          <a:r>
            <a:rPr lang="en-GB" sz="2400" b="0" i="0" u="none" baseline="30000"/>
            <a:t>th</a:t>
          </a:r>
          <a:r>
            <a:rPr lang="en-GB" sz="2400" b="0" i="0" u="none"/>
            <a:t> January 2025, </a:t>
          </a:r>
          <a:r>
            <a:rPr lang="en-GB" sz="2400" b="0" i="0">
              <a:latin typeface="+mn-lt"/>
            </a:rPr>
            <a:t>1pm-2pm </a:t>
          </a:r>
        </a:p>
        <a:p>
          <a:r>
            <a:rPr lang="en-GB" sz="2400" b="0" i="0">
              <a:solidFill>
                <a:schemeClr val="tx1"/>
              </a:solidFill>
              <a:effectLst/>
              <a:latin typeface="+mn-lt"/>
              <a:cs typeface="Arial" panose="020B0604020202020204" pitchFamily="34" charset="0"/>
            </a:rPr>
            <a:t>All registered subscribers can </a:t>
          </a:r>
          <a:r>
            <a:rPr lang="en-GB" sz="2400" b="1" i="0" u="sng">
              <a:solidFill>
                <a:srgbClr val="ED8B00"/>
              </a:solidFill>
              <a:effectLst/>
              <a:latin typeface="+mn-lt"/>
              <a:cs typeface="Arial" panose="020B0604020202020204" pitchFamily="34" charset="0"/>
              <a:hlinkClick xmlns:r="http://schemas.openxmlformats.org/officeDocument/2006/relationships" r:id="rId2"/>
            </a:rPr>
            <a:t>sign up here.</a:t>
          </a:r>
          <a:endParaRPr lang="en-GB" sz="2400" b="0" i="0"/>
        </a:p>
      </dgm:t>
    </dgm:pt>
    <dgm:pt modelId="{3F686E00-EF85-404E-B37D-D9D148144E0C}" type="parTrans" cxnId="{C4E46600-829C-4828-980A-BD6B0E4F7827}">
      <dgm:prSet/>
      <dgm:spPr/>
      <dgm:t>
        <a:bodyPr/>
        <a:lstStyle/>
        <a:p>
          <a:endParaRPr lang="en-GB"/>
        </a:p>
      </dgm:t>
    </dgm:pt>
    <dgm:pt modelId="{E17EA405-9B81-0D4C-BA1D-0589099610C7}" type="sibTrans" cxnId="{C4E46600-829C-4828-980A-BD6B0E4F7827}">
      <dgm:prSet/>
      <dgm:spPr/>
      <dgm:t>
        <a:bodyPr/>
        <a:lstStyle/>
        <a:p>
          <a:endParaRPr lang="en-GB"/>
        </a:p>
      </dgm:t>
    </dgm:pt>
    <dgm:pt modelId="{4868494B-0D94-9E40-B70A-331D4E0C9CD1}" type="pres">
      <dgm:prSet presAssocID="{2476449C-5948-4C79-9937-E34E15CF9546}" presName="hierChild1" presStyleCnt="0">
        <dgm:presLayoutVars>
          <dgm:chPref val="1"/>
          <dgm:dir/>
          <dgm:animOne val="branch"/>
          <dgm:animLvl val="lvl"/>
          <dgm:resizeHandles/>
        </dgm:presLayoutVars>
      </dgm:prSet>
      <dgm:spPr/>
    </dgm:pt>
    <dgm:pt modelId="{05628A7D-F05D-9844-87D4-6DDFCABE2BD4}" type="pres">
      <dgm:prSet presAssocID="{6B5A7BC0-922D-40EA-88DD-FA7F129F2968}" presName="hierRoot1" presStyleCnt="0"/>
      <dgm:spPr/>
    </dgm:pt>
    <dgm:pt modelId="{AE00C34D-9ED4-8641-92ED-CB1F700CB354}" type="pres">
      <dgm:prSet presAssocID="{6B5A7BC0-922D-40EA-88DD-FA7F129F2968}" presName="composite" presStyleCnt="0"/>
      <dgm:spPr/>
    </dgm:pt>
    <dgm:pt modelId="{B10C64F2-1B1F-8840-BA72-474A1DA07D1A}" type="pres">
      <dgm:prSet presAssocID="{6B5A7BC0-922D-40EA-88DD-FA7F129F2968}" presName="background" presStyleLbl="node0" presStyleIdx="0" presStyleCnt="2"/>
      <dgm:spPr/>
    </dgm:pt>
    <dgm:pt modelId="{DF915C3A-90C8-E84E-95E0-4193F3F5B2FF}" type="pres">
      <dgm:prSet presAssocID="{6B5A7BC0-922D-40EA-88DD-FA7F129F2968}" presName="text" presStyleLbl="fgAcc0" presStyleIdx="0" presStyleCnt="2" custScaleX="63359" custScaleY="129314" custLinFactNeighborX="274" custLinFactNeighborY="-1455">
        <dgm:presLayoutVars>
          <dgm:chPref val="3"/>
        </dgm:presLayoutVars>
      </dgm:prSet>
      <dgm:spPr/>
    </dgm:pt>
    <dgm:pt modelId="{27AE9CD6-81C5-254E-A581-E6E0E5F4F19D}" type="pres">
      <dgm:prSet presAssocID="{6B5A7BC0-922D-40EA-88DD-FA7F129F2968}" presName="hierChild2" presStyleCnt="0"/>
      <dgm:spPr/>
    </dgm:pt>
    <dgm:pt modelId="{87A0E402-58C9-E848-88A3-15DCAC8B3BCC}" type="pres">
      <dgm:prSet presAssocID="{ADFB21B6-C870-1148-8242-782C2684719E}" presName="hierRoot1" presStyleCnt="0"/>
      <dgm:spPr/>
    </dgm:pt>
    <dgm:pt modelId="{8CB36484-C85E-5D40-A41B-679163DA4F6D}" type="pres">
      <dgm:prSet presAssocID="{ADFB21B6-C870-1148-8242-782C2684719E}" presName="composite" presStyleCnt="0"/>
      <dgm:spPr/>
    </dgm:pt>
    <dgm:pt modelId="{AC1B9525-93E3-DE40-89F0-2BA6402ADFF9}" type="pres">
      <dgm:prSet presAssocID="{ADFB21B6-C870-1148-8242-782C2684719E}" presName="background" presStyleLbl="node0" presStyleIdx="1" presStyleCnt="2"/>
      <dgm:spPr/>
    </dgm:pt>
    <dgm:pt modelId="{F4CAEE34-8951-5A4A-88A4-6AB7A2ADA3B9}" type="pres">
      <dgm:prSet presAssocID="{ADFB21B6-C870-1148-8242-782C2684719E}" presName="text" presStyleLbl="fgAcc0" presStyleIdx="1" presStyleCnt="2" custScaleX="60869" custScaleY="132744">
        <dgm:presLayoutVars>
          <dgm:chPref val="3"/>
        </dgm:presLayoutVars>
      </dgm:prSet>
      <dgm:spPr/>
    </dgm:pt>
    <dgm:pt modelId="{7EB01782-97DF-6D49-8A8D-A7F1DB403151}" type="pres">
      <dgm:prSet presAssocID="{ADFB21B6-C870-1148-8242-782C2684719E}" presName="hierChild2" presStyleCnt="0"/>
      <dgm:spPr/>
    </dgm:pt>
  </dgm:ptLst>
  <dgm:cxnLst>
    <dgm:cxn modelId="{C4E46600-829C-4828-980A-BD6B0E4F7827}" srcId="{2476449C-5948-4C79-9937-E34E15CF9546}" destId="{ADFB21B6-C870-1148-8242-782C2684719E}" srcOrd="1" destOrd="0" parTransId="{3F686E00-EF85-404E-B37D-D9D148144E0C}" sibTransId="{E17EA405-9B81-0D4C-BA1D-0589099610C7}"/>
    <dgm:cxn modelId="{608AE110-435C-C14C-8D17-61B696D3D243}" type="presOf" srcId="{2476449C-5948-4C79-9937-E34E15CF9546}" destId="{4868494B-0D94-9E40-B70A-331D4E0C9CD1}" srcOrd="0" destOrd="0" presId="urn:microsoft.com/office/officeart/2005/8/layout/hierarchy1"/>
    <dgm:cxn modelId="{0E150358-D1C9-474D-AC5F-5B41816760F8}" srcId="{2476449C-5948-4C79-9937-E34E15CF9546}" destId="{6B5A7BC0-922D-40EA-88DD-FA7F129F2968}" srcOrd="0" destOrd="0" parTransId="{76110AFC-AF2F-40CF-A706-4747A58AF209}" sibTransId="{78791CA3-6FBC-4410-8CE4-70F4128F2398}"/>
    <dgm:cxn modelId="{C1158486-13C1-FA42-9A2B-C2CBF421A279}" type="presOf" srcId="{6B5A7BC0-922D-40EA-88DD-FA7F129F2968}" destId="{DF915C3A-90C8-E84E-95E0-4193F3F5B2FF}" srcOrd="0" destOrd="0" presId="urn:microsoft.com/office/officeart/2005/8/layout/hierarchy1"/>
    <dgm:cxn modelId="{FEE219A8-FC64-46B1-A24D-BC3424F5CE8C}" type="presOf" srcId="{ADFB21B6-C870-1148-8242-782C2684719E}" destId="{F4CAEE34-8951-5A4A-88A4-6AB7A2ADA3B9}" srcOrd="0" destOrd="0" presId="urn:microsoft.com/office/officeart/2005/8/layout/hierarchy1"/>
    <dgm:cxn modelId="{1CE43DC4-CF00-9843-AB4E-BD925C651F79}" type="presParOf" srcId="{4868494B-0D94-9E40-B70A-331D4E0C9CD1}" destId="{05628A7D-F05D-9844-87D4-6DDFCABE2BD4}" srcOrd="0" destOrd="0" presId="urn:microsoft.com/office/officeart/2005/8/layout/hierarchy1"/>
    <dgm:cxn modelId="{7FB60682-740A-3A46-803A-C48687F8244E}" type="presParOf" srcId="{05628A7D-F05D-9844-87D4-6DDFCABE2BD4}" destId="{AE00C34D-9ED4-8641-92ED-CB1F700CB354}" srcOrd="0" destOrd="0" presId="urn:microsoft.com/office/officeart/2005/8/layout/hierarchy1"/>
    <dgm:cxn modelId="{ADB7FEA8-4B29-6044-B4DF-07DB593E1346}" type="presParOf" srcId="{AE00C34D-9ED4-8641-92ED-CB1F700CB354}" destId="{B10C64F2-1B1F-8840-BA72-474A1DA07D1A}" srcOrd="0" destOrd="0" presId="urn:microsoft.com/office/officeart/2005/8/layout/hierarchy1"/>
    <dgm:cxn modelId="{E6701740-57DD-114C-BB55-E8BFE9E68CD6}" type="presParOf" srcId="{AE00C34D-9ED4-8641-92ED-CB1F700CB354}" destId="{DF915C3A-90C8-E84E-95E0-4193F3F5B2FF}" srcOrd="1" destOrd="0" presId="urn:microsoft.com/office/officeart/2005/8/layout/hierarchy1"/>
    <dgm:cxn modelId="{7BFF3C9F-AE29-594C-8CC5-E46A83CB9324}" type="presParOf" srcId="{05628A7D-F05D-9844-87D4-6DDFCABE2BD4}" destId="{27AE9CD6-81C5-254E-A581-E6E0E5F4F19D}" srcOrd="1" destOrd="0" presId="urn:microsoft.com/office/officeart/2005/8/layout/hierarchy1"/>
    <dgm:cxn modelId="{01BC2753-76D4-453C-AFC9-243BAD0C849D}" type="presParOf" srcId="{4868494B-0D94-9E40-B70A-331D4E0C9CD1}" destId="{87A0E402-58C9-E848-88A3-15DCAC8B3BCC}" srcOrd="1" destOrd="0" presId="urn:microsoft.com/office/officeart/2005/8/layout/hierarchy1"/>
    <dgm:cxn modelId="{F9738CA6-3A9F-421B-87F7-3E8E848BC8CA}" type="presParOf" srcId="{87A0E402-58C9-E848-88A3-15DCAC8B3BCC}" destId="{8CB36484-C85E-5D40-A41B-679163DA4F6D}" srcOrd="0" destOrd="0" presId="urn:microsoft.com/office/officeart/2005/8/layout/hierarchy1"/>
    <dgm:cxn modelId="{7A879033-91A8-4816-A29D-B747C4CE6972}" type="presParOf" srcId="{8CB36484-C85E-5D40-A41B-679163DA4F6D}" destId="{AC1B9525-93E3-DE40-89F0-2BA6402ADFF9}" srcOrd="0" destOrd="0" presId="urn:microsoft.com/office/officeart/2005/8/layout/hierarchy1"/>
    <dgm:cxn modelId="{C30FFE72-4265-4AF5-8C14-BF0AD2525DD7}" type="presParOf" srcId="{8CB36484-C85E-5D40-A41B-679163DA4F6D}" destId="{F4CAEE34-8951-5A4A-88A4-6AB7A2ADA3B9}" srcOrd="1" destOrd="0" presId="urn:microsoft.com/office/officeart/2005/8/layout/hierarchy1"/>
    <dgm:cxn modelId="{D98A36ED-2C34-468D-9844-6ED6E5B74961}" type="presParOf" srcId="{87A0E402-58C9-E848-88A3-15DCAC8B3BCC}" destId="{7EB01782-97DF-6D49-8A8D-A7F1DB40315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76449C-5948-4C79-9937-E34E15CF954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73C7165-6FE6-2246-9C06-B8EFDA0AF702}">
      <dgm:prSet/>
      <dgm:spPr/>
      <dgm:t>
        <a:bodyPr/>
        <a:lstStyle/>
        <a:p>
          <a:pPr>
            <a:lnSpc>
              <a:spcPct val="100000"/>
            </a:lnSpc>
          </a:pPr>
          <a:r>
            <a:rPr lang="en-GB" b="1" i="0">
              <a:effectLst/>
              <a:latin typeface="Calibri" panose="020F0502020204030204" pitchFamily="34" charset="0"/>
              <a:cs typeface="Calibri" panose="020F0502020204030204" pitchFamily="34" charset="0"/>
              <a:hlinkClick xmlns:r="http://schemas.openxmlformats.org/officeDocument/2006/relationships" r:id="rId1"/>
            </a:rPr>
            <a:t>Talking Meds </a:t>
          </a:r>
          <a:r>
            <a:rPr lang="en-GB" b="1" i="0">
              <a:effectLst/>
              <a:latin typeface="Calibri" panose="020F0502020204030204" pitchFamily="34" charset="0"/>
              <a:cs typeface="Calibri" panose="020F0502020204030204" pitchFamily="34" charset="0"/>
            </a:rPr>
            <a:t>is  available to listen to via your usual podcast system and a new episode will come out every fortnight, on the first and third Friday of each month. </a:t>
          </a:r>
        </a:p>
      </dgm:t>
    </dgm:pt>
    <dgm:pt modelId="{672C9851-35CD-8D43-BEC7-B9B5CE1E1FF0}" type="parTrans" cxnId="{26F2A9D8-26F4-4357-BD7F-C1B2BD4D61F5}">
      <dgm:prSet/>
      <dgm:spPr/>
      <dgm:t>
        <a:bodyPr/>
        <a:lstStyle/>
        <a:p>
          <a:endParaRPr lang="en-GB"/>
        </a:p>
      </dgm:t>
    </dgm:pt>
    <dgm:pt modelId="{2FE3DC5C-219B-254A-8966-C00A6B4B2619}" type="sibTrans" cxnId="{26F2A9D8-26F4-4357-BD7F-C1B2BD4D61F5}">
      <dgm:prSet/>
      <dgm:spPr/>
      <dgm:t>
        <a:bodyPr/>
        <a:lstStyle/>
        <a:p>
          <a:endParaRPr lang="en-GB"/>
        </a:p>
      </dgm:t>
    </dgm:pt>
    <dgm:pt modelId="{4868494B-0D94-9E40-B70A-331D4E0C9CD1}" type="pres">
      <dgm:prSet presAssocID="{2476449C-5948-4C79-9937-E34E15CF9546}" presName="hierChild1" presStyleCnt="0">
        <dgm:presLayoutVars>
          <dgm:chPref val="1"/>
          <dgm:dir/>
          <dgm:animOne val="branch"/>
          <dgm:animLvl val="lvl"/>
          <dgm:resizeHandles/>
        </dgm:presLayoutVars>
      </dgm:prSet>
      <dgm:spPr/>
    </dgm:pt>
    <dgm:pt modelId="{58AF93F2-F36A-6045-970E-4B93952CCE56}" type="pres">
      <dgm:prSet presAssocID="{C73C7165-6FE6-2246-9C06-B8EFDA0AF702}" presName="hierRoot1" presStyleCnt="0"/>
      <dgm:spPr/>
    </dgm:pt>
    <dgm:pt modelId="{F6B2CD90-894F-7946-8329-ADD14C894876}" type="pres">
      <dgm:prSet presAssocID="{C73C7165-6FE6-2246-9C06-B8EFDA0AF702}" presName="composite" presStyleCnt="0"/>
      <dgm:spPr/>
    </dgm:pt>
    <dgm:pt modelId="{6BB4D897-07B0-EC40-9213-B13D676CC957}" type="pres">
      <dgm:prSet presAssocID="{C73C7165-6FE6-2246-9C06-B8EFDA0AF702}" presName="background" presStyleLbl="node0" presStyleIdx="0" presStyleCnt="1"/>
      <dgm:spPr/>
    </dgm:pt>
    <dgm:pt modelId="{FFB0E063-0171-2F4D-986F-DA8CD2BDE5D8}" type="pres">
      <dgm:prSet presAssocID="{C73C7165-6FE6-2246-9C06-B8EFDA0AF702}" presName="text" presStyleLbl="fgAcc0" presStyleIdx="0" presStyleCnt="1" custScaleX="46581" custScaleY="86400" custLinFactNeighborX="6705" custLinFactNeighborY="-3972">
        <dgm:presLayoutVars>
          <dgm:chPref val="3"/>
        </dgm:presLayoutVars>
      </dgm:prSet>
      <dgm:spPr/>
    </dgm:pt>
    <dgm:pt modelId="{51BCA787-2E20-8945-AA2B-13B9115308A0}" type="pres">
      <dgm:prSet presAssocID="{C73C7165-6FE6-2246-9C06-B8EFDA0AF702}" presName="hierChild2" presStyleCnt="0"/>
      <dgm:spPr/>
    </dgm:pt>
  </dgm:ptLst>
  <dgm:cxnLst>
    <dgm:cxn modelId="{3B41BB0D-1692-4B80-8E3C-8C15BE2F90AD}" type="presOf" srcId="{C73C7165-6FE6-2246-9C06-B8EFDA0AF702}" destId="{FFB0E063-0171-2F4D-986F-DA8CD2BDE5D8}" srcOrd="0" destOrd="0" presId="urn:microsoft.com/office/officeart/2005/8/layout/hierarchy1"/>
    <dgm:cxn modelId="{608AE110-435C-C14C-8D17-61B696D3D243}" type="presOf" srcId="{2476449C-5948-4C79-9937-E34E15CF9546}" destId="{4868494B-0D94-9E40-B70A-331D4E0C9CD1}" srcOrd="0" destOrd="0" presId="urn:microsoft.com/office/officeart/2005/8/layout/hierarchy1"/>
    <dgm:cxn modelId="{26F2A9D8-26F4-4357-BD7F-C1B2BD4D61F5}" srcId="{2476449C-5948-4C79-9937-E34E15CF9546}" destId="{C73C7165-6FE6-2246-9C06-B8EFDA0AF702}" srcOrd="0" destOrd="0" parTransId="{672C9851-35CD-8D43-BEC7-B9B5CE1E1FF0}" sibTransId="{2FE3DC5C-219B-254A-8966-C00A6B4B2619}"/>
    <dgm:cxn modelId="{541EF9C5-2CDB-4DF9-898E-127E9B384396}" type="presParOf" srcId="{4868494B-0D94-9E40-B70A-331D4E0C9CD1}" destId="{58AF93F2-F36A-6045-970E-4B93952CCE56}" srcOrd="0" destOrd="0" presId="urn:microsoft.com/office/officeart/2005/8/layout/hierarchy1"/>
    <dgm:cxn modelId="{0841B27F-CAA3-4EB3-A504-A92F730383E2}" type="presParOf" srcId="{58AF93F2-F36A-6045-970E-4B93952CCE56}" destId="{F6B2CD90-894F-7946-8329-ADD14C894876}" srcOrd="0" destOrd="0" presId="urn:microsoft.com/office/officeart/2005/8/layout/hierarchy1"/>
    <dgm:cxn modelId="{54D618BD-96F6-428D-BBD2-6C431C80B014}" type="presParOf" srcId="{F6B2CD90-894F-7946-8329-ADD14C894876}" destId="{6BB4D897-07B0-EC40-9213-B13D676CC957}" srcOrd="0" destOrd="0" presId="urn:microsoft.com/office/officeart/2005/8/layout/hierarchy1"/>
    <dgm:cxn modelId="{A447DEA9-37C1-4588-A74E-78CBD999A7E5}" type="presParOf" srcId="{F6B2CD90-894F-7946-8329-ADD14C894876}" destId="{FFB0E063-0171-2F4D-986F-DA8CD2BDE5D8}" srcOrd="1" destOrd="0" presId="urn:microsoft.com/office/officeart/2005/8/layout/hierarchy1"/>
    <dgm:cxn modelId="{667A8F10-B2E5-4834-AF5B-1C1297C618C5}" type="presParOf" srcId="{58AF93F2-F36A-6045-970E-4B93952CCE56}" destId="{51BCA787-2E20-8945-AA2B-13B9115308A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E26E60-CC2E-4255-9C57-F80C7F156E8E}" type="doc">
      <dgm:prSet loTypeId="urn:microsoft.com/office/officeart/2016/7/layout/VerticalDownArrowProcess" loCatId="process" qsTypeId="urn:microsoft.com/office/officeart/2005/8/quickstyle/simple1" qsCatId="simple" csTypeId="urn:microsoft.com/office/officeart/2005/8/colors/accent0_3" csCatId="mainScheme" phldr="1"/>
      <dgm:spPr/>
      <dgm:t>
        <a:bodyPr/>
        <a:lstStyle/>
        <a:p>
          <a:endParaRPr lang="en-US"/>
        </a:p>
      </dgm:t>
    </dgm:pt>
    <dgm:pt modelId="{9D60B54C-4800-4453-BA14-FCC30F7DC30E}">
      <dgm:prSet custT="1"/>
      <dgm:spPr/>
      <dgm:t>
        <a:bodyPr/>
        <a:lstStyle/>
        <a:p>
          <a:r>
            <a:rPr lang="en-US" sz="1600" b="1"/>
            <a:t>Add</a:t>
          </a:r>
        </a:p>
      </dgm:t>
    </dgm:pt>
    <dgm:pt modelId="{E42DFB4A-C7E4-45C9-BABD-A74FA9A5C5D8}" type="parTrans" cxnId="{7E141EA7-34D2-42AA-BE0D-4791E28FC7E8}">
      <dgm:prSet/>
      <dgm:spPr/>
      <dgm:t>
        <a:bodyPr/>
        <a:lstStyle/>
        <a:p>
          <a:endParaRPr lang="en-US"/>
        </a:p>
      </dgm:t>
    </dgm:pt>
    <dgm:pt modelId="{4E350671-F22A-46DE-9468-C4270F1FCEFB}" type="sibTrans" cxnId="{7E141EA7-34D2-42AA-BE0D-4791E28FC7E8}">
      <dgm:prSet/>
      <dgm:spPr/>
      <dgm:t>
        <a:bodyPr/>
        <a:lstStyle/>
        <a:p>
          <a:endParaRPr lang="en-US"/>
        </a:p>
      </dgm:t>
    </dgm:pt>
    <dgm:pt modelId="{02BA7A96-F323-4049-93C9-DB3DEDA9BAF9}">
      <dgm:prSet custT="1"/>
      <dgm:spPr/>
      <dgm:t>
        <a:bodyPr/>
        <a:lstStyle/>
        <a:p>
          <a:r>
            <a:rPr lang="en-US" sz="1400"/>
            <a:t>Add any</a:t>
          </a:r>
          <a:r>
            <a:rPr lang="en-US" sz="1400">
              <a:solidFill>
                <a:srgbClr val="FF0000"/>
              </a:solidFill>
            </a:rPr>
            <a:t> </a:t>
          </a:r>
          <a:r>
            <a:rPr lang="en-US" sz="1400" b="1">
              <a:solidFill>
                <a:srgbClr val="FF0000"/>
              </a:solidFill>
            </a:rPr>
            <a:t>RED </a:t>
          </a:r>
          <a:r>
            <a:rPr lang="en-US" sz="1400"/>
            <a:t>medicines prescribed by hospital as ‘hospital only medicines’ – not on repeat. Please share with colleagues to refer to </a:t>
          </a:r>
          <a:r>
            <a:rPr lang="en-US" sz="1400">
              <a:hlinkClick xmlns:r="http://schemas.openxmlformats.org/officeDocument/2006/relationships" r:id="rId1"/>
            </a:rPr>
            <a:t>SY ICB </a:t>
          </a:r>
          <a:r>
            <a:rPr lang="en-US" sz="1400"/>
            <a:t>and </a:t>
          </a:r>
          <a:r>
            <a:rPr lang="en-US" sz="1400">
              <a:hlinkClick xmlns:r="http://schemas.openxmlformats.org/officeDocument/2006/relationships" r:id="rId2"/>
            </a:rPr>
            <a:t>Sheffield’s TLDL </a:t>
          </a:r>
          <a:r>
            <a:rPr lang="en-US" sz="1400"/>
            <a:t>until the unification process is complete.</a:t>
          </a:r>
        </a:p>
      </dgm:t>
    </dgm:pt>
    <dgm:pt modelId="{DA4F000E-0287-41D1-B64B-C4D6B9422B93}" type="parTrans" cxnId="{2288161F-EA3E-4DD6-B1CC-2FB52B10424A}">
      <dgm:prSet/>
      <dgm:spPr/>
      <dgm:t>
        <a:bodyPr/>
        <a:lstStyle/>
        <a:p>
          <a:endParaRPr lang="en-US"/>
        </a:p>
      </dgm:t>
    </dgm:pt>
    <dgm:pt modelId="{290F9BD1-7897-4C13-BDA6-930A751AB2D3}" type="sibTrans" cxnId="{2288161F-EA3E-4DD6-B1CC-2FB52B10424A}">
      <dgm:prSet/>
      <dgm:spPr/>
      <dgm:t>
        <a:bodyPr/>
        <a:lstStyle/>
        <a:p>
          <a:endParaRPr lang="en-US"/>
        </a:p>
      </dgm:t>
    </dgm:pt>
    <dgm:pt modelId="{6BB9338D-1C8A-4653-9808-48C037E99E01}">
      <dgm:prSet custT="1"/>
      <dgm:spPr/>
      <dgm:t>
        <a:bodyPr/>
        <a:lstStyle/>
        <a:p>
          <a:r>
            <a:rPr lang="en-US" sz="1600" b="1"/>
            <a:t>Check out</a:t>
          </a:r>
        </a:p>
      </dgm:t>
    </dgm:pt>
    <dgm:pt modelId="{D59FA339-3437-4479-8440-5C1C12119CAD}" type="parTrans" cxnId="{A3FFFD8A-945E-47A9-8093-86658D5B7EB2}">
      <dgm:prSet/>
      <dgm:spPr/>
      <dgm:t>
        <a:bodyPr/>
        <a:lstStyle/>
        <a:p>
          <a:endParaRPr lang="en-GB"/>
        </a:p>
      </dgm:t>
    </dgm:pt>
    <dgm:pt modelId="{D432470B-04B1-42BE-8828-1D130A5AB35C}" type="sibTrans" cxnId="{A3FFFD8A-945E-47A9-8093-86658D5B7EB2}">
      <dgm:prSet/>
      <dgm:spPr/>
      <dgm:t>
        <a:bodyPr/>
        <a:lstStyle/>
        <a:p>
          <a:endParaRPr lang="en-GB"/>
        </a:p>
      </dgm:t>
    </dgm:pt>
    <dgm:pt modelId="{2E5F1D2B-8F36-46CA-B0E6-485E212C9100}">
      <dgm:prSet custT="1"/>
      <dgm:spPr/>
      <dgm:t>
        <a:bodyPr/>
        <a:lstStyle/>
        <a:p>
          <a:r>
            <a:rPr lang="en-US" sz="1400">
              <a:latin typeface="+mn-lt"/>
              <a:cs typeface="Arial"/>
            </a:rPr>
            <a:t>Check out learning opportunities (all of which are free to attend)</a:t>
          </a:r>
          <a:endParaRPr lang="en-GB" sz="1400">
            <a:cs typeface="Arial"/>
          </a:endParaRPr>
        </a:p>
      </dgm:t>
    </dgm:pt>
    <dgm:pt modelId="{8088AA05-2259-4D7E-A19A-2ADB83FDB940}" type="parTrans" cxnId="{A68E2F9D-4E6F-4A75-8C67-C4CD09B6789C}">
      <dgm:prSet/>
      <dgm:spPr/>
      <dgm:t>
        <a:bodyPr/>
        <a:lstStyle/>
        <a:p>
          <a:endParaRPr lang="en-GB"/>
        </a:p>
      </dgm:t>
    </dgm:pt>
    <dgm:pt modelId="{23B3724F-5387-4598-A16D-551C5521D19A}" type="sibTrans" cxnId="{A68E2F9D-4E6F-4A75-8C67-C4CD09B6789C}">
      <dgm:prSet/>
      <dgm:spPr/>
      <dgm:t>
        <a:bodyPr/>
        <a:lstStyle/>
        <a:p>
          <a:endParaRPr lang="en-GB"/>
        </a:p>
      </dgm:t>
    </dgm:pt>
    <dgm:pt modelId="{AE55285E-EE71-A048-BD12-24443862061B}">
      <dgm:prSet phldr="0" custT="1"/>
      <dgm:spPr/>
      <dgm:t>
        <a:bodyPr/>
        <a:lstStyle/>
        <a:p>
          <a:pPr>
            <a:lnSpc>
              <a:spcPct val="90000"/>
            </a:lnSpc>
            <a:spcAft>
              <a:spcPct val="35000"/>
            </a:spcAft>
            <a:buNone/>
          </a:pPr>
          <a:r>
            <a:rPr lang="en-US" sz="1600" b="1" u="none" kern="1200">
              <a:solidFill>
                <a:schemeClr val="bg1"/>
              </a:solidFill>
              <a:latin typeface="+mn-lt"/>
              <a:ea typeface="+mn-ea"/>
              <a:cs typeface="Arial"/>
            </a:rPr>
            <a:t>Familiarise</a:t>
          </a:r>
        </a:p>
      </dgm:t>
    </dgm:pt>
    <dgm:pt modelId="{1B5A431E-A3CC-4E4E-B473-54CE901B66FB}" type="parTrans" cxnId="{556A5E13-2EC0-5447-8B23-FB3260AFE12A}">
      <dgm:prSet/>
      <dgm:spPr/>
      <dgm:t>
        <a:bodyPr/>
        <a:lstStyle/>
        <a:p>
          <a:endParaRPr lang="en-GB"/>
        </a:p>
      </dgm:t>
    </dgm:pt>
    <dgm:pt modelId="{6A43DEA3-9EA5-094C-8918-EBD74AA9B144}" type="sibTrans" cxnId="{556A5E13-2EC0-5447-8B23-FB3260AFE12A}">
      <dgm:prSet/>
      <dgm:spPr/>
      <dgm:t>
        <a:bodyPr/>
        <a:lstStyle/>
        <a:p>
          <a:endParaRPr lang="en-GB"/>
        </a:p>
      </dgm:t>
    </dgm:pt>
    <dgm:pt modelId="{8A9C2DF7-5AF6-8F41-A65E-45643F775D71}">
      <dgm:prSet custT="1"/>
      <dgm:spPr/>
      <dgm:t>
        <a:bodyPr/>
        <a:lstStyle/>
        <a:p>
          <a:pPr>
            <a:buNone/>
          </a:pPr>
          <a:r>
            <a:rPr lang="en-GB" sz="1400">
              <a:latin typeface="+mn-lt"/>
              <a:cs typeface="Arial"/>
            </a:rPr>
            <a:t>Familiarise yourself with medicines safety updates</a:t>
          </a:r>
          <a:endParaRPr lang="en-GB" sz="1400" b="0">
            <a:latin typeface="+mn-lt"/>
            <a:cs typeface="Arial"/>
          </a:endParaRPr>
        </a:p>
      </dgm:t>
    </dgm:pt>
    <dgm:pt modelId="{F0D0B6FA-888A-FF4C-8D7A-EB817EE0975D}" type="parTrans" cxnId="{F638AC83-0880-EA45-93B1-F78D8E1EFFFD}">
      <dgm:prSet/>
      <dgm:spPr/>
      <dgm:t>
        <a:bodyPr/>
        <a:lstStyle/>
        <a:p>
          <a:endParaRPr lang="en-GB"/>
        </a:p>
      </dgm:t>
    </dgm:pt>
    <dgm:pt modelId="{CAB805FB-5432-744F-8B31-EFC29D053FDF}" type="sibTrans" cxnId="{F638AC83-0880-EA45-93B1-F78D8E1EFFFD}">
      <dgm:prSet/>
      <dgm:spPr/>
      <dgm:t>
        <a:bodyPr/>
        <a:lstStyle/>
        <a:p>
          <a:endParaRPr lang="en-GB"/>
        </a:p>
      </dgm:t>
    </dgm:pt>
    <dgm:pt modelId="{A740A4AE-9AA6-DC41-A21E-E021AA8224D6}">
      <dgm:prSet phldr="0" custT="1"/>
      <dgm:spPr/>
      <dgm:t>
        <a:bodyPr/>
        <a:lstStyle/>
        <a:p>
          <a:pPr>
            <a:lnSpc>
              <a:spcPct val="90000"/>
            </a:lnSpc>
            <a:spcAft>
              <a:spcPct val="35000"/>
            </a:spcAft>
            <a:buNone/>
          </a:pPr>
          <a:r>
            <a:rPr lang="en-US" sz="1600" b="1" u="none" kern="1200">
              <a:solidFill>
                <a:schemeClr val="bg1"/>
              </a:solidFill>
              <a:latin typeface="Calibri" panose="020F0502020204030204"/>
              <a:ea typeface="+mn-ea"/>
              <a:cs typeface="Arial"/>
            </a:rPr>
            <a:t>Consider</a:t>
          </a:r>
          <a:endParaRPr lang="en-US" sz="1600" b="1" u="none" kern="1200">
            <a:solidFill>
              <a:schemeClr val="bg1"/>
            </a:solidFill>
            <a:latin typeface="Calibri" panose="020F0502020204030204"/>
            <a:ea typeface="+mn-ea"/>
            <a:cs typeface="Arial" panose="020B0604020202020204" pitchFamily="34" charset="0"/>
          </a:endParaRPr>
        </a:p>
      </dgm:t>
    </dgm:pt>
    <dgm:pt modelId="{E5985BB3-A8A0-7F4D-9081-245A4E533BBB}" type="parTrans" cxnId="{736ADD6D-92C4-AD48-8FD7-9C7C1E6D1F36}">
      <dgm:prSet/>
      <dgm:spPr/>
      <dgm:t>
        <a:bodyPr/>
        <a:lstStyle/>
        <a:p>
          <a:endParaRPr lang="en-GB"/>
        </a:p>
      </dgm:t>
    </dgm:pt>
    <dgm:pt modelId="{FCF2D079-02AF-3742-B192-CCFB830A48F2}" type="sibTrans" cxnId="{736ADD6D-92C4-AD48-8FD7-9C7C1E6D1F36}">
      <dgm:prSet/>
      <dgm:spPr/>
      <dgm:t>
        <a:bodyPr/>
        <a:lstStyle/>
        <a:p>
          <a:endParaRPr lang="en-GB"/>
        </a:p>
      </dgm:t>
    </dgm:pt>
    <dgm:pt modelId="{87CAD564-97C2-7940-987A-9EB96BC3894F}">
      <dgm:prSet phldr="0" custT="1"/>
      <dgm:spPr/>
      <dgm:t>
        <a:bodyPr/>
        <a:lstStyle/>
        <a:p>
          <a:pPr>
            <a:lnSpc>
              <a:spcPct val="90000"/>
            </a:lnSpc>
            <a:spcAft>
              <a:spcPct val="35000"/>
            </a:spcAft>
            <a:buNone/>
          </a:pPr>
          <a:r>
            <a:rPr lang="en-US" sz="1600" b="1" u="none" kern="1200">
              <a:solidFill>
                <a:schemeClr val="bg1"/>
              </a:solidFill>
              <a:latin typeface="+mn-lt"/>
              <a:ea typeface="+mn-ea"/>
              <a:cs typeface="Arial"/>
            </a:rPr>
            <a:t>Familiarise</a:t>
          </a:r>
        </a:p>
      </dgm:t>
    </dgm:pt>
    <dgm:pt modelId="{7C89F11D-8AF3-A840-BFAE-648B3E2F0AF1}" type="parTrans" cxnId="{B400036F-7956-B246-B06F-9F69A5A0EA8D}">
      <dgm:prSet/>
      <dgm:spPr/>
      <dgm:t>
        <a:bodyPr/>
        <a:lstStyle/>
        <a:p>
          <a:endParaRPr lang="en-GB"/>
        </a:p>
      </dgm:t>
    </dgm:pt>
    <dgm:pt modelId="{2D63D386-BFFC-804D-B2DA-51A747A03909}" type="sibTrans" cxnId="{B400036F-7956-B246-B06F-9F69A5A0EA8D}">
      <dgm:prSet/>
      <dgm:spPr/>
      <dgm:t>
        <a:bodyPr/>
        <a:lstStyle/>
        <a:p>
          <a:endParaRPr lang="en-GB"/>
        </a:p>
      </dgm:t>
    </dgm:pt>
    <dgm:pt modelId="{317C6F5E-6598-474A-A113-423CD2D61736}">
      <dgm:prSet custT="1"/>
      <dgm:spPr/>
      <dgm:t>
        <a:bodyPr/>
        <a:lstStyle/>
        <a:p>
          <a:pPr>
            <a:buNone/>
          </a:pPr>
          <a:r>
            <a:rPr lang="en-GB" sz="1400">
              <a:latin typeface="Calibri" panose="020F0502020204030204" pitchFamily="34" charset="0"/>
              <a:ea typeface="+mn-lt"/>
              <a:cs typeface="Calibri" panose="020F0502020204030204" pitchFamily="34" charset="0"/>
            </a:rPr>
            <a:t>Manage emotional impact.  Safety netting is essential, Consider psychosocial  </a:t>
          </a:r>
          <a:endParaRPr lang="en-GB" sz="1400" b="0"/>
        </a:p>
      </dgm:t>
    </dgm:pt>
    <dgm:pt modelId="{94BFE56D-D4EE-8440-AA2B-F62F48DF68D8}" type="parTrans" cxnId="{79ADD745-CD38-1B49-AA4E-13CB3C5A301B}">
      <dgm:prSet/>
      <dgm:spPr/>
      <dgm:t>
        <a:bodyPr/>
        <a:lstStyle/>
        <a:p>
          <a:endParaRPr lang="en-GB"/>
        </a:p>
      </dgm:t>
    </dgm:pt>
    <dgm:pt modelId="{2BF28D44-43E0-9649-8898-2E321E9B1C4B}" type="sibTrans" cxnId="{79ADD745-CD38-1B49-AA4E-13CB3C5A301B}">
      <dgm:prSet/>
      <dgm:spPr/>
      <dgm:t>
        <a:bodyPr/>
        <a:lstStyle/>
        <a:p>
          <a:endParaRPr lang="en-GB"/>
        </a:p>
      </dgm:t>
    </dgm:pt>
    <dgm:pt modelId="{ECFDE6F7-7F52-1346-BCA3-83F44E173618}">
      <dgm:prSet custT="1"/>
      <dgm:spPr/>
      <dgm:t>
        <a:bodyPr/>
        <a:lstStyle/>
        <a:p>
          <a:r>
            <a:rPr lang="en-GB" sz="1400"/>
            <a:t>Familiarise yourself with the NICE Guidance update on Menopause and watch out for further guidance/formulary updates/educational resources to support prescribing in Sheffield.</a:t>
          </a:r>
        </a:p>
      </dgm:t>
    </dgm:pt>
    <dgm:pt modelId="{CB051736-BFEE-EF48-A073-F3815079B2AC}" type="parTrans" cxnId="{017A63CD-6839-694A-8671-3D99275BD3A0}">
      <dgm:prSet/>
      <dgm:spPr/>
      <dgm:t>
        <a:bodyPr/>
        <a:lstStyle/>
        <a:p>
          <a:endParaRPr lang="en-GB"/>
        </a:p>
      </dgm:t>
    </dgm:pt>
    <dgm:pt modelId="{993CF22E-765D-FC43-B7A4-0560CD3402DE}" type="sibTrans" cxnId="{017A63CD-6839-694A-8671-3D99275BD3A0}">
      <dgm:prSet/>
      <dgm:spPr/>
      <dgm:t>
        <a:bodyPr/>
        <a:lstStyle/>
        <a:p>
          <a:endParaRPr lang="en-GB"/>
        </a:p>
      </dgm:t>
    </dgm:pt>
    <dgm:pt modelId="{8CBE444B-8C37-0D4C-8CBD-9C741EF7CBD2}">
      <dgm:prSet custT="1"/>
      <dgm:spPr/>
      <dgm:t>
        <a:bodyPr/>
        <a:lstStyle/>
        <a:p>
          <a:pPr>
            <a:buNone/>
          </a:pPr>
          <a:r>
            <a:rPr lang="en-GB" sz="1400">
              <a:latin typeface="Calibri" panose="020F0502020204030204" pitchFamily="34" charset="0"/>
              <a:ea typeface="+mn-lt"/>
              <a:cs typeface="Calibri" panose="020F0502020204030204" pitchFamily="34" charset="0"/>
            </a:rPr>
            <a:t>support (NHS Talking Therapies). Use Ardens Opioid Agreement</a:t>
          </a:r>
          <a:endParaRPr lang="en-GB" sz="1400">
            <a:latin typeface="Calibri" panose="020F0502020204030204" pitchFamily="34" charset="0"/>
            <a:cs typeface="Calibri" panose="020F0502020204030204" pitchFamily="34" charset="0"/>
          </a:endParaRPr>
        </a:p>
      </dgm:t>
    </dgm:pt>
    <dgm:pt modelId="{42705DA1-3CB8-1647-953D-549C9456EA93}" type="parTrans" cxnId="{98DEF280-4A78-6E43-8C77-DF866B803BE3}">
      <dgm:prSet/>
      <dgm:spPr/>
      <dgm:t>
        <a:bodyPr/>
        <a:lstStyle/>
        <a:p>
          <a:endParaRPr lang="en-GB"/>
        </a:p>
      </dgm:t>
    </dgm:pt>
    <dgm:pt modelId="{09538E7B-A582-3045-ACB5-C4AD253DBCC8}" type="sibTrans" cxnId="{98DEF280-4A78-6E43-8C77-DF866B803BE3}">
      <dgm:prSet/>
      <dgm:spPr/>
      <dgm:t>
        <a:bodyPr/>
        <a:lstStyle/>
        <a:p>
          <a:endParaRPr lang="en-GB"/>
        </a:p>
      </dgm:t>
    </dgm:pt>
    <dgm:pt modelId="{F5242C1A-BE95-6C48-9111-8B61CAFEBEC6}" type="pres">
      <dgm:prSet presAssocID="{CEE26E60-CC2E-4255-9C57-F80C7F156E8E}" presName="Name0" presStyleCnt="0">
        <dgm:presLayoutVars>
          <dgm:dir/>
          <dgm:animLvl val="lvl"/>
          <dgm:resizeHandles val="exact"/>
        </dgm:presLayoutVars>
      </dgm:prSet>
      <dgm:spPr/>
    </dgm:pt>
    <dgm:pt modelId="{9D93CDA7-D916-40CA-8FBE-91437E66B508}" type="pres">
      <dgm:prSet presAssocID="{6BB9338D-1C8A-4653-9808-48C037E99E01}" presName="boxAndChildren" presStyleCnt="0"/>
      <dgm:spPr/>
    </dgm:pt>
    <dgm:pt modelId="{3555C9EA-E877-4543-985B-1E78D5B659E0}" type="pres">
      <dgm:prSet presAssocID="{6BB9338D-1C8A-4653-9808-48C037E99E01}" presName="parentTextBox" presStyleLbl="alignNode1" presStyleIdx="0" presStyleCnt="5"/>
      <dgm:spPr/>
    </dgm:pt>
    <dgm:pt modelId="{66FD7679-3CA4-44FD-83A0-91767D6D48AF}" type="pres">
      <dgm:prSet presAssocID="{6BB9338D-1C8A-4653-9808-48C037E99E01}" presName="descendantBox" presStyleLbl="bgAccFollowNode1" presStyleIdx="0" presStyleCnt="5"/>
      <dgm:spPr/>
    </dgm:pt>
    <dgm:pt modelId="{7A792D0C-7EB1-A14B-ADDE-AC09227D17D2}" type="pres">
      <dgm:prSet presAssocID="{2D63D386-BFFC-804D-B2DA-51A747A03909}" presName="sp" presStyleCnt="0"/>
      <dgm:spPr/>
    </dgm:pt>
    <dgm:pt modelId="{D64CD126-CC58-0442-A0AF-C85EE3EBF3D1}" type="pres">
      <dgm:prSet presAssocID="{87CAD564-97C2-7940-987A-9EB96BC3894F}" presName="arrowAndChildren" presStyleCnt="0"/>
      <dgm:spPr/>
    </dgm:pt>
    <dgm:pt modelId="{EAF0B256-D433-8845-BD47-8207F0772932}" type="pres">
      <dgm:prSet presAssocID="{87CAD564-97C2-7940-987A-9EB96BC3894F}" presName="parentTextArrow" presStyleLbl="node1" presStyleIdx="0" presStyleCnt="0"/>
      <dgm:spPr/>
    </dgm:pt>
    <dgm:pt modelId="{49F51225-82A4-AF4A-9C2E-7DEA1ED6051B}" type="pres">
      <dgm:prSet presAssocID="{87CAD564-97C2-7940-987A-9EB96BC3894F}" presName="arrow" presStyleLbl="alignNode1" presStyleIdx="1" presStyleCnt="5"/>
      <dgm:spPr/>
    </dgm:pt>
    <dgm:pt modelId="{92B68A3E-11C1-0140-A7C1-3EA77CFA4934}" type="pres">
      <dgm:prSet presAssocID="{87CAD564-97C2-7940-987A-9EB96BC3894F}" presName="descendantArrow" presStyleLbl="bgAccFollowNode1" presStyleIdx="1" presStyleCnt="5"/>
      <dgm:spPr/>
    </dgm:pt>
    <dgm:pt modelId="{290D89DD-5BE5-A14D-8A84-51AAF7CB4BD9}" type="pres">
      <dgm:prSet presAssocID="{6A43DEA3-9EA5-094C-8918-EBD74AA9B144}" presName="sp" presStyleCnt="0"/>
      <dgm:spPr/>
    </dgm:pt>
    <dgm:pt modelId="{149270F9-5574-B84D-98FC-8C02A4996964}" type="pres">
      <dgm:prSet presAssocID="{AE55285E-EE71-A048-BD12-24443862061B}" presName="arrowAndChildren" presStyleCnt="0"/>
      <dgm:spPr/>
    </dgm:pt>
    <dgm:pt modelId="{64C79C89-53F2-2546-8B94-407235F6998C}" type="pres">
      <dgm:prSet presAssocID="{AE55285E-EE71-A048-BD12-24443862061B}" presName="parentTextArrow" presStyleLbl="node1" presStyleIdx="0" presStyleCnt="0"/>
      <dgm:spPr/>
    </dgm:pt>
    <dgm:pt modelId="{95F59476-9537-4243-872B-4549B81E2905}" type="pres">
      <dgm:prSet presAssocID="{AE55285E-EE71-A048-BD12-24443862061B}" presName="arrow" presStyleLbl="alignNode1" presStyleIdx="2" presStyleCnt="5"/>
      <dgm:spPr/>
    </dgm:pt>
    <dgm:pt modelId="{23AD4E33-B04B-B040-BFFB-E3E0CE26D3D7}" type="pres">
      <dgm:prSet presAssocID="{AE55285E-EE71-A048-BD12-24443862061B}" presName="descendantArrow" presStyleLbl="bgAccFollowNode1" presStyleIdx="2" presStyleCnt="5"/>
      <dgm:spPr/>
    </dgm:pt>
    <dgm:pt modelId="{4C45EAEC-1086-1949-A6C4-560E7C853EE9}" type="pres">
      <dgm:prSet presAssocID="{FCF2D079-02AF-3742-B192-CCFB830A48F2}" presName="sp" presStyleCnt="0"/>
      <dgm:spPr/>
    </dgm:pt>
    <dgm:pt modelId="{48DD16BB-DECD-2E44-9F20-4FD37643FF41}" type="pres">
      <dgm:prSet presAssocID="{A740A4AE-9AA6-DC41-A21E-E021AA8224D6}" presName="arrowAndChildren" presStyleCnt="0"/>
      <dgm:spPr/>
    </dgm:pt>
    <dgm:pt modelId="{80FA7BE9-ADB9-5F4D-9E0E-A4B9EA403734}" type="pres">
      <dgm:prSet presAssocID="{A740A4AE-9AA6-DC41-A21E-E021AA8224D6}" presName="parentTextArrow" presStyleLbl="node1" presStyleIdx="0" presStyleCnt="0"/>
      <dgm:spPr/>
    </dgm:pt>
    <dgm:pt modelId="{0B6F2D48-F934-C341-A5E3-5DA44594009E}" type="pres">
      <dgm:prSet presAssocID="{A740A4AE-9AA6-DC41-A21E-E021AA8224D6}" presName="arrow" presStyleLbl="alignNode1" presStyleIdx="3" presStyleCnt="5"/>
      <dgm:spPr/>
    </dgm:pt>
    <dgm:pt modelId="{292A7F5A-A759-C24D-A894-227D8F640A4F}" type="pres">
      <dgm:prSet presAssocID="{A740A4AE-9AA6-DC41-A21E-E021AA8224D6}" presName="descendantArrow" presStyleLbl="bgAccFollowNode1" presStyleIdx="3" presStyleCnt="5"/>
      <dgm:spPr/>
    </dgm:pt>
    <dgm:pt modelId="{013F756A-F2BF-D749-B2AA-0DC53628D17D}" type="pres">
      <dgm:prSet presAssocID="{4E350671-F22A-46DE-9468-C4270F1FCEFB}" presName="sp" presStyleCnt="0"/>
      <dgm:spPr/>
    </dgm:pt>
    <dgm:pt modelId="{17AE0481-C20E-E443-82C8-A74A3C967773}" type="pres">
      <dgm:prSet presAssocID="{9D60B54C-4800-4453-BA14-FCC30F7DC30E}" presName="arrowAndChildren" presStyleCnt="0"/>
      <dgm:spPr/>
    </dgm:pt>
    <dgm:pt modelId="{5AEA33AB-37CE-A546-A388-30B47972E7B2}" type="pres">
      <dgm:prSet presAssocID="{9D60B54C-4800-4453-BA14-FCC30F7DC30E}" presName="parentTextArrow" presStyleLbl="node1" presStyleIdx="0" presStyleCnt="0"/>
      <dgm:spPr/>
    </dgm:pt>
    <dgm:pt modelId="{11D4CD16-9CA7-B741-9BAC-84DBBC599A84}" type="pres">
      <dgm:prSet presAssocID="{9D60B54C-4800-4453-BA14-FCC30F7DC30E}" presName="arrow" presStyleLbl="alignNode1" presStyleIdx="4" presStyleCnt="5"/>
      <dgm:spPr/>
    </dgm:pt>
    <dgm:pt modelId="{85C7EF09-B132-534D-8A31-A352C8FBF746}" type="pres">
      <dgm:prSet presAssocID="{9D60B54C-4800-4453-BA14-FCC30F7DC30E}" presName="descendantArrow" presStyleLbl="bgAccFollowNode1" presStyleIdx="4" presStyleCnt="5" custScaleX="100930" custScaleY="93147" custLinFactNeighborX="2342" custLinFactNeighborY="3106"/>
      <dgm:spPr/>
    </dgm:pt>
  </dgm:ptLst>
  <dgm:cxnLst>
    <dgm:cxn modelId="{556A5E13-2EC0-5447-8B23-FB3260AFE12A}" srcId="{CEE26E60-CC2E-4255-9C57-F80C7F156E8E}" destId="{AE55285E-EE71-A048-BD12-24443862061B}" srcOrd="2" destOrd="0" parTransId="{1B5A431E-A3CC-4E4E-B473-54CE901B66FB}" sibTransId="{6A43DEA3-9EA5-094C-8918-EBD74AA9B144}"/>
    <dgm:cxn modelId="{F5B8AD16-5A3A-834A-93BB-B05A332F49D2}" type="presOf" srcId="{A740A4AE-9AA6-DC41-A21E-E021AA8224D6}" destId="{0B6F2D48-F934-C341-A5E3-5DA44594009E}" srcOrd="1" destOrd="0" presId="urn:microsoft.com/office/officeart/2016/7/layout/VerticalDownArrowProcess"/>
    <dgm:cxn modelId="{2288161F-EA3E-4DD6-B1CC-2FB52B10424A}" srcId="{9D60B54C-4800-4453-BA14-FCC30F7DC30E}" destId="{02BA7A96-F323-4049-93C9-DB3DEDA9BAF9}" srcOrd="0" destOrd="0" parTransId="{DA4F000E-0287-41D1-B64B-C4D6B9422B93}" sibTransId="{290F9BD1-7897-4C13-BDA6-930A751AB2D3}"/>
    <dgm:cxn modelId="{C2592A24-49B0-46E9-9E9C-F9010C8A3E54}" type="presOf" srcId="{6BB9338D-1C8A-4653-9808-48C037E99E01}" destId="{3555C9EA-E877-4543-985B-1E78D5B659E0}" srcOrd="0" destOrd="0" presId="urn:microsoft.com/office/officeart/2016/7/layout/VerticalDownArrowProcess"/>
    <dgm:cxn modelId="{40812E36-3D7C-7749-9D98-4234785DD2FC}" type="presOf" srcId="{02BA7A96-F323-4049-93C9-DB3DEDA9BAF9}" destId="{85C7EF09-B132-534D-8A31-A352C8FBF746}" srcOrd="0" destOrd="0" presId="urn:microsoft.com/office/officeart/2016/7/layout/VerticalDownArrowProcess"/>
    <dgm:cxn modelId="{03C5A039-A3D0-4C46-9EDD-A527CE4A3FC7}" type="presOf" srcId="{AE55285E-EE71-A048-BD12-24443862061B}" destId="{95F59476-9537-4243-872B-4549B81E2905}" srcOrd="1" destOrd="0" presId="urn:microsoft.com/office/officeart/2016/7/layout/VerticalDownArrowProcess"/>
    <dgm:cxn modelId="{E85DAA43-F627-7947-AFD5-98A3856AEB73}" type="presOf" srcId="{A740A4AE-9AA6-DC41-A21E-E021AA8224D6}" destId="{80FA7BE9-ADB9-5F4D-9E0E-A4B9EA403734}" srcOrd="0" destOrd="0" presId="urn:microsoft.com/office/officeart/2016/7/layout/VerticalDownArrowProcess"/>
    <dgm:cxn modelId="{0B97D663-6B00-314B-A526-407B994F1508}" type="presOf" srcId="{ECFDE6F7-7F52-1346-BCA3-83F44E173618}" destId="{23AD4E33-B04B-B040-BFFB-E3E0CE26D3D7}" srcOrd="0" destOrd="0" presId="urn:microsoft.com/office/officeart/2016/7/layout/VerticalDownArrowProcess"/>
    <dgm:cxn modelId="{79ADD745-CD38-1B49-AA4E-13CB3C5A301B}" srcId="{A740A4AE-9AA6-DC41-A21E-E021AA8224D6}" destId="{317C6F5E-6598-474A-A113-423CD2D61736}" srcOrd="0" destOrd="0" parTransId="{94BFE56D-D4EE-8440-AA2B-F62F48DF68D8}" sibTransId="{2BF28D44-43E0-9649-8898-2E321E9B1C4B}"/>
    <dgm:cxn modelId="{736ADD6D-92C4-AD48-8FD7-9C7C1E6D1F36}" srcId="{CEE26E60-CC2E-4255-9C57-F80C7F156E8E}" destId="{A740A4AE-9AA6-DC41-A21E-E021AA8224D6}" srcOrd="1" destOrd="0" parTransId="{E5985BB3-A8A0-7F4D-9081-245A4E533BBB}" sibTransId="{FCF2D079-02AF-3742-B192-CCFB830A48F2}"/>
    <dgm:cxn modelId="{B400036F-7956-B246-B06F-9F69A5A0EA8D}" srcId="{CEE26E60-CC2E-4255-9C57-F80C7F156E8E}" destId="{87CAD564-97C2-7940-987A-9EB96BC3894F}" srcOrd="3" destOrd="0" parTransId="{7C89F11D-8AF3-A840-BFAE-648B3E2F0AF1}" sibTransId="{2D63D386-BFFC-804D-B2DA-51A747A03909}"/>
    <dgm:cxn modelId="{1EDBF257-C651-3540-8380-1623C4D82E21}" type="presOf" srcId="{87CAD564-97C2-7940-987A-9EB96BC3894F}" destId="{49F51225-82A4-AF4A-9C2E-7DEA1ED6051B}" srcOrd="1" destOrd="0" presId="urn:microsoft.com/office/officeart/2016/7/layout/VerticalDownArrowProcess"/>
    <dgm:cxn modelId="{50E5B259-6FFE-4123-8A1F-4A88A14182D0}" type="presOf" srcId="{2E5F1D2B-8F36-46CA-B0E6-485E212C9100}" destId="{66FD7679-3CA4-44FD-83A0-91767D6D48AF}" srcOrd="0" destOrd="0" presId="urn:microsoft.com/office/officeart/2016/7/layout/VerticalDownArrowProcess"/>
    <dgm:cxn modelId="{98DEF280-4A78-6E43-8C77-DF866B803BE3}" srcId="{A740A4AE-9AA6-DC41-A21E-E021AA8224D6}" destId="{8CBE444B-8C37-0D4C-8CBD-9C741EF7CBD2}" srcOrd="1" destOrd="0" parTransId="{42705DA1-3CB8-1647-953D-549C9456EA93}" sibTransId="{09538E7B-A582-3045-ACB5-C4AD253DBCC8}"/>
    <dgm:cxn modelId="{F638AC83-0880-EA45-93B1-F78D8E1EFFFD}" srcId="{87CAD564-97C2-7940-987A-9EB96BC3894F}" destId="{8A9C2DF7-5AF6-8F41-A65E-45643F775D71}" srcOrd="0" destOrd="0" parTransId="{F0D0B6FA-888A-FF4C-8D7A-EB817EE0975D}" sibTransId="{CAB805FB-5432-744F-8B31-EFC29D053FDF}"/>
    <dgm:cxn modelId="{A3FFFD8A-945E-47A9-8093-86658D5B7EB2}" srcId="{CEE26E60-CC2E-4255-9C57-F80C7F156E8E}" destId="{6BB9338D-1C8A-4653-9808-48C037E99E01}" srcOrd="4" destOrd="0" parTransId="{D59FA339-3437-4479-8440-5C1C12119CAD}" sibTransId="{D432470B-04B1-42BE-8828-1D130A5AB35C}"/>
    <dgm:cxn modelId="{9E1FE390-D47C-EC4D-BDA8-2CCDA183CDF6}" type="presOf" srcId="{9D60B54C-4800-4453-BA14-FCC30F7DC30E}" destId="{11D4CD16-9CA7-B741-9BAC-84DBBC599A84}" srcOrd="1" destOrd="0" presId="urn:microsoft.com/office/officeart/2016/7/layout/VerticalDownArrowProcess"/>
    <dgm:cxn modelId="{A68E2F9D-4E6F-4A75-8C67-C4CD09B6789C}" srcId="{6BB9338D-1C8A-4653-9808-48C037E99E01}" destId="{2E5F1D2B-8F36-46CA-B0E6-485E212C9100}" srcOrd="0" destOrd="0" parTransId="{8088AA05-2259-4D7E-A19A-2ADB83FDB940}" sibTransId="{23B3724F-5387-4598-A16D-551C5521D19A}"/>
    <dgm:cxn modelId="{7E141EA7-34D2-42AA-BE0D-4791E28FC7E8}" srcId="{CEE26E60-CC2E-4255-9C57-F80C7F156E8E}" destId="{9D60B54C-4800-4453-BA14-FCC30F7DC30E}" srcOrd="0" destOrd="0" parTransId="{E42DFB4A-C7E4-45C9-BABD-A74FA9A5C5D8}" sibTransId="{4E350671-F22A-46DE-9468-C4270F1FCEFB}"/>
    <dgm:cxn modelId="{CAFAD5AD-5050-E44C-B7CC-0E85BA94ECCF}" type="presOf" srcId="{317C6F5E-6598-474A-A113-423CD2D61736}" destId="{292A7F5A-A759-C24D-A894-227D8F640A4F}" srcOrd="0" destOrd="0" presId="urn:microsoft.com/office/officeart/2016/7/layout/VerticalDownArrowProcess"/>
    <dgm:cxn modelId="{6087C9B9-ECA6-654F-A6BE-C62E81F4F9B5}" type="presOf" srcId="{AE55285E-EE71-A048-BD12-24443862061B}" destId="{64C79C89-53F2-2546-8B94-407235F6998C}" srcOrd="0" destOrd="0" presId="urn:microsoft.com/office/officeart/2016/7/layout/VerticalDownArrowProcess"/>
    <dgm:cxn modelId="{B3BFC2BA-C134-2543-9F21-0325FA438AAF}" type="presOf" srcId="{87CAD564-97C2-7940-987A-9EB96BC3894F}" destId="{EAF0B256-D433-8845-BD47-8207F0772932}" srcOrd="0" destOrd="0" presId="urn:microsoft.com/office/officeart/2016/7/layout/VerticalDownArrowProcess"/>
    <dgm:cxn modelId="{017A63CD-6839-694A-8671-3D99275BD3A0}" srcId="{AE55285E-EE71-A048-BD12-24443862061B}" destId="{ECFDE6F7-7F52-1346-BCA3-83F44E173618}" srcOrd="0" destOrd="0" parTransId="{CB051736-BFEE-EF48-A073-F3815079B2AC}" sibTransId="{993CF22E-765D-FC43-B7A4-0560CD3402DE}"/>
    <dgm:cxn modelId="{11B122DA-B891-154B-AF25-93D475AB39C9}" type="presOf" srcId="{8CBE444B-8C37-0D4C-8CBD-9C741EF7CBD2}" destId="{292A7F5A-A759-C24D-A894-227D8F640A4F}" srcOrd="0" destOrd="1" presId="urn:microsoft.com/office/officeart/2016/7/layout/VerticalDownArrowProcess"/>
    <dgm:cxn modelId="{55F0C0DF-7648-0840-B66B-04D85EC24EA8}" type="presOf" srcId="{9D60B54C-4800-4453-BA14-FCC30F7DC30E}" destId="{5AEA33AB-37CE-A546-A388-30B47972E7B2}" srcOrd="0" destOrd="0" presId="urn:microsoft.com/office/officeart/2016/7/layout/VerticalDownArrowProcess"/>
    <dgm:cxn modelId="{D5A1E5F1-6775-2B45-9358-2EC86A7254D7}" type="presOf" srcId="{8A9C2DF7-5AF6-8F41-A65E-45643F775D71}" destId="{92B68A3E-11C1-0140-A7C1-3EA77CFA4934}" srcOrd="0" destOrd="0" presId="urn:microsoft.com/office/officeart/2016/7/layout/VerticalDownArrowProcess"/>
    <dgm:cxn modelId="{17AC28FA-AEDC-D64B-921F-7B9F342594D2}" type="presOf" srcId="{CEE26E60-CC2E-4255-9C57-F80C7F156E8E}" destId="{F5242C1A-BE95-6C48-9111-8B61CAFEBEC6}" srcOrd="0" destOrd="0" presId="urn:microsoft.com/office/officeart/2016/7/layout/VerticalDownArrowProcess"/>
    <dgm:cxn modelId="{2BDF6CF7-454B-4E59-8433-2BE54E2FA36C}" type="presParOf" srcId="{F5242C1A-BE95-6C48-9111-8B61CAFEBEC6}" destId="{9D93CDA7-D916-40CA-8FBE-91437E66B508}" srcOrd="0" destOrd="0" presId="urn:microsoft.com/office/officeart/2016/7/layout/VerticalDownArrowProcess"/>
    <dgm:cxn modelId="{CE752073-F757-4E15-9F63-A4679F035912}" type="presParOf" srcId="{9D93CDA7-D916-40CA-8FBE-91437E66B508}" destId="{3555C9EA-E877-4543-985B-1E78D5B659E0}" srcOrd="0" destOrd="0" presId="urn:microsoft.com/office/officeart/2016/7/layout/VerticalDownArrowProcess"/>
    <dgm:cxn modelId="{B4FD75B1-786E-4EEA-BDDE-16C17AAFC1FC}" type="presParOf" srcId="{9D93CDA7-D916-40CA-8FBE-91437E66B508}" destId="{66FD7679-3CA4-44FD-83A0-91767D6D48AF}" srcOrd="1" destOrd="0" presId="urn:microsoft.com/office/officeart/2016/7/layout/VerticalDownArrowProcess"/>
    <dgm:cxn modelId="{6CAF873B-EFE8-FE42-8AFA-6BAF634AD718}" type="presParOf" srcId="{F5242C1A-BE95-6C48-9111-8B61CAFEBEC6}" destId="{7A792D0C-7EB1-A14B-ADDE-AC09227D17D2}" srcOrd="1" destOrd="0" presId="urn:microsoft.com/office/officeart/2016/7/layout/VerticalDownArrowProcess"/>
    <dgm:cxn modelId="{242237E2-A229-824C-8E79-60D3B69AD8F2}" type="presParOf" srcId="{F5242C1A-BE95-6C48-9111-8B61CAFEBEC6}" destId="{D64CD126-CC58-0442-A0AF-C85EE3EBF3D1}" srcOrd="2" destOrd="0" presId="urn:microsoft.com/office/officeart/2016/7/layout/VerticalDownArrowProcess"/>
    <dgm:cxn modelId="{B3477D2D-4095-474D-9639-6D3848DE118D}" type="presParOf" srcId="{D64CD126-CC58-0442-A0AF-C85EE3EBF3D1}" destId="{EAF0B256-D433-8845-BD47-8207F0772932}" srcOrd="0" destOrd="0" presId="urn:microsoft.com/office/officeart/2016/7/layout/VerticalDownArrowProcess"/>
    <dgm:cxn modelId="{7A6FA166-933C-BE42-8D4F-C18C45A991A2}" type="presParOf" srcId="{D64CD126-CC58-0442-A0AF-C85EE3EBF3D1}" destId="{49F51225-82A4-AF4A-9C2E-7DEA1ED6051B}" srcOrd="1" destOrd="0" presId="urn:microsoft.com/office/officeart/2016/7/layout/VerticalDownArrowProcess"/>
    <dgm:cxn modelId="{9B46777F-D394-C24C-8572-62BACD28194E}" type="presParOf" srcId="{D64CD126-CC58-0442-A0AF-C85EE3EBF3D1}" destId="{92B68A3E-11C1-0140-A7C1-3EA77CFA4934}" srcOrd="2" destOrd="0" presId="urn:microsoft.com/office/officeart/2016/7/layout/VerticalDownArrowProcess"/>
    <dgm:cxn modelId="{8653EDAD-331E-C54E-B404-4FBEEE82302C}" type="presParOf" srcId="{F5242C1A-BE95-6C48-9111-8B61CAFEBEC6}" destId="{290D89DD-5BE5-A14D-8A84-51AAF7CB4BD9}" srcOrd="3" destOrd="0" presId="urn:microsoft.com/office/officeart/2016/7/layout/VerticalDownArrowProcess"/>
    <dgm:cxn modelId="{6C0D6C73-795D-EA4A-A674-CAF2C93B7960}" type="presParOf" srcId="{F5242C1A-BE95-6C48-9111-8B61CAFEBEC6}" destId="{149270F9-5574-B84D-98FC-8C02A4996964}" srcOrd="4" destOrd="0" presId="urn:microsoft.com/office/officeart/2016/7/layout/VerticalDownArrowProcess"/>
    <dgm:cxn modelId="{925A0816-FD5B-5949-8731-BC120FE8D5B2}" type="presParOf" srcId="{149270F9-5574-B84D-98FC-8C02A4996964}" destId="{64C79C89-53F2-2546-8B94-407235F6998C}" srcOrd="0" destOrd="0" presId="urn:microsoft.com/office/officeart/2016/7/layout/VerticalDownArrowProcess"/>
    <dgm:cxn modelId="{6652291B-FC04-AE4A-BFAD-B3A42B33D2CB}" type="presParOf" srcId="{149270F9-5574-B84D-98FC-8C02A4996964}" destId="{95F59476-9537-4243-872B-4549B81E2905}" srcOrd="1" destOrd="0" presId="urn:microsoft.com/office/officeart/2016/7/layout/VerticalDownArrowProcess"/>
    <dgm:cxn modelId="{DD15F3A4-82A4-1044-8E52-59C4E225C278}" type="presParOf" srcId="{149270F9-5574-B84D-98FC-8C02A4996964}" destId="{23AD4E33-B04B-B040-BFFB-E3E0CE26D3D7}" srcOrd="2" destOrd="0" presId="urn:microsoft.com/office/officeart/2016/7/layout/VerticalDownArrowProcess"/>
    <dgm:cxn modelId="{304A96C3-BA5B-7642-A358-D3F7C257152A}" type="presParOf" srcId="{F5242C1A-BE95-6C48-9111-8B61CAFEBEC6}" destId="{4C45EAEC-1086-1949-A6C4-560E7C853EE9}" srcOrd="5" destOrd="0" presId="urn:microsoft.com/office/officeart/2016/7/layout/VerticalDownArrowProcess"/>
    <dgm:cxn modelId="{EF1079D9-1846-0D4F-B7AB-9329C0C97725}" type="presParOf" srcId="{F5242C1A-BE95-6C48-9111-8B61CAFEBEC6}" destId="{48DD16BB-DECD-2E44-9F20-4FD37643FF41}" srcOrd="6" destOrd="0" presId="urn:microsoft.com/office/officeart/2016/7/layout/VerticalDownArrowProcess"/>
    <dgm:cxn modelId="{532B4939-B638-AA42-BA31-B4B6771BD6D2}" type="presParOf" srcId="{48DD16BB-DECD-2E44-9F20-4FD37643FF41}" destId="{80FA7BE9-ADB9-5F4D-9E0E-A4B9EA403734}" srcOrd="0" destOrd="0" presId="urn:microsoft.com/office/officeart/2016/7/layout/VerticalDownArrowProcess"/>
    <dgm:cxn modelId="{1D4688D4-574D-144D-89F0-A3EC8553B4B3}" type="presParOf" srcId="{48DD16BB-DECD-2E44-9F20-4FD37643FF41}" destId="{0B6F2D48-F934-C341-A5E3-5DA44594009E}" srcOrd="1" destOrd="0" presId="urn:microsoft.com/office/officeart/2016/7/layout/VerticalDownArrowProcess"/>
    <dgm:cxn modelId="{85564CC3-2123-B548-9FE7-E26F238BFD6B}" type="presParOf" srcId="{48DD16BB-DECD-2E44-9F20-4FD37643FF41}" destId="{292A7F5A-A759-C24D-A894-227D8F640A4F}" srcOrd="2" destOrd="0" presId="urn:microsoft.com/office/officeart/2016/7/layout/VerticalDownArrowProcess"/>
    <dgm:cxn modelId="{CD11767A-4123-1F46-BC15-9E45235246F8}" type="presParOf" srcId="{F5242C1A-BE95-6C48-9111-8B61CAFEBEC6}" destId="{013F756A-F2BF-D749-B2AA-0DC53628D17D}" srcOrd="7" destOrd="0" presId="urn:microsoft.com/office/officeart/2016/7/layout/VerticalDownArrowProcess"/>
    <dgm:cxn modelId="{FB9A58FE-FE5C-8247-A878-1D72F54149E4}" type="presParOf" srcId="{F5242C1A-BE95-6C48-9111-8B61CAFEBEC6}" destId="{17AE0481-C20E-E443-82C8-A74A3C967773}" srcOrd="8" destOrd="0" presId="urn:microsoft.com/office/officeart/2016/7/layout/VerticalDownArrowProcess"/>
    <dgm:cxn modelId="{CFE3DD28-5596-6641-BA21-9CA5D68B8600}" type="presParOf" srcId="{17AE0481-C20E-E443-82C8-A74A3C967773}" destId="{5AEA33AB-37CE-A546-A388-30B47972E7B2}" srcOrd="0" destOrd="0" presId="urn:microsoft.com/office/officeart/2016/7/layout/VerticalDownArrowProcess"/>
    <dgm:cxn modelId="{365895DE-2158-2841-9E27-9314EB91EBC0}" type="presParOf" srcId="{17AE0481-C20E-E443-82C8-A74A3C967773}" destId="{11D4CD16-9CA7-B741-9BAC-84DBBC599A84}" srcOrd="1" destOrd="0" presId="urn:microsoft.com/office/officeart/2016/7/layout/VerticalDownArrowProcess"/>
    <dgm:cxn modelId="{A6C218B1-9391-4244-8343-04969E4A1930}" type="presParOf" srcId="{17AE0481-C20E-E443-82C8-A74A3C967773}" destId="{85C7EF09-B132-534D-8A31-A352C8FBF746}"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76449C-5948-4C79-9937-E34E15CF954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B5A7BC0-922D-40EA-88DD-FA7F129F2968}">
      <dgm:prSet custT="1"/>
      <dgm:spPr/>
      <dgm:t>
        <a:bodyPr/>
        <a:lstStyle/>
        <a:p>
          <a:pPr>
            <a:lnSpc>
              <a:spcPct val="100000"/>
            </a:lnSpc>
          </a:pPr>
          <a:endParaRPr lang="en-GB" sz="2400" b="0" i="0" u="none"/>
        </a:p>
        <a:p>
          <a:pPr>
            <a:lnSpc>
              <a:spcPct val="100000"/>
            </a:lnSpc>
          </a:pPr>
          <a:r>
            <a:rPr lang="en-GB" sz="2400" b="0" i="0" u="none"/>
            <a:t>NICE/BTS guideline on Asthma: diagnosis, monitoring and chronic asthma management</a:t>
          </a:r>
        </a:p>
        <a:p>
          <a:pPr>
            <a:lnSpc>
              <a:spcPct val="100000"/>
            </a:lnSpc>
          </a:pPr>
          <a:r>
            <a:rPr lang="en-GB" sz="2400" b="0" i="0">
              <a:latin typeface="+mn-lt"/>
            </a:rPr>
            <a:t>Tuesday 10</a:t>
          </a:r>
          <a:r>
            <a:rPr lang="en-GB" sz="2400" b="0" i="0" baseline="30000">
              <a:latin typeface="+mn-lt"/>
            </a:rPr>
            <a:t>th</a:t>
          </a:r>
          <a:r>
            <a:rPr lang="en-GB" sz="2400" b="0" i="0">
              <a:latin typeface="+mn-lt"/>
            </a:rPr>
            <a:t> </a:t>
          </a:r>
          <a:r>
            <a:rPr lang="en-GB" sz="2400" b="0" i="0" u="none"/>
            <a:t> December 2024</a:t>
          </a:r>
          <a:r>
            <a:rPr lang="en-GB" sz="2400" b="0" i="0">
              <a:latin typeface="+mn-lt"/>
            </a:rPr>
            <a:t>, 1pm-2pm</a:t>
          </a:r>
        </a:p>
        <a:p>
          <a:pPr>
            <a:lnSpc>
              <a:spcPct val="100000"/>
            </a:lnSpc>
          </a:pPr>
          <a:r>
            <a:rPr lang="en-GB" sz="2400" b="1" i="0">
              <a:latin typeface="+mn-lt"/>
            </a:rPr>
            <a:t> </a:t>
          </a:r>
          <a:r>
            <a:rPr lang="en-GB" sz="2400" b="0" i="0">
              <a:solidFill>
                <a:schemeClr val="tx1"/>
              </a:solidFill>
              <a:effectLst/>
              <a:latin typeface="+mn-lt"/>
              <a:cs typeface="Arial" panose="020B0604020202020204" pitchFamily="34" charset="0"/>
            </a:rPr>
            <a:t>All registered subscribers can </a:t>
          </a:r>
          <a:r>
            <a:rPr lang="en-GB" sz="2400" b="1" i="0" u="sng">
              <a:solidFill>
                <a:srgbClr val="ED8B00"/>
              </a:solidFill>
              <a:effectLst/>
              <a:latin typeface="+mn-lt"/>
              <a:cs typeface="Arial" panose="020B0604020202020204" pitchFamily="34" charset="0"/>
              <a:hlinkClick xmlns:r="http://schemas.openxmlformats.org/officeDocument/2006/relationships" r:id="rId1"/>
            </a:rPr>
            <a:t>sign up here.</a:t>
          </a:r>
          <a:endParaRPr lang="en-US" sz="2000" b="1"/>
        </a:p>
      </dgm:t>
    </dgm:pt>
    <dgm:pt modelId="{76110AFC-AF2F-40CF-A706-4747A58AF209}" type="parTrans" cxnId="{0E150358-D1C9-474D-AC5F-5B41816760F8}">
      <dgm:prSet/>
      <dgm:spPr/>
      <dgm:t>
        <a:bodyPr/>
        <a:lstStyle/>
        <a:p>
          <a:endParaRPr lang="en-US"/>
        </a:p>
      </dgm:t>
    </dgm:pt>
    <dgm:pt modelId="{78791CA3-6FBC-4410-8CE4-70F4128F2398}" type="sibTrans" cxnId="{0E150358-D1C9-474D-AC5F-5B41816760F8}">
      <dgm:prSet/>
      <dgm:spPr/>
      <dgm:t>
        <a:bodyPr/>
        <a:lstStyle/>
        <a:p>
          <a:endParaRPr lang="en-US"/>
        </a:p>
      </dgm:t>
    </dgm:pt>
    <dgm:pt modelId="{ADFB21B6-C870-1148-8242-782C2684719E}">
      <dgm:prSet custT="1"/>
      <dgm:spPr/>
      <dgm:t>
        <a:bodyPr/>
        <a:lstStyle/>
        <a:p>
          <a:r>
            <a:rPr lang="en-GB" sz="2400" b="1" i="0" u="none"/>
            <a:t>Social prescribing webinar 5</a:t>
          </a:r>
        </a:p>
        <a:p>
          <a:r>
            <a:rPr lang="en-GB" sz="2400" b="0" i="0" u="none"/>
            <a:t>Social Prescribing for Major Conditions part 2 </a:t>
          </a:r>
        </a:p>
        <a:p>
          <a:r>
            <a:rPr lang="en-GB" sz="2400" b="0" i="0" u="none"/>
            <a:t>Tuesday 7</a:t>
          </a:r>
          <a:r>
            <a:rPr lang="en-GB" sz="2400" b="0" i="0" u="none" baseline="30000"/>
            <a:t>th</a:t>
          </a:r>
          <a:r>
            <a:rPr lang="en-GB" sz="2400" b="0" i="0" u="none"/>
            <a:t> January 2025, </a:t>
          </a:r>
          <a:r>
            <a:rPr lang="en-GB" sz="2400" b="0" i="0">
              <a:latin typeface="+mn-lt"/>
            </a:rPr>
            <a:t>1pm-2pm </a:t>
          </a:r>
        </a:p>
        <a:p>
          <a:r>
            <a:rPr lang="en-GB" sz="2400" b="0" i="0">
              <a:solidFill>
                <a:schemeClr val="tx1"/>
              </a:solidFill>
              <a:effectLst/>
              <a:latin typeface="+mn-lt"/>
              <a:cs typeface="Arial" panose="020B0604020202020204" pitchFamily="34" charset="0"/>
            </a:rPr>
            <a:t>All registered subscribers can </a:t>
          </a:r>
          <a:r>
            <a:rPr lang="en-GB" sz="2400" b="1" i="0" u="sng">
              <a:solidFill>
                <a:srgbClr val="ED8B00"/>
              </a:solidFill>
              <a:effectLst/>
              <a:latin typeface="+mn-lt"/>
              <a:cs typeface="Arial" panose="020B0604020202020204" pitchFamily="34" charset="0"/>
              <a:hlinkClick xmlns:r="http://schemas.openxmlformats.org/officeDocument/2006/relationships" r:id="rId2"/>
            </a:rPr>
            <a:t>sign up here.</a:t>
          </a:r>
          <a:endParaRPr lang="en-GB" sz="2400" b="0" i="0"/>
        </a:p>
      </dgm:t>
    </dgm:pt>
    <dgm:pt modelId="{3F686E00-EF85-404E-B37D-D9D148144E0C}" type="parTrans" cxnId="{C4E46600-829C-4828-980A-BD6B0E4F7827}">
      <dgm:prSet/>
      <dgm:spPr/>
      <dgm:t>
        <a:bodyPr/>
        <a:lstStyle/>
        <a:p>
          <a:endParaRPr lang="en-GB"/>
        </a:p>
      </dgm:t>
    </dgm:pt>
    <dgm:pt modelId="{E17EA405-9B81-0D4C-BA1D-0589099610C7}" type="sibTrans" cxnId="{C4E46600-829C-4828-980A-BD6B0E4F7827}">
      <dgm:prSet/>
      <dgm:spPr/>
      <dgm:t>
        <a:bodyPr/>
        <a:lstStyle/>
        <a:p>
          <a:endParaRPr lang="en-GB"/>
        </a:p>
      </dgm:t>
    </dgm:pt>
    <dgm:pt modelId="{4868494B-0D94-9E40-B70A-331D4E0C9CD1}" type="pres">
      <dgm:prSet presAssocID="{2476449C-5948-4C79-9937-E34E15CF9546}" presName="hierChild1" presStyleCnt="0">
        <dgm:presLayoutVars>
          <dgm:chPref val="1"/>
          <dgm:dir/>
          <dgm:animOne val="branch"/>
          <dgm:animLvl val="lvl"/>
          <dgm:resizeHandles/>
        </dgm:presLayoutVars>
      </dgm:prSet>
      <dgm:spPr/>
    </dgm:pt>
    <dgm:pt modelId="{05628A7D-F05D-9844-87D4-6DDFCABE2BD4}" type="pres">
      <dgm:prSet presAssocID="{6B5A7BC0-922D-40EA-88DD-FA7F129F2968}" presName="hierRoot1" presStyleCnt="0"/>
      <dgm:spPr/>
    </dgm:pt>
    <dgm:pt modelId="{AE00C34D-9ED4-8641-92ED-CB1F700CB354}" type="pres">
      <dgm:prSet presAssocID="{6B5A7BC0-922D-40EA-88DD-FA7F129F2968}" presName="composite" presStyleCnt="0"/>
      <dgm:spPr/>
    </dgm:pt>
    <dgm:pt modelId="{B10C64F2-1B1F-8840-BA72-474A1DA07D1A}" type="pres">
      <dgm:prSet presAssocID="{6B5A7BC0-922D-40EA-88DD-FA7F129F2968}" presName="background" presStyleLbl="node0" presStyleIdx="0" presStyleCnt="2"/>
      <dgm:spPr/>
    </dgm:pt>
    <dgm:pt modelId="{DF915C3A-90C8-E84E-95E0-4193F3F5B2FF}" type="pres">
      <dgm:prSet presAssocID="{6B5A7BC0-922D-40EA-88DD-FA7F129F2968}" presName="text" presStyleLbl="fgAcc0" presStyleIdx="0" presStyleCnt="2" custScaleX="63359" custScaleY="129314" custLinFactNeighborX="274" custLinFactNeighborY="-1455">
        <dgm:presLayoutVars>
          <dgm:chPref val="3"/>
        </dgm:presLayoutVars>
      </dgm:prSet>
      <dgm:spPr/>
    </dgm:pt>
    <dgm:pt modelId="{27AE9CD6-81C5-254E-A581-E6E0E5F4F19D}" type="pres">
      <dgm:prSet presAssocID="{6B5A7BC0-922D-40EA-88DD-FA7F129F2968}" presName="hierChild2" presStyleCnt="0"/>
      <dgm:spPr/>
    </dgm:pt>
    <dgm:pt modelId="{87A0E402-58C9-E848-88A3-15DCAC8B3BCC}" type="pres">
      <dgm:prSet presAssocID="{ADFB21B6-C870-1148-8242-782C2684719E}" presName="hierRoot1" presStyleCnt="0"/>
      <dgm:spPr/>
    </dgm:pt>
    <dgm:pt modelId="{8CB36484-C85E-5D40-A41B-679163DA4F6D}" type="pres">
      <dgm:prSet presAssocID="{ADFB21B6-C870-1148-8242-782C2684719E}" presName="composite" presStyleCnt="0"/>
      <dgm:spPr/>
    </dgm:pt>
    <dgm:pt modelId="{AC1B9525-93E3-DE40-89F0-2BA6402ADFF9}" type="pres">
      <dgm:prSet presAssocID="{ADFB21B6-C870-1148-8242-782C2684719E}" presName="background" presStyleLbl="node0" presStyleIdx="1" presStyleCnt="2"/>
      <dgm:spPr/>
    </dgm:pt>
    <dgm:pt modelId="{F4CAEE34-8951-5A4A-88A4-6AB7A2ADA3B9}" type="pres">
      <dgm:prSet presAssocID="{ADFB21B6-C870-1148-8242-782C2684719E}" presName="text" presStyleLbl="fgAcc0" presStyleIdx="1" presStyleCnt="2" custScaleX="60869" custScaleY="132744">
        <dgm:presLayoutVars>
          <dgm:chPref val="3"/>
        </dgm:presLayoutVars>
      </dgm:prSet>
      <dgm:spPr/>
    </dgm:pt>
    <dgm:pt modelId="{7EB01782-97DF-6D49-8A8D-A7F1DB403151}" type="pres">
      <dgm:prSet presAssocID="{ADFB21B6-C870-1148-8242-782C2684719E}" presName="hierChild2" presStyleCnt="0"/>
      <dgm:spPr/>
    </dgm:pt>
  </dgm:ptLst>
  <dgm:cxnLst>
    <dgm:cxn modelId="{C4E46600-829C-4828-980A-BD6B0E4F7827}" srcId="{2476449C-5948-4C79-9937-E34E15CF9546}" destId="{ADFB21B6-C870-1148-8242-782C2684719E}" srcOrd="1" destOrd="0" parTransId="{3F686E00-EF85-404E-B37D-D9D148144E0C}" sibTransId="{E17EA405-9B81-0D4C-BA1D-0589099610C7}"/>
    <dgm:cxn modelId="{608AE110-435C-C14C-8D17-61B696D3D243}" type="presOf" srcId="{2476449C-5948-4C79-9937-E34E15CF9546}" destId="{4868494B-0D94-9E40-B70A-331D4E0C9CD1}" srcOrd="0" destOrd="0" presId="urn:microsoft.com/office/officeart/2005/8/layout/hierarchy1"/>
    <dgm:cxn modelId="{0E150358-D1C9-474D-AC5F-5B41816760F8}" srcId="{2476449C-5948-4C79-9937-E34E15CF9546}" destId="{6B5A7BC0-922D-40EA-88DD-FA7F129F2968}" srcOrd="0" destOrd="0" parTransId="{76110AFC-AF2F-40CF-A706-4747A58AF209}" sibTransId="{78791CA3-6FBC-4410-8CE4-70F4128F2398}"/>
    <dgm:cxn modelId="{C1158486-13C1-FA42-9A2B-C2CBF421A279}" type="presOf" srcId="{6B5A7BC0-922D-40EA-88DD-FA7F129F2968}" destId="{DF915C3A-90C8-E84E-95E0-4193F3F5B2FF}" srcOrd="0" destOrd="0" presId="urn:microsoft.com/office/officeart/2005/8/layout/hierarchy1"/>
    <dgm:cxn modelId="{FEE219A8-FC64-46B1-A24D-BC3424F5CE8C}" type="presOf" srcId="{ADFB21B6-C870-1148-8242-782C2684719E}" destId="{F4CAEE34-8951-5A4A-88A4-6AB7A2ADA3B9}" srcOrd="0" destOrd="0" presId="urn:microsoft.com/office/officeart/2005/8/layout/hierarchy1"/>
    <dgm:cxn modelId="{1CE43DC4-CF00-9843-AB4E-BD925C651F79}" type="presParOf" srcId="{4868494B-0D94-9E40-B70A-331D4E0C9CD1}" destId="{05628A7D-F05D-9844-87D4-6DDFCABE2BD4}" srcOrd="0" destOrd="0" presId="urn:microsoft.com/office/officeart/2005/8/layout/hierarchy1"/>
    <dgm:cxn modelId="{7FB60682-740A-3A46-803A-C48687F8244E}" type="presParOf" srcId="{05628A7D-F05D-9844-87D4-6DDFCABE2BD4}" destId="{AE00C34D-9ED4-8641-92ED-CB1F700CB354}" srcOrd="0" destOrd="0" presId="urn:microsoft.com/office/officeart/2005/8/layout/hierarchy1"/>
    <dgm:cxn modelId="{ADB7FEA8-4B29-6044-B4DF-07DB593E1346}" type="presParOf" srcId="{AE00C34D-9ED4-8641-92ED-CB1F700CB354}" destId="{B10C64F2-1B1F-8840-BA72-474A1DA07D1A}" srcOrd="0" destOrd="0" presId="urn:microsoft.com/office/officeart/2005/8/layout/hierarchy1"/>
    <dgm:cxn modelId="{E6701740-57DD-114C-BB55-E8BFE9E68CD6}" type="presParOf" srcId="{AE00C34D-9ED4-8641-92ED-CB1F700CB354}" destId="{DF915C3A-90C8-E84E-95E0-4193F3F5B2FF}" srcOrd="1" destOrd="0" presId="urn:microsoft.com/office/officeart/2005/8/layout/hierarchy1"/>
    <dgm:cxn modelId="{7BFF3C9F-AE29-594C-8CC5-E46A83CB9324}" type="presParOf" srcId="{05628A7D-F05D-9844-87D4-6DDFCABE2BD4}" destId="{27AE9CD6-81C5-254E-A581-E6E0E5F4F19D}" srcOrd="1" destOrd="0" presId="urn:microsoft.com/office/officeart/2005/8/layout/hierarchy1"/>
    <dgm:cxn modelId="{01BC2753-76D4-453C-AFC9-243BAD0C849D}" type="presParOf" srcId="{4868494B-0D94-9E40-B70A-331D4E0C9CD1}" destId="{87A0E402-58C9-E848-88A3-15DCAC8B3BCC}" srcOrd="1" destOrd="0" presId="urn:microsoft.com/office/officeart/2005/8/layout/hierarchy1"/>
    <dgm:cxn modelId="{F9738CA6-3A9F-421B-87F7-3E8E848BC8CA}" type="presParOf" srcId="{87A0E402-58C9-E848-88A3-15DCAC8B3BCC}" destId="{8CB36484-C85E-5D40-A41B-679163DA4F6D}" srcOrd="0" destOrd="0" presId="urn:microsoft.com/office/officeart/2005/8/layout/hierarchy1"/>
    <dgm:cxn modelId="{7A879033-91A8-4816-A29D-B747C4CE6972}" type="presParOf" srcId="{8CB36484-C85E-5D40-A41B-679163DA4F6D}" destId="{AC1B9525-93E3-DE40-89F0-2BA6402ADFF9}" srcOrd="0" destOrd="0" presId="urn:microsoft.com/office/officeart/2005/8/layout/hierarchy1"/>
    <dgm:cxn modelId="{C30FFE72-4265-4AF5-8C14-BF0AD2525DD7}" type="presParOf" srcId="{8CB36484-C85E-5D40-A41B-679163DA4F6D}" destId="{F4CAEE34-8951-5A4A-88A4-6AB7A2ADA3B9}" srcOrd="1" destOrd="0" presId="urn:microsoft.com/office/officeart/2005/8/layout/hierarchy1"/>
    <dgm:cxn modelId="{D98A36ED-2C34-468D-9844-6ED6E5B74961}" type="presParOf" srcId="{87A0E402-58C9-E848-88A3-15DCAC8B3BCC}" destId="{7EB01782-97DF-6D49-8A8D-A7F1DB40315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76449C-5948-4C79-9937-E34E15CF954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73C7165-6FE6-2246-9C06-B8EFDA0AF702}">
      <dgm:prSet/>
      <dgm:spPr/>
      <dgm:t>
        <a:bodyPr/>
        <a:lstStyle/>
        <a:p>
          <a:pPr>
            <a:lnSpc>
              <a:spcPct val="100000"/>
            </a:lnSpc>
          </a:pPr>
          <a:r>
            <a:rPr lang="en-GB" b="1" i="0">
              <a:effectLst/>
              <a:latin typeface="Calibri" panose="020F0502020204030204" pitchFamily="34" charset="0"/>
              <a:cs typeface="Calibri" panose="020F0502020204030204" pitchFamily="34" charset="0"/>
              <a:hlinkClick xmlns:r="http://schemas.openxmlformats.org/officeDocument/2006/relationships" r:id="rId1"/>
            </a:rPr>
            <a:t>Talking Meds </a:t>
          </a:r>
          <a:r>
            <a:rPr lang="en-GB" b="1" i="0">
              <a:effectLst/>
              <a:latin typeface="Calibri" panose="020F0502020204030204" pitchFamily="34" charset="0"/>
              <a:cs typeface="Calibri" panose="020F0502020204030204" pitchFamily="34" charset="0"/>
            </a:rPr>
            <a:t>is  available to listen to via your usual podcast system and a new episode will come out every fortnight, on the first and third Friday of each month. </a:t>
          </a:r>
        </a:p>
      </dgm:t>
    </dgm:pt>
    <dgm:pt modelId="{672C9851-35CD-8D43-BEC7-B9B5CE1E1FF0}" type="parTrans" cxnId="{26F2A9D8-26F4-4357-BD7F-C1B2BD4D61F5}">
      <dgm:prSet/>
      <dgm:spPr/>
      <dgm:t>
        <a:bodyPr/>
        <a:lstStyle/>
        <a:p>
          <a:endParaRPr lang="en-GB"/>
        </a:p>
      </dgm:t>
    </dgm:pt>
    <dgm:pt modelId="{2FE3DC5C-219B-254A-8966-C00A6B4B2619}" type="sibTrans" cxnId="{26F2A9D8-26F4-4357-BD7F-C1B2BD4D61F5}">
      <dgm:prSet/>
      <dgm:spPr/>
      <dgm:t>
        <a:bodyPr/>
        <a:lstStyle/>
        <a:p>
          <a:endParaRPr lang="en-GB"/>
        </a:p>
      </dgm:t>
    </dgm:pt>
    <dgm:pt modelId="{4868494B-0D94-9E40-B70A-331D4E0C9CD1}" type="pres">
      <dgm:prSet presAssocID="{2476449C-5948-4C79-9937-E34E15CF9546}" presName="hierChild1" presStyleCnt="0">
        <dgm:presLayoutVars>
          <dgm:chPref val="1"/>
          <dgm:dir/>
          <dgm:animOne val="branch"/>
          <dgm:animLvl val="lvl"/>
          <dgm:resizeHandles/>
        </dgm:presLayoutVars>
      </dgm:prSet>
      <dgm:spPr/>
    </dgm:pt>
    <dgm:pt modelId="{58AF93F2-F36A-6045-970E-4B93952CCE56}" type="pres">
      <dgm:prSet presAssocID="{C73C7165-6FE6-2246-9C06-B8EFDA0AF702}" presName="hierRoot1" presStyleCnt="0"/>
      <dgm:spPr/>
    </dgm:pt>
    <dgm:pt modelId="{F6B2CD90-894F-7946-8329-ADD14C894876}" type="pres">
      <dgm:prSet presAssocID="{C73C7165-6FE6-2246-9C06-B8EFDA0AF702}" presName="composite" presStyleCnt="0"/>
      <dgm:spPr/>
    </dgm:pt>
    <dgm:pt modelId="{6BB4D897-07B0-EC40-9213-B13D676CC957}" type="pres">
      <dgm:prSet presAssocID="{C73C7165-6FE6-2246-9C06-B8EFDA0AF702}" presName="background" presStyleLbl="node0" presStyleIdx="0" presStyleCnt="1"/>
      <dgm:spPr/>
    </dgm:pt>
    <dgm:pt modelId="{FFB0E063-0171-2F4D-986F-DA8CD2BDE5D8}" type="pres">
      <dgm:prSet presAssocID="{C73C7165-6FE6-2246-9C06-B8EFDA0AF702}" presName="text" presStyleLbl="fgAcc0" presStyleIdx="0" presStyleCnt="1" custScaleX="46581" custScaleY="86400" custLinFactNeighborX="6705" custLinFactNeighborY="-3972">
        <dgm:presLayoutVars>
          <dgm:chPref val="3"/>
        </dgm:presLayoutVars>
      </dgm:prSet>
      <dgm:spPr/>
    </dgm:pt>
    <dgm:pt modelId="{51BCA787-2E20-8945-AA2B-13B9115308A0}" type="pres">
      <dgm:prSet presAssocID="{C73C7165-6FE6-2246-9C06-B8EFDA0AF702}" presName="hierChild2" presStyleCnt="0"/>
      <dgm:spPr/>
    </dgm:pt>
  </dgm:ptLst>
  <dgm:cxnLst>
    <dgm:cxn modelId="{3B41BB0D-1692-4B80-8E3C-8C15BE2F90AD}" type="presOf" srcId="{C73C7165-6FE6-2246-9C06-B8EFDA0AF702}" destId="{FFB0E063-0171-2F4D-986F-DA8CD2BDE5D8}" srcOrd="0" destOrd="0" presId="urn:microsoft.com/office/officeart/2005/8/layout/hierarchy1"/>
    <dgm:cxn modelId="{608AE110-435C-C14C-8D17-61B696D3D243}" type="presOf" srcId="{2476449C-5948-4C79-9937-E34E15CF9546}" destId="{4868494B-0D94-9E40-B70A-331D4E0C9CD1}" srcOrd="0" destOrd="0" presId="urn:microsoft.com/office/officeart/2005/8/layout/hierarchy1"/>
    <dgm:cxn modelId="{26F2A9D8-26F4-4357-BD7F-C1B2BD4D61F5}" srcId="{2476449C-5948-4C79-9937-E34E15CF9546}" destId="{C73C7165-6FE6-2246-9C06-B8EFDA0AF702}" srcOrd="0" destOrd="0" parTransId="{672C9851-35CD-8D43-BEC7-B9B5CE1E1FF0}" sibTransId="{2FE3DC5C-219B-254A-8966-C00A6B4B2619}"/>
    <dgm:cxn modelId="{541EF9C5-2CDB-4DF9-898E-127E9B384396}" type="presParOf" srcId="{4868494B-0D94-9E40-B70A-331D4E0C9CD1}" destId="{58AF93F2-F36A-6045-970E-4B93952CCE56}" srcOrd="0" destOrd="0" presId="urn:microsoft.com/office/officeart/2005/8/layout/hierarchy1"/>
    <dgm:cxn modelId="{0841B27F-CAA3-4EB3-A504-A92F730383E2}" type="presParOf" srcId="{58AF93F2-F36A-6045-970E-4B93952CCE56}" destId="{F6B2CD90-894F-7946-8329-ADD14C894876}" srcOrd="0" destOrd="0" presId="urn:microsoft.com/office/officeart/2005/8/layout/hierarchy1"/>
    <dgm:cxn modelId="{54D618BD-96F6-428D-BBD2-6C431C80B014}" type="presParOf" srcId="{F6B2CD90-894F-7946-8329-ADD14C894876}" destId="{6BB4D897-07B0-EC40-9213-B13D676CC957}" srcOrd="0" destOrd="0" presId="urn:microsoft.com/office/officeart/2005/8/layout/hierarchy1"/>
    <dgm:cxn modelId="{A447DEA9-37C1-4588-A74E-78CBD999A7E5}" type="presParOf" srcId="{F6B2CD90-894F-7946-8329-ADD14C894876}" destId="{FFB0E063-0171-2F4D-986F-DA8CD2BDE5D8}" srcOrd="1" destOrd="0" presId="urn:microsoft.com/office/officeart/2005/8/layout/hierarchy1"/>
    <dgm:cxn modelId="{667A8F10-B2E5-4834-AF5B-1C1297C618C5}" type="presParOf" srcId="{58AF93F2-F36A-6045-970E-4B93952CCE56}" destId="{51BCA787-2E20-8945-AA2B-13B9115308A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E26E60-CC2E-4255-9C57-F80C7F156E8E}" type="doc">
      <dgm:prSet loTypeId="urn:microsoft.com/office/officeart/2016/7/layout/VerticalDownArrowProcess" loCatId="process" qsTypeId="urn:microsoft.com/office/officeart/2005/8/quickstyle/simple1" qsCatId="simple" csTypeId="urn:microsoft.com/office/officeart/2005/8/colors/accent0_3" csCatId="mainScheme" phldr="1"/>
      <dgm:spPr/>
      <dgm:t>
        <a:bodyPr/>
        <a:lstStyle/>
        <a:p>
          <a:endParaRPr lang="en-US"/>
        </a:p>
      </dgm:t>
    </dgm:pt>
    <dgm:pt modelId="{9D60B54C-4800-4453-BA14-FCC30F7DC30E}">
      <dgm:prSet custT="1"/>
      <dgm:spPr/>
      <dgm:t>
        <a:bodyPr/>
        <a:lstStyle/>
        <a:p>
          <a:r>
            <a:rPr lang="en-US" sz="1600" b="1"/>
            <a:t>Add</a:t>
          </a:r>
        </a:p>
      </dgm:t>
    </dgm:pt>
    <dgm:pt modelId="{E42DFB4A-C7E4-45C9-BABD-A74FA9A5C5D8}" type="parTrans" cxnId="{7E141EA7-34D2-42AA-BE0D-4791E28FC7E8}">
      <dgm:prSet/>
      <dgm:spPr/>
      <dgm:t>
        <a:bodyPr/>
        <a:lstStyle/>
        <a:p>
          <a:endParaRPr lang="en-US"/>
        </a:p>
      </dgm:t>
    </dgm:pt>
    <dgm:pt modelId="{4E350671-F22A-46DE-9468-C4270F1FCEFB}" type="sibTrans" cxnId="{7E141EA7-34D2-42AA-BE0D-4791E28FC7E8}">
      <dgm:prSet/>
      <dgm:spPr/>
      <dgm:t>
        <a:bodyPr/>
        <a:lstStyle/>
        <a:p>
          <a:endParaRPr lang="en-US"/>
        </a:p>
      </dgm:t>
    </dgm:pt>
    <dgm:pt modelId="{02BA7A96-F323-4049-93C9-DB3DEDA9BAF9}">
      <dgm:prSet custT="1"/>
      <dgm:spPr/>
      <dgm:t>
        <a:bodyPr/>
        <a:lstStyle/>
        <a:p>
          <a:r>
            <a:rPr lang="en-US" sz="1400"/>
            <a:t>Add any</a:t>
          </a:r>
          <a:r>
            <a:rPr lang="en-US" sz="1400">
              <a:solidFill>
                <a:srgbClr val="FF0000"/>
              </a:solidFill>
            </a:rPr>
            <a:t> </a:t>
          </a:r>
          <a:r>
            <a:rPr lang="en-US" sz="1400" b="1">
              <a:solidFill>
                <a:srgbClr val="FF0000"/>
              </a:solidFill>
            </a:rPr>
            <a:t>RED </a:t>
          </a:r>
          <a:r>
            <a:rPr lang="en-US" sz="1400"/>
            <a:t>medicines prescribed by hospital as ‘hospital only medicines’ – not on repeat. Please share with colleagues to refer to </a:t>
          </a:r>
          <a:r>
            <a:rPr lang="en-US" sz="1400">
              <a:hlinkClick xmlns:r="http://schemas.openxmlformats.org/officeDocument/2006/relationships" r:id="rId1"/>
            </a:rPr>
            <a:t>SY ICB </a:t>
          </a:r>
          <a:r>
            <a:rPr lang="en-US" sz="1400"/>
            <a:t>and </a:t>
          </a:r>
          <a:r>
            <a:rPr lang="en-US" sz="1400">
              <a:hlinkClick xmlns:r="http://schemas.openxmlformats.org/officeDocument/2006/relationships" r:id="rId2"/>
            </a:rPr>
            <a:t>Sheffield’s TLDL </a:t>
          </a:r>
          <a:r>
            <a:rPr lang="en-US" sz="1400"/>
            <a:t>until the unification process is complete.</a:t>
          </a:r>
        </a:p>
      </dgm:t>
    </dgm:pt>
    <dgm:pt modelId="{DA4F000E-0287-41D1-B64B-C4D6B9422B93}" type="parTrans" cxnId="{2288161F-EA3E-4DD6-B1CC-2FB52B10424A}">
      <dgm:prSet/>
      <dgm:spPr/>
      <dgm:t>
        <a:bodyPr/>
        <a:lstStyle/>
        <a:p>
          <a:endParaRPr lang="en-US"/>
        </a:p>
      </dgm:t>
    </dgm:pt>
    <dgm:pt modelId="{290F9BD1-7897-4C13-BDA6-930A751AB2D3}" type="sibTrans" cxnId="{2288161F-EA3E-4DD6-B1CC-2FB52B10424A}">
      <dgm:prSet/>
      <dgm:spPr/>
      <dgm:t>
        <a:bodyPr/>
        <a:lstStyle/>
        <a:p>
          <a:endParaRPr lang="en-US"/>
        </a:p>
      </dgm:t>
    </dgm:pt>
    <dgm:pt modelId="{6BB9338D-1C8A-4653-9808-48C037E99E01}">
      <dgm:prSet custT="1"/>
      <dgm:spPr/>
      <dgm:t>
        <a:bodyPr/>
        <a:lstStyle/>
        <a:p>
          <a:r>
            <a:rPr lang="en-US" sz="1600" b="1"/>
            <a:t>Check out</a:t>
          </a:r>
        </a:p>
      </dgm:t>
    </dgm:pt>
    <dgm:pt modelId="{D59FA339-3437-4479-8440-5C1C12119CAD}" type="parTrans" cxnId="{A3FFFD8A-945E-47A9-8093-86658D5B7EB2}">
      <dgm:prSet/>
      <dgm:spPr/>
      <dgm:t>
        <a:bodyPr/>
        <a:lstStyle/>
        <a:p>
          <a:endParaRPr lang="en-GB"/>
        </a:p>
      </dgm:t>
    </dgm:pt>
    <dgm:pt modelId="{D432470B-04B1-42BE-8828-1D130A5AB35C}" type="sibTrans" cxnId="{A3FFFD8A-945E-47A9-8093-86658D5B7EB2}">
      <dgm:prSet/>
      <dgm:spPr/>
      <dgm:t>
        <a:bodyPr/>
        <a:lstStyle/>
        <a:p>
          <a:endParaRPr lang="en-GB"/>
        </a:p>
      </dgm:t>
    </dgm:pt>
    <dgm:pt modelId="{2E5F1D2B-8F36-46CA-B0E6-485E212C9100}">
      <dgm:prSet custT="1"/>
      <dgm:spPr/>
      <dgm:t>
        <a:bodyPr/>
        <a:lstStyle/>
        <a:p>
          <a:r>
            <a:rPr lang="en-US" sz="1400">
              <a:latin typeface="+mn-lt"/>
              <a:cs typeface="Arial"/>
            </a:rPr>
            <a:t>Check out learning opportunities (all of which are free to attend)</a:t>
          </a:r>
          <a:endParaRPr lang="en-GB" sz="1400">
            <a:cs typeface="Arial"/>
          </a:endParaRPr>
        </a:p>
      </dgm:t>
    </dgm:pt>
    <dgm:pt modelId="{8088AA05-2259-4D7E-A19A-2ADB83FDB940}" type="parTrans" cxnId="{A68E2F9D-4E6F-4A75-8C67-C4CD09B6789C}">
      <dgm:prSet/>
      <dgm:spPr/>
      <dgm:t>
        <a:bodyPr/>
        <a:lstStyle/>
        <a:p>
          <a:endParaRPr lang="en-GB"/>
        </a:p>
      </dgm:t>
    </dgm:pt>
    <dgm:pt modelId="{23B3724F-5387-4598-A16D-551C5521D19A}" type="sibTrans" cxnId="{A68E2F9D-4E6F-4A75-8C67-C4CD09B6789C}">
      <dgm:prSet/>
      <dgm:spPr/>
      <dgm:t>
        <a:bodyPr/>
        <a:lstStyle/>
        <a:p>
          <a:endParaRPr lang="en-GB"/>
        </a:p>
      </dgm:t>
    </dgm:pt>
    <dgm:pt modelId="{AE55285E-EE71-A048-BD12-24443862061B}">
      <dgm:prSet phldr="0" custT="1"/>
      <dgm:spPr/>
      <dgm:t>
        <a:bodyPr/>
        <a:lstStyle/>
        <a:p>
          <a:pPr>
            <a:lnSpc>
              <a:spcPct val="90000"/>
            </a:lnSpc>
            <a:spcAft>
              <a:spcPct val="35000"/>
            </a:spcAft>
            <a:buNone/>
          </a:pPr>
          <a:r>
            <a:rPr lang="en-US" sz="1600" b="1" u="none" kern="1200">
              <a:solidFill>
                <a:schemeClr val="bg1"/>
              </a:solidFill>
              <a:latin typeface="+mn-lt"/>
              <a:ea typeface="+mn-ea"/>
              <a:cs typeface="Arial"/>
            </a:rPr>
            <a:t>Familiarise</a:t>
          </a:r>
        </a:p>
      </dgm:t>
    </dgm:pt>
    <dgm:pt modelId="{1B5A431E-A3CC-4E4E-B473-54CE901B66FB}" type="parTrans" cxnId="{556A5E13-2EC0-5447-8B23-FB3260AFE12A}">
      <dgm:prSet/>
      <dgm:spPr/>
      <dgm:t>
        <a:bodyPr/>
        <a:lstStyle/>
        <a:p>
          <a:endParaRPr lang="en-GB"/>
        </a:p>
      </dgm:t>
    </dgm:pt>
    <dgm:pt modelId="{6A43DEA3-9EA5-094C-8918-EBD74AA9B144}" type="sibTrans" cxnId="{556A5E13-2EC0-5447-8B23-FB3260AFE12A}">
      <dgm:prSet/>
      <dgm:spPr/>
      <dgm:t>
        <a:bodyPr/>
        <a:lstStyle/>
        <a:p>
          <a:endParaRPr lang="en-GB"/>
        </a:p>
      </dgm:t>
    </dgm:pt>
    <dgm:pt modelId="{8A9C2DF7-5AF6-8F41-A65E-45643F775D71}">
      <dgm:prSet custT="1"/>
      <dgm:spPr/>
      <dgm:t>
        <a:bodyPr/>
        <a:lstStyle/>
        <a:p>
          <a:pPr>
            <a:buNone/>
          </a:pPr>
          <a:r>
            <a:rPr lang="en-GB" sz="1400">
              <a:latin typeface="+mn-lt"/>
              <a:cs typeface="Arial"/>
            </a:rPr>
            <a:t>Familiarise yourself with medicines safety updates</a:t>
          </a:r>
          <a:endParaRPr lang="en-GB" sz="1400" b="0">
            <a:latin typeface="+mn-lt"/>
            <a:cs typeface="Arial"/>
          </a:endParaRPr>
        </a:p>
      </dgm:t>
    </dgm:pt>
    <dgm:pt modelId="{F0D0B6FA-888A-FF4C-8D7A-EB817EE0975D}" type="parTrans" cxnId="{F638AC83-0880-EA45-93B1-F78D8E1EFFFD}">
      <dgm:prSet/>
      <dgm:spPr/>
      <dgm:t>
        <a:bodyPr/>
        <a:lstStyle/>
        <a:p>
          <a:endParaRPr lang="en-GB"/>
        </a:p>
      </dgm:t>
    </dgm:pt>
    <dgm:pt modelId="{CAB805FB-5432-744F-8B31-EFC29D053FDF}" type="sibTrans" cxnId="{F638AC83-0880-EA45-93B1-F78D8E1EFFFD}">
      <dgm:prSet/>
      <dgm:spPr/>
      <dgm:t>
        <a:bodyPr/>
        <a:lstStyle/>
        <a:p>
          <a:endParaRPr lang="en-GB"/>
        </a:p>
      </dgm:t>
    </dgm:pt>
    <dgm:pt modelId="{A740A4AE-9AA6-DC41-A21E-E021AA8224D6}">
      <dgm:prSet phldr="0" custT="1"/>
      <dgm:spPr/>
      <dgm:t>
        <a:bodyPr/>
        <a:lstStyle/>
        <a:p>
          <a:pPr>
            <a:lnSpc>
              <a:spcPct val="90000"/>
            </a:lnSpc>
            <a:spcAft>
              <a:spcPct val="35000"/>
            </a:spcAft>
            <a:buNone/>
          </a:pPr>
          <a:r>
            <a:rPr lang="en-US" sz="1600" b="1" u="none" kern="1200">
              <a:solidFill>
                <a:schemeClr val="bg1"/>
              </a:solidFill>
              <a:latin typeface="Calibri" panose="020F0502020204030204"/>
              <a:ea typeface="+mn-ea"/>
              <a:cs typeface="Arial"/>
            </a:rPr>
            <a:t>Consider</a:t>
          </a:r>
          <a:endParaRPr lang="en-US" sz="1600" b="1" u="none" kern="1200">
            <a:solidFill>
              <a:schemeClr val="bg1"/>
            </a:solidFill>
            <a:latin typeface="Calibri" panose="020F0502020204030204"/>
            <a:ea typeface="+mn-ea"/>
            <a:cs typeface="Arial" panose="020B0604020202020204" pitchFamily="34" charset="0"/>
          </a:endParaRPr>
        </a:p>
      </dgm:t>
    </dgm:pt>
    <dgm:pt modelId="{E5985BB3-A8A0-7F4D-9081-245A4E533BBB}" type="parTrans" cxnId="{736ADD6D-92C4-AD48-8FD7-9C7C1E6D1F36}">
      <dgm:prSet/>
      <dgm:spPr/>
      <dgm:t>
        <a:bodyPr/>
        <a:lstStyle/>
        <a:p>
          <a:endParaRPr lang="en-GB"/>
        </a:p>
      </dgm:t>
    </dgm:pt>
    <dgm:pt modelId="{FCF2D079-02AF-3742-B192-CCFB830A48F2}" type="sibTrans" cxnId="{736ADD6D-92C4-AD48-8FD7-9C7C1E6D1F36}">
      <dgm:prSet/>
      <dgm:spPr/>
      <dgm:t>
        <a:bodyPr/>
        <a:lstStyle/>
        <a:p>
          <a:endParaRPr lang="en-GB"/>
        </a:p>
      </dgm:t>
    </dgm:pt>
    <dgm:pt modelId="{87CAD564-97C2-7940-987A-9EB96BC3894F}">
      <dgm:prSet phldr="0" custT="1"/>
      <dgm:spPr/>
      <dgm:t>
        <a:bodyPr/>
        <a:lstStyle/>
        <a:p>
          <a:pPr>
            <a:lnSpc>
              <a:spcPct val="90000"/>
            </a:lnSpc>
            <a:spcAft>
              <a:spcPct val="35000"/>
            </a:spcAft>
            <a:buNone/>
          </a:pPr>
          <a:r>
            <a:rPr lang="en-US" sz="1600" b="1" u="none" kern="1200">
              <a:solidFill>
                <a:schemeClr val="bg1"/>
              </a:solidFill>
              <a:latin typeface="+mn-lt"/>
              <a:ea typeface="+mn-ea"/>
              <a:cs typeface="Arial"/>
            </a:rPr>
            <a:t>Familiarise</a:t>
          </a:r>
        </a:p>
      </dgm:t>
    </dgm:pt>
    <dgm:pt modelId="{7C89F11D-8AF3-A840-BFAE-648B3E2F0AF1}" type="parTrans" cxnId="{B400036F-7956-B246-B06F-9F69A5A0EA8D}">
      <dgm:prSet/>
      <dgm:spPr/>
      <dgm:t>
        <a:bodyPr/>
        <a:lstStyle/>
        <a:p>
          <a:endParaRPr lang="en-GB"/>
        </a:p>
      </dgm:t>
    </dgm:pt>
    <dgm:pt modelId="{2D63D386-BFFC-804D-B2DA-51A747A03909}" type="sibTrans" cxnId="{B400036F-7956-B246-B06F-9F69A5A0EA8D}">
      <dgm:prSet/>
      <dgm:spPr/>
      <dgm:t>
        <a:bodyPr/>
        <a:lstStyle/>
        <a:p>
          <a:endParaRPr lang="en-GB"/>
        </a:p>
      </dgm:t>
    </dgm:pt>
    <dgm:pt modelId="{317C6F5E-6598-474A-A113-423CD2D61736}">
      <dgm:prSet custT="1"/>
      <dgm:spPr/>
      <dgm:t>
        <a:bodyPr/>
        <a:lstStyle/>
        <a:p>
          <a:pPr>
            <a:buNone/>
          </a:pPr>
          <a:r>
            <a:rPr lang="en-GB" sz="1400">
              <a:latin typeface="Calibri" panose="020F0502020204030204" pitchFamily="34" charset="0"/>
              <a:ea typeface="+mn-lt"/>
              <a:cs typeface="Calibri" panose="020F0502020204030204" pitchFamily="34" charset="0"/>
            </a:rPr>
            <a:t>Manage emotional impact.  Safety netting is essential, Consider psychosocial  </a:t>
          </a:r>
          <a:endParaRPr lang="en-GB" sz="1400" b="0"/>
        </a:p>
      </dgm:t>
    </dgm:pt>
    <dgm:pt modelId="{94BFE56D-D4EE-8440-AA2B-F62F48DF68D8}" type="parTrans" cxnId="{79ADD745-CD38-1B49-AA4E-13CB3C5A301B}">
      <dgm:prSet/>
      <dgm:spPr/>
      <dgm:t>
        <a:bodyPr/>
        <a:lstStyle/>
        <a:p>
          <a:endParaRPr lang="en-GB"/>
        </a:p>
      </dgm:t>
    </dgm:pt>
    <dgm:pt modelId="{2BF28D44-43E0-9649-8898-2E321E9B1C4B}" type="sibTrans" cxnId="{79ADD745-CD38-1B49-AA4E-13CB3C5A301B}">
      <dgm:prSet/>
      <dgm:spPr/>
      <dgm:t>
        <a:bodyPr/>
        <a:lstStyle/>
        <a:p>
          <a:endParaRPr lang="en-GB"/>
        </a:p>
      </dgm:t>
    </dgm:pt>
    <dgm:pt modelId="{ECFDE6F7-7F52-1346-BCA3-83F44E173618}">
      <dgm:prSet custT="1"/>
      <dgm:spPr/>
      <dgm:t>
        <a:bodyPr/>
        <a:lstStyle/>
        <a:p>
          <a:r>
            <a:rPr lang="en-GB" sz="1400"/>
            <a:t>Familiarise yourself with the NICE Guidance update on Menopause and watch out for further guidance/formulary updates/educational resources to support prescribing in Sheffield.</a:t>
          </a:r>
        </a:p>
      </dgm:t>
    </dgm:pt>
    <dgm:pt modelId="{CB051736-BFEE-EF48-A073-F3815079B2AC}" type="parTrans" cxnId="{017A63CD-6839-694A-8671-3D99275BD3A0}">
      <dgm:prSet/>
      <dgm:spPr/>
      <dgm:t>
        <a:bodyPr/>
        <a:lstStyle/>
        <a:p>
          <a:endParaRPr lang="en-GB"/>
        </a:p>
      </dgm:t>
    </dgm:pt>
    <dgm:pt modelId="{993CF22E-765D-FC43-B7A4-0560CD3402DE}" type="sibTrans" cxnId="{017A63CD-6839-694A-8671-3D99275BD3A0}">
      <dgm:prSet/>
      <dgm:spPr/>
      <dgm:t>
        <a:bodyPr/>
        <a:lstStyle/>
        <a:p>
          <a:endParaRPr lang="en-GB"/>
        </a:p>
      </dgm:t>
    </dgm:pt>
    <dgm:pt modelId="{8CBE444B-8C37-0D4C-8CBD-9C741EF7CBD2}">
      <dgm:prSet custT="1"/>
      <dgm:spPr/>
      <dgm:t>
        <a:bodyPr/>
        <a:lstStyle/>
        <a:p>
          <a:pPr>
            <a:buNone/>
          </a:pPr>
          <a:r>
            <a:rPr lang="en-GB" sz="1400">
              <a:latin typeface="Calibri" panose="020F0502020204030204" pitchFamily="34" charset="0"/>
              <a:ea typeface="+mn-lt"/>
              <a:cs typeface="Calibri" panose="020F0502020204030204" pitchFamily="34" charset="0"/>
            </a:rPr>
            <a:t>support (NHS Talking Therapies). Use Ardens Opioid Agreement</a:t>
          </a:r>
          <a:endParaRPr lang="en-GB" sz="1400">
            <a:latin typeface="Calibri" panose="020F0502020204030204" pitchFamily="34" charset="0"/>
            <a:cs typeface="Calibri" panose="020F0502020204030204" pitchFamily="34" charset="0"/>
          </a:endParaRPr>
        </a:p>
      </dgm:t>
    </dgm:pt>
    <dgm:pt modelId="{42705DA1-3CB8-1647-953D-549C9456EA93}" type="parTrans" cxnId="{98DEF280-4A78-6E43-8C77-DF866B803BE3}">
      <dgm:prSet/>
      <dgm:spPr/>
      <dgm:t>
        <a:bodyPr/>
        <a:lstStyle/>
        <a:p>
          <a:endParaRPr lang="en-GB"/>
        </a:p>
      </dgm:t>
    </dgm:pt>
    <dgm:pt modelId="{09538E7B-A582-3045-ACB5-C4AD253DBCC8}" type="sibTrans" cxnId="{98DEF280-4A78-6E43-8C77-DF866B803BE3}">
      <dgm:prSet/>
      <dgm:spPr/>
      <dgm:t>
        <a:bodyPr/>
        <a:lstStyle/>
        <a:p>
          <a:endParaRPr lang="en-GB"/>
        </a:p>
      </dgm:t>
    </dgm:pt>
    <dgm:pt modelId="{F5242C1A-BE95-6C48-9111-8B61CAFEBEC6}" type="pres">
      <dgm:prSet presAssocID="{CEE26E60-CC2E-4255-9C57-F80C7F156E8E}" presName="Name0" presStyleCnt="0">
        <dgm:presLayoutVars>
          <dgm:dir/>
          <dgm:animLvl val="lvl"/>
          <dgm:resizeHandles val="exact"/>
        </dgm:presLayoutVars>
      </dgm:prSet>
      <dgm:spPr/>
    </dgm:pt>
    <dgm:pt modelId="{9D93CDA7-D916-40CA-8FBE-91437E66B508}" type="pres">
      <dgm:prSet presAssocID="{6BB9338D-1C8A-4653-9808-48C037E99E01}" presName="boxAndChildren" presStyleCnt="0"/>
      <dgm:spPr/>
    </dgm:pt>
    <dgm:pt modelId="{3555C9EA-E877-4543-985B-1E78D5B659E0}" type="pres">
      <dgm:prSet presAssocID="{6BB9338D-1C8A-4653-9808-48C037E99E01}" presName="parentTextBox" presStyleLbl="alignNode1" presStyleIdx="0" presStyleCnt="5"/>
      <dgm:spPr/>
    </dgm:pt>
    <dgm:pt modelId="{66FD7679-3CA4-44FD-83A0-91767D6D48AF}" type="pres">
      <dgm:prSet presAssocID="{6BB9338D-1C8A-4653-9808-48C037E99E01}" presName="descendantBox" presStyleLbl="bgAccFollowNode1" presStyleIdx="0" presStyleCnt="5"/>
      <dgm:spPr/>
    </dgm:pt>
    <dgm:pt modelId="{7A792D0C-7EB1-A14B-ADDE-AC09227D17D2}" type="pres">
      <dgm:prSet presAssocID="{2D63D386-BFFC-804D-B2DA-51A747A03909}" presName="sp" presStyleCnt="0"/>
      <dgm:spPr/>
    </dgm:pt>
    <dgm:pt modelId="{D64CD126-CC58-0442-A0AF-C85EE3EBF3D1}" type="pres">
      <dgm:prSet presAssocID="{87CAD564-97C2-7940-987A-9EB96BC3894F}" presName="arrowAndChildren" presStyleCnt="0"/>
      <dgm:spPr/>
    </dgm:pt>
    <dgm:pt modelId="{EAF0B256-D433-8845-BD47-8207F0772932}" type="pres">
      <dgm:prSet presAssocID="{87CAD564-97C2-7940-987A-9EB96BC3894F}" presName="parentTextArrow" presStyleLbl="node1" presStyleIdx="0" presStyleCnt="0"/>
      <dgm:spPr/>
    </dgm:pt>
    <dgm:pt modelId="{49F51225-82A4-AF4A-9C2E-7DEA1ED6051B}" type="pres">
      <dgm:prSet presAssocID="{87CAD564-97C2-7940-987A-9EB96BC3894F}" presName="arrow" presStyleLbl="alignNode1" presStyleIdx="1" presStyleCnt="5"/>
      <dgm:spPr/>
    </dgm:pt>
    <dgm:pt modelId="{92B68A3E-11C1-0140-A7C1-3EA77CFA4934}" type="pres">
      <dgm:prSet presAssocID="{87CAD564-97C2-7940-987A-9EB96BC3894F}" presName="descendantArrow" presStyleLbl="bgAccFollowNode1" presStyleIdx="1" presStyleCnt="5"/>
      <dgm:spPr/>
    </dgm:pt>
    <dgm:pt modelId="{290D89DD-5BE5-A14D-8A84-51AAF7CB4BD9}" type="pres">
      <dgm:prSet presAssocID="{6A43DEA3-9EA5-094C-8918-EBD74AA9B144}" presName="sp" presStyleCnt="0"/>
      <dgm:spPr/>
    </dgm:pt>
    <dgm:pt modelId="{149270F9-5574-B84D-98FC-8C02A4996964}" type="pres">
      <dgm:prSet presAssocID="{AE55285E-EE71-A048-BD12-24443862061B}" presName="arrowAndChildren" presStyleCnt="0"/>
      <dgm:spPr/>
    </dgm:pt>
    <dgm:pt modelId="{64C79C89-53F2-2546-8B94-407235F6998C}" type="pres">
      <dgm:prSet presAssocID="{AE55285E-EE71-A048-BD12-24443862061B}" presName="parentTextArrow" presStyleLbl="node1" presStyleIdx="0" presStyleCnt="0"/>
      <dgm:spPr/>
    </dgm:pt>
    <dgm:pt modelId="{95F59476-9537-4243-872B-4549B81E2905}" type="pres">
      <dgm:prSet presAssocID="{AE55285E-EE71-A048-BD12-24443862061B}" presName="arrow" presStyleLbl="alignNode1" presStyleIdx="2" presStyleCnt="5"/>
      <dgm:spPr/>
    </dgm:pt>
    <dgm:pt modelId="{23AD4E33-B04B-B040-BFFB-E3E0CE26D3D7}" type="pres">
      <dgm:prSet presAssocID="{AE55285E-EE71-A048-BD12-24443862061B}" presName="descendantArrow" presStyleLbl="bgAccFollowNode1" presStyleIdx="2" presStyleCnt="5"/>
      <dgm:spPr/>
    </dgm:pt>
    <dgm:pt modelId="{4C45EAEC-1086-1949-A6C4-560E7C853EE9}" type="pres">
      <dgm:prSet presAssocID="{FCF2D079-02AF-3742-B192-CCFB830A48F2}" presName="sp" presStyleCnt="0"/>
      <dgm:spPr/>
    </dgm:pt>
    <dgm:pt modelId="{48DD16BB-DECD-2E44-9F20-4FD37643FF41}" type="pres">
      <dgm:prSet presAssocID="{A740A4AE-9AA6-DC41-A21E-E021AA8224D6}" presName="arrowAndChildren" presStyleCnt="0"/>
      <dgm:spPr/>
    </dgm:pt>
    <dgm:pt modelId="{80FA7BE9-ADB9-5F4D-9E0E-A4B9EA403734}" type="pres">
      <dgm:prSet presAssocID="{A740A4AE-9AA6-DC41-A21E-E021AA8224D6}" presName="parentTextArrow" presStyleLbl="node1" presStyleIdx="0" presStyleCnt="0"/>
      <dgm:spPr/>
    </dgm:pt>
    <dgm:pt modelId="{0B6F2D48-F934-C341-A5E3-5DA44594009E}" type="pres">
      <dgm:prSet presAssocID="{A740A4AE-9AA6-DC41-A21E-E021AA8224D6}" presName="arrow" presStyleLbl="alignNode1" presStyleIdx="3" presStyleCnt="5"/>
      <dgm:spPr/>
    </dgm:pt>
    <dgm:pt modelId="{292A7F5A-A759-C24D-A894-227D8F640A4F}" type="pres">
      <dgm:prSet presAssocID="{A740A4AE-9AA6-DC41-A21E-E021AA8224D6}" presName="descendantArrow" presStyleLbl="bgAccFollowNode1" presStyleIdx="3" presStyleCnt="5"/>
      <dgm:spPr/>
    </dgm:pt>
    <dgm:pt modelId="{013F756A-F2BF-D749-B2AA-0DC53628D17D}" type="pres">
      <dgm:prSet presAssocID="{4E350671-F22A-46DE-9468-C4270F1FCEFB}" presName="sp" presStyleCnt="0"/>
      <dgm:spPr/>
    </dgm:pt>
    <dgm:pt modelId="{17AE0481-C20E-E443-82C8-A74A3C967773}" type="pres">
      <dgm:prSet presAssocID="{9D60B54C-4800-4453-BA14-FCC30F7DC30E}" presName="arrowAndChildren" presStyleCnt="0"/>
      <dgm:spPr/>
    </dgm:pt>
    <dgm:pt modelId="{5AEA33AB-37CE-A546-A388-30B47972E7B2}" type="pres">
      <dgm:prSet presAssocID="{9D60B54C-4800-4453-BA14-FCC30F7DC30E}" presName="parentTextArrow" presStyleLbl="node1" presStyleIdx="0" presStyleCnt="0"/>
      <dgm:spPr/>
    </dgm:pt>
    <dgm:pt modelId="{11D4CD16-9CA7-B741-9BAC-84DBBC599A84}" type="pres">
      <dgm:prSet presAssocID="{9D60B54C-4800-4453-BA14-FCC30F7DC30E}" presName="arrow" presStyleLbl="alignNode1" presStyleIdx="4" presStyleCnt="5"/>
      <dgm:spPr/>
    </dgm:pt>
    <dgm:pt modelId="{85C7EF09-B132-534D-8A31-A352C8FBF746}" type="pres">
      <dgm:prSet presAssocID="{9D60B54C-4800-4453-BA14-FCC30F7DC30E}" presName="descendantArrow" presStyleLbl="bgAccFollowNode1" presStyleIdx="4" presStyleCnt="5" custScaleX="100930" custScaleY="93147" custLinFactNeighborX="2342" custLinFactNeighborY="3106"/>
      <dgm:spPr/>
    </dgm:pt>
  </dgm:ptLst>
  <dgm:cxnLst>
    <dgm:cxn modelId="{556A5E13-2EC0-5447-8B23-FB3260AFE12A}" srcId="{CEE26E60-CC2E-4255-9C57-F80C7F156E8E}" destId="{AE55285E-EE71-A048-BD12-24443862061B}" srcOrd="2" destOrd="0" parTransId="{1B5A431E-A3CC-4E4E-B473-54CE901B66FB}" sibTransId="{6A43DEA3-9EA5-094C-8918-EBD74AA9B144}"/>
    <dgm:cxn modelId="{F5B8AD16-5A3A-834A-93BB-B05A332F49D2}" type="presOf" srcId="{A740A4AE-9AA6-DC41-A21E-E021AA8224D6}" destId="{0B6F2D48-F934-C341-A5E3-5DA44594009E}" srcOrd="1" destOrd="0" presId="urn:microsoft.com/office/officeart/2016/7/layout/VerticalDownArrowProcess"/>
    <dgm:cxn modelId="{2288161F-EA3E-4DD6-B1CC-2FB52B10424A}" srcId="{9D60B54C-4800-4453-BA14-FCC30F7DC30E}" destId="{02BA7A96-F323-4049-93C9-DB3DEDA9BAF9}" srcOrd="0" destOrd="0" parTransId="{DA4F000E-0287-41D1-B64B-C4D6B9422B93}" sibTransId="{290F9BD1-7897-4C13-BDA6-930A751AB2D3}"/>
    <dgm:cxn modelId="{C2592A24-49B0-46E9-9E9C-F9010C8A3E54}" type="presOf" srcId="{6BB9338D-1C8A-4653-9808-48C037E99E01}" destId="{3555C9EA-E877-4543-985B-1E78D5B659E0}" srcOrd="0" destOrd="0" presId="urn:microsoft.com/office/officeart/2016/7/layout/VerticalDownArrowProcess"/>
    <dgm:cxn modelId="{40812E36-3D7C-7749-9D98-4234785DD2FC}" type="presOf" srcId="{02BA7A96-F323-4049-93C9-DB3DEDA9BAF9}" destId="{85C7EF09-B132-534D-8A31-A352C8FBF746}" srcOrd="0" destOrd="0" presId="urn:microsoft.com/office/officeart/2016/7/layout/VerticalDownArrowProcess"/>
    <dgm:cxn modelId="{03C5A039-A3D0-4C46-9EDD-A527CE4A3FC7}" type="presOf" srcId="{AE55285E-EE71-A048-BD12-24443862061B}" destId="{95F59476-9537-4243-872B-4549B81E2905}" srcOrd="1" destOrd="0" presId="urn:microsoft.com/office/officeart/2016/7/layout/VerticalDownArrowProcess"/>
    <dgm:cxn modelId="{E85DAA43-F627-7947-AFD5-98A3856AEB73}" type="presOf" srcId="{A740A4AE-9AA6-DC41-A21E-E021AA8224D6}" destId="{80FA7BE9-ADB9-5F4D-9E0E-A4B9EA403734}" srcOrd="0" destOrd="0" presId="urn:microsoft.com/office/officeart/2016/7/layout/VerticalDownArrowProcess"/>
    <dgm:cxn modelId="{0B97D663-6B00-314B-A526-407B994F1508}" type="presOf" srcId="{ECFDE6F7-7F52-1346-BCA3-83F44E173618}" destId="{23AD4E33-B04B-B040-BFFB-E3E0CE26D3D7}" srcOrd="0" destOrd="0" presId="urn:microsoft.com/office/officeart/2016/7/layout/VerticalDownArrowProcess"/>
    <dgm:cxn modelId="{79ADD745-CD38-1B49-AA4E-13CB3C5A301B}" srcId="{A740A4AE-9AA6-DC41-A21E-E021AA8224D6}" destId="{317C6F5E-6598-474A-A113-423CD2D61736}" srcOrd="0" destOrd="0" parTransId="{94BFE56D-D4EE-8440-AA2B-F62F48DF68D8}" sibTransId="{2BF28D44-43E0-9649-8898-2E321E9B1C4B}"/>
    <dgm:cxn modelId="{736ADD6D-92C4-AD48-8FD7-9C7C1E6D1F36}" srcId="{CEE26E60-CC2E-4255-9C57-F80C7F156E8E}" destId="{A740A4AE-9AA6-DC41-A21E-E021AA8224D6}" srcOrd="1" destOrd="0" parTransId="{E5985BB3-A8A0-7F4D-9081-245A4E533BBB}" sibTransId="{FCF2D079-02AF-3742-B192-CCFB830A48F2}"/>
    <dgm:cxn modelId="{B400036F-7956-B246-B06F-9F69A5A0EA8D}" srcId="{CEE26E60-CC2E-4255-9C57-F80C7F156E8E}" destId="{87CAD564-97C2-7940-987A-9EB96BC3894F}" srcOrd="3" destOrd="0" parTransId="{7C89F11D-8AF3-A840-BFAE-648B3E2F0AF1}" sibTransId="{2D63D386-BFFC-804D-B2DA-51A747A03909}"/>
    <dgm:cxn modelId="{1EDBF257-C651-3540-8380-1623C4D82E21}" type="presOf" srcId="{87CAD564-97C2-7940-987A-9EB96BC3894F}" destId="{49F51225-82A4-AF4A-9C2E-7DEA1ED6051B}" srcOrd="1" destOrd="0" presId="urn:microsoft.com/office/officeart/2016/7/layout/VerticalDownArrowProcess"/>
    <dgm:cxn modelId="{50E5B259-6FFE-4123-8A1F-4A88A14182D0}" type="presOf" srcId="{2E5F1D2B-8F36-46CA-B0E6-485E212C9100}" destId="{66FD7679-3CA4-44FD-83A0-91767D6D48AF}" srcOrd="0" destOrd="0" presId="urn:microsoft.com/office/officeart/2016/7/layout/VerticalDownArrowProcess"/>
    <dgm:cxn modelId="{98DEF280-4A78-6E43-8C77-DF866B803BE3}" srcId="{A740A4AE-9AA6-DC41-A21E-E021AA8224D6}" destId="{8CBE444B-8C37-0D4C-8CBD-9C741EF7CBD2}" srcOrd="1" destOrd="0" parTransId="{42705DA1-3CB8-1647-953D-549C9456EA93}" sibTransId="{09538E7B-A582-3045-ACB5-C4AD253DBCC8}"/>
    <dgm:cxn modelId="{F638AC83-0880-EA45-93B1-F78D8E1EFFFD}" srcId="{87CAD564-97C2-7940-987A-9EB96BC3894F}" destId="{8A9C2DF7-5AF6-8F41-A65E-45643F775D71}" srcOrd="0" destOrd="0" parTransId="{F0D0B6FA-888A-FF4C-8D7A-EB817EE0975D}" sibTransId="{CAB805FB-5432-744F-8B31-EFC29D053FDF}"/>
    <dgm:cxn modelId="{A3FFFD8A-945E-47A9-8093-86658D5B7EB2}" srcId="{CEE26E60-CC2E-4255-9C57-F80C7F156E8E}" destId="{6BB9338D-1C8A-4653-9808-48C037E99E01}" srcOrd="4" destOrd="0" parTransId="{D59FA339-3437-4479-8440-5C1C12119CAD}" sibTransId="{D432470B-04B1-42BE-8828-1D130A5AB35C}"/>
    <dgm:cxn modelId="{9E1FE390-D47C-EC4D-BDA8-2CCDA183CDF6}" type="presOf" srcId="{9D60B54C-4800-4453-BA14-FCC30F7DC30E}" destId="{11D4CD16-9CA7-B741-9BAC-84DBBC599A84}" srcOrd="1" destOrd="0" presId="urn:microsoft.com/office/officeart/2016/7/layout/VerticalDownArrowProcess"/>
    <dgm:cxn modelId="{A68E2F9D-4E6F-4A75-8C67-C4CD09B6789C}" srcId="{6BB9338D-1C8A-4653-9808-48C037E99E01}" destId="{2E5F1D2B-8F36-46CA-B0E6-485E212C9100}" srcOrd="0" destOrd="0" parTransId="{8088AA05-2259-4D7E-A19A-2ADB83FDB940}" sibTransId="{23B3724F-5387-4598-A16D-551C5521D19A}"/>
    <dgm:cxn modelId="{7E141EA7-34D2-42AA-BE0D-4791E28FC7E8}" srcId="{CEE26E60-CC2E-4255-9C57-F80C7F156E8E}" destId="{9D60B54C-4800-4453-BA14-FCC30F7DC30E}" srcOrd="0" destOrd="0" parTransId="{E42DFB4A-C7E4-45C9-BABD-A74FA9A5C5D8}" sibTransId="{4E350671-F22A-46DE-9468-C4270F1FCEFB}"/>
    <dgm:cxn modelId="{CAFAD5AD-5050-E44C-B7CC-0E85BA94ECCF}" type="presOf" srcId="{317C6F5E-6598-474A-A113-423CD2D61736}" destId="{292A7F5A-A759-C24D-A894-227D8F640A4F}" srcOrd="0" destOrd="0" presId="urn:microsoft.com/office/officeart/2016/7/layout/VerticalDownArrowProcess"/>
    <dgm:cxn modelId="{6087C9B9-ECA6-654F-A6BE-C62E81F4F9B5}" type="presOf" srcId="{AE55285E-EE71-A048-BD12-24443862061B}" destId="{64C79C89-53F2-2546-8B94-407235F6998C}" srcOrd="0" destOrd="0" presId="urn:microsoft.com/office/officeart/2016/7/layout/VerticalDownArrowProcess"/>
    <dgm:cxn modelId="{B3BFC2BA-C134-2543-9F21-0325FA438AAF}" type="presOf" srcId="{87CAD564-97C2-7940-987A-9EB96BC3894F}" destId="{EAF0B256-D433-8845-BD47-8207F0772932}" srcOrd="0" destOrd="0" presId="urn:microsoft.com/office/officeart/2016/7/layout/VerticalDownArrowProcess"/>
    <dgm:cxn modelId="{017A63CD-6839-694A-8671-3D99275BD3A0}" srcId="{AE55285E-EE71-A048-BD12-24443862061B}" destId="{ECFDE6F7-7F52-1346-BCA3-83F44E173618}" srcOrd="0" destOrd="0" parTransId="{CB051736-BFEE-EF48-A073-F3815079B2AC}" sibTransId="{993CF22E-765D-FC43-B7A4-0560CD3402DE}"/>
    <dgm:cxn modelId="{11B122DA-B891-154B-AF25-93D475AB39C9}" type="presOf" srcId="{8CBE444B-8C37-0D4C-8CBD-9C741EF7CBD2}" destId="{292A7F5A-A759-C24D-A894-227D8F640A4F}" srcOrd="0" destOrd="1" presId="urn:microsoft.com/office/officeart/2016/7/layout/VerticalDownArrowProcess"/>
    <dgm:cxn modelId="{55F0C0DF-7648-0840-B66B-04D85EC24EA8}" type="presOf" srcId="{9D60B54C-4800-4453-BA14-FCC30F7DC30E}" destId="{5AEA33AB-37CE-A546-A388-30B47972E7B2}" srcOrd="0" destOrd="0" presId="urn:microsoft.com/office/officeart/2016/7/layout/VerticalDownArrowProcess"/>
    <dgm:cxn modelId="{D5A1E5F1-6775-2B45-9358-2EC86A7254D7}" type="presOf" srcId="{8A9C2DF7-5AF6-8F41-A65E-45643F775D71}" destId="{92B68A3E-11C1-0140-A7C1-3EA77CFA4934}" srcOrd="0" destOrd="0" presId="urn:microsoft.com/office/officeart/2016/7/layout/VerticalDownArrowProcess"/>
    <dgm:cxn modelId="{17AC28FA-AEDC-D64B-921F-7B9F342594D2}" type="presOf" srcId="{CEE26E60-CC2E-4255-9C57-F80C7F156E8E}" destId="{F5242C1A-BE95-6C48-9111-8B61CAFEBEC6}" srcOrd="0" destOrd="0" presId="urn:microsoft.com/office/officeart/2016/7/layout/VerticalDownArrowProcess"/>
    <dgm:cxn modelId="{2BDF6CF7-454B-4E59-8433-2BE54E2FA36C}" type="presParOf" srcId="{F5242C1A-BE95-6C48-9111-8B61CAFEBEC6}" destId="{9D93CDA7-D916-40CA-8FBE-91437E66B508}" srcOrd="0" destOrd="0" presId="urn:microsoft.com/office/officeart/2016/7/layout/VerticalDownArrowProcess"/>
    <dgm:cxn modelId="{CE752073-F757-4E15-9F63-A4679F035912}" type="presParOf" srcId="{9D93CDA7-D916-40CA-8FBE-91437E66B508}" destId="{3555C9EA-E877-4543-985B-1E78D5B659E0}" srcOrd="0" destOrd="0" presId="urn:microsoft.com/office/officeart/2016/7/layout/VerticalDownArrowProcess"/>
    <dgm:cxn modelId="{B4FD75B1-786E-4EEA-BDDE-16C17AAFC1FC}" type="presParOf" srcId="{9D93CDA7-D916-40CA-8FBE-91437E66B508}" destId="{66FD7679-3CA4-44FD-83A0-91767D6D48AF}" srcOrd="1" destOrd="0" presId="urn:microsoft.com/office/officeart/2016/7/layout/VerticalDownArrowProcess"/>
    <dgm:cxn modelId="{6CAF873B-EFE8-FE42-8AFA-6BAF634AD718}" type="presParOf" srcId="{F5242C1A-BE95-6C48-9111-8B61CAFEBEC6}" destId="{7A792D0C-7EB1-A14B-ADDE-AC09227D17D2}" srcOrd="1" destOrd="0" presId="urn:microsoft.com/office/officeart/2016/7/layout/VerticalDownArrowProcess"/>
    <dgm:cxn modelId="{242237E2-A229-824C-8E79-60D3B69AD8F2}" type="presParOf" srcId="{F5242C1A-BE95-6C48-9111-8B61CAFEBEC6}" destId="{D64CD126-CC58-0442-A0AF-C85EE3EBF3D1}" srcOrd="2" destOrd="0" presId="urn:microsoft.com/office/officeart/2016/7/layout/VerticalDownArrowProcess"/>
    <dgm:cxn modelId="{B3477D2D-4095-474D-9639-6D3848DE118D}" type="presParOf" srcId="{D64CD126-CC58-0442-A0AF-C85EE3EBF3D1}" destId="{EAF0B256-D433-8845-BD47-8207F0772932}" srcOrd="0" destOrd="0" presId="urn:microsoft.com/office/officeart/2016/7/layout/VerticalDownArrowProcess"/>
    <dgm:cxn modelId="{7A6FA166-933C-BE42-8D4F-C18C45A991A2}" type="presParOf" srcId="{D64CD126-CC58-0442-A0AF-C85EE3EBF3D1}" destId="{49F51225-82A4-AF4A-9C2E-7DEA1ED6051B}" srcOrd="1" destOrd="0" presId="urn:microsoft.com/office/officeart/2016/7/layout/VerticalDownArrowProcess"/>
    <dgm:cxn modelId="{9B46777F-D394-C24C-8572-62BACD28194E}" type="presParOf" srcId="{D64CD126-CC58-0442-A0AF-C85EE3EBF3D1}" destId="{92B68A3E-11C1-0140-A7C1-3EA77CFA4934}" srcOrd="2" destOrd="0" presId="urn:microsoft.com/office/officeart/2016/7/layout/VerticalDownArrowProcess"/>
    <dgm:cxn modelId="{8653EDAD-331E-C54E-B404-4FBEEE82302C}" type="presParOf" srcId="{F5242C1A-BE95-6C48-9111-8B61CAFEBEC6}" destId="{290D89DD-5BE5-A14D-8A84-51AAF7CB4BD9}" srcOrd="3" destOrd="0" presId="urn:microsoft.com/office/officeart/2016/7/layout/VerticalDownArrowProcess"/>
    <dgm:cxn modelId="{6C0D6C73-795D-EA4A-A674-CAF2C93B7960}" type="presParOf" srcId="{F5242C1A-BE95-6C48-9111-8B61CAFEBEC6}" destId="{149270F9-5574-B84D-98FC-8C02A4996964}" srcOrd="4" destOrd="0" presId="urn:microsoft.com/office/officeart/2016/7/layout/VerticalDownArrowProcess"/>
    <dgm:cxn modelId="{925A0816-FD5B-5949-8731-BC120FE8D5B2}" type="presParOf" srcId="{149270F9-5574-B84D-98FC-8C02A4996964}" destId="{64C79C89-53F2-2546-8B94-407235F6998C}" srcOrd="0" destOrd="0" presId="urn:microsoft.com/office/officeart/2016/7/layout/VerticalDownArrowProcess"/>
    <dgm:cxn modelId="{6652291B-FC04-AE4A-BFAD-B3A42B33D2CB}" type="presParOf" srcId="{149270F9-5574-B84D-98FC-8C02A4996964}" destId="{95F59476-9537-4243-872B-4549B81E2905}" srcOrd="1" destOrd="0" presId="urn:microsoft.com/office/officeart/2016/7/layout/VerticalDownArrowProcess"/>
    <dgm:cxn modelId="{DD15F3A4-82A4-1044-8E52-59C4E225C278}" type="presParOf" srcId="{149270F9-5574-B84D-98FC-8C02A4996964}" destId="{23AD4E33-B04B-B040-BFFB-E3E0CE26D3D7}" srcOrd="2" destOrd="0" presId="urn:microsoft.com/office/officeart/2016/7/layout/VerticalDownArrowProcess"/>
    <dgm:cxn modelId="{304A96C3-BA5B-7642-A358-D3F7C257152A}" type="presParOf" srcId="{F5242C1A-BE95-6C48-9111-8B61CAFEBEC6}" destId="{4C45EAEC-1086-1949-A6C4-560E7C853EE9}" srcOrd="5" destOrd="0" presId="urn:microsoft.com/office/officeart/2016/7/layout/VerticalDownArrowProcess"/>
    <dgm:cxn modelId="{EF1079D9-1846-0D4F-B7AB-9329C0C97725}" type="presParOf" srcId="{F5242C1A-BE95-6C48-9111-8B61CAFEBEC6}" destId="{48DD16BB-DECD-2E44-9F20-4FD37643FF41}" srcOrd="6" destOrd="0" presId="urn:microsoft.com/office/officeart/2016/7/layout/VerticalDownArrowProcess"/>
    <dgm:cxn modelId="{532B4939-B638-AA42-BA31-B4B6771BD6D2}" type="presParOf" srcId="{48DD16BB-DECD-2E44-9F20-4FD37643FF41}" destId="{80FA7BE9-ADB9-5F4D-9E0E-A4B9EA403734}" srcOrd="0" destOrd="0" presId="urn:microsoft.com/office/officeart/2016/7/layout/VerticalDownArrowProcess"/>
    <dgm:cxn modelId="{1D4688D4-574D-144D-89F0-A3EC8553B4B3}" type="presParOf" srcId="{48DD16BB-DECD-2E44-9F20-4FD37643FF41}" destId="{0B6F2D48-F934-C341-A5E3-5DA44594009E}" srcOrd="1" destOrd="0" presId="urn:microsoft.com/office/officeart/2016/7/layout/VerticalDownArrowProcess"/>
    <dgm:cxn modelId="{85564CC3-2123-B548-9FE7-E26F238BFD6B}" type="presParOf" srcId="{48DD16BB-DECD-2E44-9F20-4FD37643FF41}" destId="{292A7F5A-A759-C24D-A894-227D8F640A4F}" srcOrd="2" destOrd="0" presId="urn:microsoft.com/office/officeart/2016/7/layout/VerticalDownArrowProcess"/>
    <dgm:cxn modelId="{CD11767A-4123-1F46-BC15-9E45235246F8}" type="presParOf" srcId="{F5242C1A-BE95-6C48-9111-8B61CAFEBEC6}" destId="{013F756A-F2BF-D749-B2AA-0DC53628D17D}" srcOrd="7" destOrd="0" presId="urn:microsoft.com/office/officeart/2016/7/layout/VerticalDownArrowProcess"/>
    <dgm:cxn modelId="{FB9A58FE-FE5C-8247-A878-1D72F54149E4}" type="presParOf" srcId="{F5242C1A-BE95-6C48-9111-8B61CAFEBEC6}" destId="{17AE0481-C20E-E443-82C8-A74A3C967773}" srcOrd="8" destOrd="0" presId="urn:microsoft.com/office/officeart/2016/7/layout/VerticalDownArrowProcess"/>
    <dgm:cxn modelId="{CFE3DD28-5596-6641-BA21-9CA5D68B8600}" type="presParOf" srcId="{17AE0481-C20E-E443-82C8-A74A3C967773}" destId="{5AEA33AB-37CE-A546-A388-30B47972E7B2}" srcOrd="0" destOrd="0" presId="urn:microsoft.com/office/officeart/2016/7/layout/VerticalDownArrowProcess"/>
    <dgm:cxn modelId="{365895DE-2158-2841-9E27-9314EB91EBC0}" type="presParOf" srcId="{17AE0481-C20E-E443-82C8-A74A3C967773}" destId="{11D4CD16-9CA7-B741-9BAC-84DBBC599A84}" srcOrd="1" destOrd="0" presId="urn:microsoft.com/office/officeart/2016/7/layout/VerticalDownArrowProcess"/>
    <dgm:cxn modelId="{A6C218B1-9391-4244-8343-04969E4A1930}" type="presParOf" srcId="{17AE0481-C20E-E443-82C8-A74A3C967773}" destId="{85C7EF09-B132-534D-8A31-A352C8FBF746}"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C64F2-1B1F-8840-BA72-474A1DA07D1A}">
      <dsp:nvSpPr>
        <dsp:cNvPr id="0" name=""/>
        <dsp:cNvSpPr/>
      </dsp:nvSpPr>
      <dsp:spPr>
        <a:xfrm>
          <a:off x="576735" y="-53479"/>
          <a:ext cx="3717290" cy="481767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915C3A-90C8-E84E-95E0-4193F3F5B2FF}">
      <dsp:nvSpPr>
        <dsp:cNvPr id="0" name=""/>
        <dsp:cNvSpPr/>
      </dsp:nvSpPr>
      <dsp:spPr>
        <a:xfrm>
          <a:off x="1228627" y="565818"/>
          <a:ext cx="3717290" cy="481767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None/>
          </a:pPr>
          <a:endParaRPr lang="en-GB" sz="2400" b="0" i="0" u="none" kern="1200"/>
        </a:p>
        <a:p>
          <a:pPr marL="0" lvl="0" indent="0" algn="ctr" defTabSz="1066800">
            <a:lnSpc>
              <a:spcPct val="100000"/>
            </a:lnSpc>
            <a:spcBef>
              <a:spcPct val="0"/>
            </a:spcBef>
            <a:spcAft>
              <a:spcPct val="35000"/>
            </a:spcAft>
            <a:buNone/>
          </a:pPr>
          <a:r>
            <a:rPr lang="en-GB" sz="2400" b="0" i="0" u="none" kern="1200"/>
            <a:t>NICE/BTS guideline on Asthma: diagnosis, monitoring and chronic asthma management</a:t>
          </a:r>
        </a:p>
        <a:p>
          <a:pPr marL="0" lvl="0" indent="0" algn="ctr" defTabSz="1066800">
            <a:lnSpc>
              <a:spcPct val="100000"/>
            </a:lnSpc>
            <a:spcBef>
              <a:spcPct val="0"/>
            </a:spcBef>
            <a:spcAft>
              <a:spcPct val="35000"/>
            </a:spcAft>
            <a:buNone/>
          </a:pPr>
          <a:r>
            <a:rPr lang="en-GB" sz="2400" b="0" i="0" kern="1200">
              <a:latin typeface="+mn-lt"/>
            </a:rPr>
            <a:t>Tuesday 10</a:t>
          </a:r>
          <a:r>
            <a:rPr lang="en-GB" sz="2400" b="0" i="0" kern="1200" baseline="30000">
              <a:latin typeface="+mn-lt"/>
            </a:rPr>
            <a:t>th</a:t>
          </a:r>
          <a:r>
            <a:rPr lang="en-GB" sz="2400" b="0" i="0" kern="1200">
              <a:latin typeface="+mn-lt"/>
            </a:rPr>
            <a:t> </a:t>
          </a:r>
          <a:r>
            <a:rPr lang="en-GB" sz="2400" b="0" i="0" u="none" kern="1200"/>
            <a:t> December 2024</a:t>
          </a:r>
          <a:r>
            <a:rPr lang="en-GB" sz="2400" b="0" i="0" kern="1200">
              <a:latin typeface="+mn-lt"/>
            </a:rPr>
            <a:t>, 1pm-2pm</a:t>
          </a:r>
        </a:p>
        <a:p>
          <a:pPr marL="0" lvl="0" indent="0" algn="ctr" defTabSz="1066800">
            <a:lnSpc>
              <a:spcPct val="100000"/>
            </a:lnSpc>
            <a:spcBef>
              <a:spcPct val="0"/>
            </a:spcBef>
            <a:spcAft>
              <a:spcPct val="35000"/>
            </a:spcAft>
            <a:buNone/>
          </a:pPr>
          <a:r>
            <a:rPr lang="en-GB" sz="2400" b="1" i="0" kern="1200">
              <a:latin typeface="+mn-lt"/>
            </a:rPr>
            <a:t> </a:t>
          </a:r>
          <a:r>
            <a:rPr lang="en-GB" sz="2400" b="0" i="0" kern="1200">
              <a:solidFill>
                <a:schemeClr val="tx1"/>
              </a:solidFill>
              <a:effectLst/>
              <a:latin typeface="+mn-lt"/>
              <a:cs typeface="Arial" panose="020B0604020202020204" pitchFamily="34" charset="0"/>
            </a:rPr>
            <a:t>All registered subscribers can </a:t>
          </a:r>
          <a:r>
            <a:rPr lang="en-GB" sz="2400" b="1" i="0" u="sng" kern="1200">
              <a:solidFill>
                <a:srgbClr val="ED8B00"/>
              </a:solidFill>
              <a:effectLst/>
              <a:latin typeface="+mn-lt"/>
              <a:cs typeface="Arial" panose="020B0604020202020204" pitchFamily="34" charset="0"/>
              <a:hlinkClick xmlns:r="http://schemas.openxmlformats.org/officeDocument/2006/relationships" r:id="rId1"/>
            </a:rPr>
            <a:t>sign up here.</a:t>
          </a:r>
          <a:endParaRPr lang="en-US" sz="2000" b="1" kern="1200"/>
        </a:p>
      </dsp:txBody>
      <dsp:txXfrm>
        <a:off x="1337503" y="674694"/>
        <a:ext cx="3499538" cy="4599922"/>
      </dsp:txXfrm>
    </dsp:sp>
    <dsp:sp modelId="{AC1B9525-93E3-DE40-89F0-2BA6402ADFF9}">
      <dsp:nvSpPr>
        <dsp:cNvPr id="0" name=""/>
        <dsp:cNvSpPr/>
      </dsp:nvSpPr>
      <dsp:spPr>
        <a:xfrm>
          <a:off x="5581734" y="727"/>
          <a:ext cx="3571201" cy="49454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CAEE34-8951-5A4A-88A4-6AB7A2ADA3B9}">
      <dsp:nvSpPr>
        <dsp:cNvPr id="0" name=""/>
        <dsp:cNvSpPr/>
      </dsp:nvSpPr>
      <dsp:spPr>
        <a:xfrm>
          <a:off x="6233626" y="620025"/>
          <a:ext cx="3571201" cy="494546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i="0" u="none" kern="1200"/>
            <a:t>Social prescribing webinar 5</a:t>
          </a:r>
        </a:p>
        <a:p>
          <a:pPr marL="0" lvl="0" indent="0" algn="ctr" defTabSz="1066800">
            <a:lnSpc>
              <a:spcPct val="90000"/>
            </a:lnSpc>
            <a:spcBef>
              <a:spcPct val="0"/>
            </a:spcBef>
            <a:spcAft>
              <a:spcPct val="35000"/>
            </a:spcAft>
            <a:buNone/>
          </a:pPr>
          <a:r>
            <a:rPr lang="en-GB" sz="2400" b="0" i="0" u="none" kern="1200"/>
            <a:t>Social Prescribing for Major Conditions part 2 </a:t>
          </a:r>
        </a:p>
        <a:p>
          <a:pPr marL="0" lvl="0" indent="0" algn="ctr" defTabSz="1066800">
            <a:lnSpc>
              <a:spcPct val="90000"/>
            </a:lnSpc>
            <a:spcBef>
              <a:spcPct val="0"/>
            </a:spcBef>
            <a:spcAft>
              <a:spcPct val="35000"/>
            </a:spcAft>
            <a:buNone/>
          </a:pPr>
          <a:r>
            <a:rPr lang="en-GB" sz="2400" b="0" i="0" u="none" kern="1200"/>
            <a:t>Tuesday 7</a:t>
          </a:r>
          <a:r>
            <a:rPr lang="en-GB" sz="2400" b="0" i="0" u="none" kern="1200" baseline="30000"/>
            <a:t>th</a:t>
          </a:r>
          <a:r>
            <a:rPr lang="en-GB" sz="2400" b="0" i="0" u="none" kern="1200"/>
            <a:t> January 2025, </a:t>
          </a:r>
          <a:r>
            <a:rPr lang="en-GB" sz="2400" b="0" i="0" kern="1200">
              <a:latin typeface="+mn-lt"/>
            </a:rPr>
            <a:t>1pm-2pm </a:t>
          </a:r>
        </a:p>
        <a:p>
          <a:pPr marL="0" lvl="0" indent="0" algn="ctr" defTabSz="1066800">
            <a:lnSpc>
              <a:spcPct val="90000"/>
            </a:lnSpc>
            <a:spcBef>
              <a:spcPct val="0"/>
            </a:spcBef>
            <a:spcAft>
              <a:spcPct val="35000"/>
            </a:spcAft>
            <a:buNone/>
          </a:pPr>
          <a:r>
            <a:rPr lang="en-GB" sz="2400" b="0" i="0" kern="1200">
              <a:solidFill>
                <a:schemeClr val="tx1"/>
              </a:solidFill>
              <a:effectLst/>
              <a:latin typeface="+mn-lt"/>
              <a:cs typeface="Arial" panose="020B0604020202020204" pitchFamily="34" charset="0"/>
            </a:rPr>
            <a:t>All registered subscribers can </a:t>
          </a:r>
          <a:r>
            <a:rPr lang="en-GB" sz="2400" b="1" i="0" u="sng" kern="1200">
              <a:solidFill>
                <a:srgbClr val="ED8B00"/>
              </a:solidFill>
              <a:effectLst/>
              <a:latin typeface="+mn-lt"/>
              <a:cs typeface="Arial" panose="020B0604020202020204" pitchFamily="34" charset="0"/>
              <a:hlinkClick xmlns:r="http://schemas.openxmlformats.org/officeDocument/2006/relationships" r:id="rId2"/>
            </a:rPr>
            <a:t>sign up here.</a:t>
          </a:r>
          <a:endParaRPr lang="en-GB" sz="2400" b="0" i="0" kern="1200"/>
        </a:p>
      </dsp:txBody>
      <dsp:txXfrm>
        <a:off x="6338223" y="724622"/>
        <a:ext cx="3362007" cy="47362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4D897-07B0-EC40-9213-B13D676CC957}">
      <dsp:nvSpPr>
        <dsp:cNvPr id="0" name=""/>
        <dsp:cNvSpPr/>
      </dsp:nvSpPr>
      <dsp:spPr>
        <a:xfrm>
          <a:off x="4157515" y="-188543"/>
          <a:ext cx="3504623" cy="412781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B0E063-0171-2F4D-986F-DA8CD2BDE5D8}">
      <dsp:nvSpPr>
        <dsp:cNvPr id="0" name=""/>
        <dsp:cNvSpPr/>
      </dsp:nvSpPr>
      <dsp:spPr>
        <a:xfrm>
          <a:off x="4993484" y="605626"/>
          <a:ext cx="3504623" cy="412781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100000"/>
            </a:lnSpc>
            <a:spcBef>
              <a:spcPct val="0"/>
            </a:spcBef>
            <a:spcAft>
              <a:spcPct val="35000"/>
            </a:spcAft>
            <a:buNone/>
          </a:pPr>
          <a:r>
            <a:rPr lang="en-GB" sz="2600" b="1" i="0" kern="1200">
              <a:effectLst/>
              <a:latin typeface="Calibri" panose="020F0502020204030204" pitchFamily="34" charset="0"/>
              <a:cs typeface="Calibri" panose="020F0502020204030204" pitchFamily="34" charset="0"/>
              <a:hlinkClick xmlns:r="http://schemas.openxmlformats.org/officeDocument/2006/relationships" r:id="rId1"/>
            </a:rPr>
            <a:t>Talking Meds </a:t>
          </a:r>
          <a:r>
            <a:rPr lang="en-GB" sz="2600" b="1" i="0" kern="1200">
              <a:effectLst/>
              <a:latin typeface="Calibri" panose="020F0502020204030204" pitchFamily="34" charset="0"/>
              <a:cs typeface="Calibri" panose="020F0502020204030204" pitchFamily="34" charset="0"/>
            </a:rPr>
            <a:t>is  available to listen to via your usual podcast system and a new episode will come out every fortnight, on the first and third Friday of each month. </a:t>
          </a:r>
        </a:p>
      </dsp:txBody>
      <dsp:txXfrm>
        <a:off x="5096131" y="708273"/>
        <a:ext cx="3299329" cy="39225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5C9EA-E877-4543-985B-1E78D5B659E0}">
      <dsp:nvSpPr>
        <dsp:cNvPr id="0" name=""/>
        <dsp:cNvSpPr/>
      </dsp:nvSpPr>
      <dsp:spPr>
        <a:xfrm>
          <a:off x="0" y="4919156"/>
          <a:ext cx="2760279" cy="807028"/>
        </a:xfrm>
        <a:prstGeom prst="rect">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kern="1200"/>
            <a:t>Check out</a:t>
          </a:r>
        </a:p>
      </dsp:txBody>
      <dsp:txXfrm>
        <a:off x="0" y="4919156"/>
        <a:ext cx="2760279" cy="807028"/>
      </dsp:txXfrm>
    </dsp:sp>
    <dsp:sp modelId="{66FD7679-3CA4-44FD-83A0-91767D6D48AF}">
      <dsp:nvSpPr>
        <dsp:cNvPr id="0" name=""/>
        <dsp:cNvSpPr/>
      </dsp:nvSpPr>
      <dsp:spPr>
        <a:xfrm>
          <a:off x="2760279" y="4919156"/>
          <a:ext cx="8280838" cy="807028"/>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177800" rIns="167975" bIns="177800" numCol="1" spcCol="1270" anchor="ctr" anchorCtr="0">
          <a:noAutofit/>
        </a:bodyPr>
        <a:lstStyle/>
        <a:p>
          <a:pPr marL="0" lvl="0" indent="0" algn="l" defTabSz="622300">
            <a:lnSpc>
              <a:spcPct val="90000"/>
            </a:lnSpc>
            <a:spcBef>
              <a:spcPct val="0"/>
            </a:spcBef>
            <a:spcAft>
              <a:spcPct val="35000"/>
            </a:spcAft>
            <a:buNone/>
          </a:pPr>
          <a:r>
            <a:rPr lang="en-US" sz="1400" kern="1200">
              <a:latin typeface="+mn-lt"/>
              <a:cs typeface="Arial"/>
            </a:rPr>
            <a:t>Check out learning opportunities (all of which are free to attend)</a:t>
          </a:r>
          <a:endParaRPr lang="en-GB" sz="1400" kern="1200">
            <a:cs typeface="Arial"/>
          </a:endParaRPr>
        </a:p>
      </dsp:txBody>
      <dsp:txXfrm>
        <a:off x="2760279" y="4919156"/>
        <a:ext cx="8280838" cy="807028"/>
      </dsp:txXfrm>
    </dsp:sp>
    <dsp:sp modelId="{49F51225-82A4-AF4A-9C2E-7DEA1ED6051B}">
      <dsp:nvSpPr>
        <dsp:cNvPr id="0" name=""/>
        <dsp:cNvSpPr/>
      </dsp:nvSpPr>
      <dsp:spPr>
        <a:xfrm rot="10800000">
          <a:off x="0" y="3690052"/>
          <a:ext cx="2760279" cy="1241209"/>
        </a:xfrm>
        <a:prstGeom prst="upArrowCallout">
          <a:avLst>
            <a:gd name="adj1" fmla="val 5000"/>
            <a:gd name="adj2" fmla="val 10000"/>
            <a:gd name="adj3" fmla="val 15000"/>
            <a:gd name="adj4" fmla="val 64977"/>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u="none" kern="1200">
              <a:solidFill>
                <a:schemeClr val="bg1"/>
              </a:solidFill>
              <a:latin typeface="+mn-lt"/>
              <a:ea typeface="+mn-ea"/>
              <a:cs typeface="Arial"/>
            </a:rPr>
            <a:t>Familiarise</a:t>
          </a:r>
        </a:p>
      </dsp:txBody>
      <dsp:txXfrm rot="-10800000">
        <a:off x="0" y="3690052"/>
        <a:ext cx="2760279" cy="806786"/>
      </dsp:txXfrm>
    </dsp:sp>
    <dsp:sp modelId="{92B68A3E-11C1-0140-A7C1-3EA77CFA4934}">
      <dsp:nvSpPr>
        <dsp:cNvPr id="0" name=""/>
        <dsp:cNvSpPr/>
      </dsp:nvSpPr>
      <dsp:spPr>
        <a:xfrm>
          <a:off x="2760279" y="3690052"/>
          <a:ext cx="8280838" cy="806786"/>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177800" rIns="167975" bIns="177800" numCol="1" spcCol="1270" anchor="ctr" anchorCtr="0">
          <a:noAutofit/>
        </a:bodyPr>
        <a:lstStyle/>
        <a:p>
          <a:pPr marL="0" lvl="0" indent="0" algn="l" defTabSz="622300">
            <a:lnSpc>
              <a:spcPct val="90000"/>
            </a:lnSpc>
            <a:spcBef>
              <a:spcPct val="0"/>
            </a:spcBef>
            <a:spcAft>
              <a:spcPct val="35000"/>
            </a:spcAft>
            <a:buNone/>
          </a:pPr>
          <a:r>
            <a:rPr lang="en-GB" sz="1400" kern="1200">
              <a:latin typeface="+mn-lt"/>
              <a:cs typeface="Arial"/>
            </a:rPr>
            <a:t>Familiarise yourself with medicines safety updates</a:t>
          </a:r>
          <a:endParaRPr lang="en-GB" sz="1400" b="0" kern="1200">
            <a:latin typeface="+mn-lt"/>
            <a:cs typeface="Arial"/>
          </a:endParaRPr>
        </a:p>
      </dsp:txBody>
      <dsp:txXfrm>
        <a:off x="2760279" y="3690052"/>
        <a:ext cx="8280838" cy="806786"/>
      </dsp:txXfrm>
    </dsp:sp>
    <dsp:sp modelId="{95F59476-9537-4243-872B-4549B81E2905}">
      <dsp:nvSpPr>
        <dsp:cNvPr id="0" name=""/>
        <dsp:cNvSpPr/>
      </dsp:nvSpPr>
      <dsp:spPr>
        <a:xfrm rot="10800000">
          <a:off x="0" y="2460947"/>
          <a:ext cx="2760279" cy="1241209"/>
        </a:xfrm>
        <a:prstGeom prst="upArrowCallout">
          <a:avLst>
            <a:gd name="adj1" fmla="val 5000"/>
            <a:gd name="adj2" fmla="val 10000"/>
            <a:gd name="adj3" fmla="val 15000"/>
            <a:gd name="adj4" fmla="val 64977"/>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u="none" kern="1200">
              <a:solidFill>
                <a:schemeClr val="bg1"/>
              </a:solidFill>
              <a:latin typeface="+mn-lt"/>
              <a:ea typeface="+mn-ea"/>
              <a:cs typeface="Arial"/>
            </a:rPr>
            <a:t>Familiarise</a:t>
          </a:r>
        </a:p>
      </dsp:txBody>
      <dsp:txXfrm rot="-10800000">
        <a:off x="0" y="2460947"/>
        <a:ext cx="2760279" cy="806786"/>
      </dsp:txXfrm>
    </dsp:sp>
    <dsp:sp modelId="{23AD4E33-B04B-B040-BFFB-E3E0CE26D3D7}">
      <dsp:nvSpPr>
        <dsp:cNvPr id="0" name=""/>
        <dsp:cNvSpPr/>
      </dsp:nvSpPr>
      <dsp:spPr>
        <a:xfrm>
          <a:off x="2760279" y="2460947"/>
          <a:ext cx="8280838" cy="806786"/>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177800" rIns="167975" bIns="177800" numCol="1" spcCol="1270" anchor="ctr" anchorCtr="0">
          <a:noAutofit/>
        </a:bodyPr>
        <a:lstStyle/>
        <a:p>
          <a:pPr marL="0" lvl="0" indent="0" algn="l" defTabSz="622300">
            <a:lnSpc>
              <a:spcPct val="90000"/>
            </a:lnSpc>
            <a:spcBef>
              <a:spcPct val="0"/>
            </a:spcBef>
            <a:spcAft>
              <a:spcPct val="35000"/>
            </a:spcAft>
            <a:buNone/>
          </a:pPr>
          <a:r>
            <a:rPr lang="en-GB" sz="1400" kern="1200"/>
            <a:t>Familiarise yourself with the NICE Guidance update on Menopause and watch out for further guidance/formulary updates/educational resources to support prescribing in Sheffield.</a:t>
          </a:r>
        </a:p>
      </dsp:txBody>
      <dsp:txXfrm>
        <a:off x="2760279" y="2460947"/>
        <a:ext cx="8280838" cy="806786"/>
      </dsp:txXfrm>
    </dsp:sp>
    <dsp:sp modelId="{0B6F2D48-F934-C341-A5E3-5DA44594009E}">
      <dsp:nvSpPr>
        <dsp:cNvPr id="0" name=""/>
        <dsp:cNvSpPr/>
      </dsp:nvSpPr>
      <dsp:spPr>
        <a:xfrm rot="10800000">
          <a:off x="0" y="1231843"/>
          <a:ext cx="2760279" cy="1241209"/>
        </a:xfrm>
        <a:prstGeom prst="upArrowCallout">
          <a:avLst>
            <a:gd name="adj1" fmla="val 5000"/>
            <a:gd name="adj2" fmla="val 10000"/>
            <a:gd name="adj3" fmla="val 15000"/>
            <a:gd name="adj4" fmla="val 64977"/>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u="none" kern="1200">
              <a:solidFill>
                <a:schemeClr val="bg1"/>
              </a:solidFill>
              <a:latin typeface="Calibri" panose="020F0502020204030204"/>
              <a:ea typeface="+mn-ea"/>
              <a:cs typeface="Arial"/>
            </a:rPr>
            <a:t>Consider</a:t>
          </a:r>
          <a:endParaRPr lang="en-US" sz="1600" b="1" u="none" kern="1200">
            <a:solidFill>
              <a:schemeClr val="bg1"/>
            </a:solidFill>
            <a:latin typeface="Calibri" panose="020F0502020204030204"/>
            <a:ea typeface="+mn-ea"/>
            <a:cs typeface="Arial" panose="020B0604020202020204" pitchFamily="34" charset="0"/>
          </a:endParaRPr>
        </a:p>
      </dsp:txBody>
      <dsp:txXfrm rot="-10800000">
        <a:off x="0" y="1231843"/>
        <a:ext cx="2760279" cy="806786"/>
      </dsp:txXfrm>
    </dsp:sp>
    <dsp:sp modelId="{292A7F5A-A759-C24D-A894-227D8F640A4F}">
      <dsp:nvSpPr>
        <dsp:cNvPr id="0" name=""/>
        <dsp:cNvSpPr/>
      </dsp:nvSpPr>
      <dsp:spPr>
        <a:xfrm>
          <a:off x="2760279" y="1231843"/>
          <a:ext cx="8280838" cy="806786"/>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177800" rIns="167975" bIns="177800" numCol="1" spcCol="1270" anchor="ctr" anchorCtr="0">
          <a:noAutofit/>
        </a:bodyPr>
        <a:lstStyle/>
        <a:p>
          <a:pPr marL="0" lvl="0" indent="0" algn="l" defTabSz="622300">
            <a:lnSpc>
              <a:spcPct val="90000"/>
            </a:lnSpc>
            <a:spcBef>
              <a:spcPct val="0"/>
            </a:spcBef>
            <a:spcAft>
              <a:spcPct val="35000"/>
            </a:spcAft>
            <a:buNone/>
          </a:pPr>
          <a:r>
            <a:rPr lang="en-GB" sz="1400" kern="1200">
              <a:latin typeface="Calibri" panose="020F0502020204030204" pitchFamily="34" charset="0"/>
              <a:ea typeface="+mn-lt"/>
              <a:cs typeface="Calibri" panose="020F0502020204030204" pitchFamily="34" charset="0"/>
            </a:rPr>
            <a:t>Manage emotional impact.  Safety netting is essential, Consider psychosocial  </a:t>
          </a:r>
          <a:endParaRPr lang="en-GB" sz="1400" b="0" kern="1200"/>
        </a:p>
        <a:p>
          <a:pPr marL="0" lvl="0" indent="0" algn="l" defTabSz="622300">
            <a:lnSpc>
              <a:spcPct val="90000"/>
            </a:lnSpc>
            <a:spcBef>
              <a:spcPct val="0"/>
            </a:spcBef>
            <a:spcAft>
              <a:spcPct val="35000"/>
            </a:spcAft>
            <a:buNone/>
          </a:pPr>
          <a:r>
            <a:rPr lang="en-GB" sz="1400" kern="1200">
              <a:latin typeface="Calibri" panose="020F0502020204030204" pitchFamily="34" charset="0"/>
              <a:ea typeface="+mn-lt"/>
              <a:cs typeface="Calibri" panose="020F0502020204030204" pitchFamily="34" charset="0"/>
            </a:rPr>
            <a:t>support (NHS Talking Therapies). Use Ardens Opioid Agreement</a:t>
          </a:r>
          <a:endParaRPr lang="en-GB" sz="1400" kern="1200">
            <a:latin typeface="Calibri" panose="020F0502020204030204" pitchFamily="34" charset="0"/>
            <a:cs typeface="Calibri" panose="020F0502020204030204" pitchFamily="34" charset="0"/>
          </a:endParaRPr>
        </a:p>
      </dsp:txBody>
      <dsp:txXfrm>
        <a:off x="2760279" y="1231843"/>
        <a:ext cx="8280838" cy="806786"/>
      </dsp:txXfrm>
    </dsp:sp>
    <dsp:sp modelId="{11D4CD16-9CA7-B741-9BAC-84DBBC599A84}">
      <dsp:nvSpPr>
        <dsp:cNvPr id="0" name=""/>
        <dsp:cNvSpPr/>
      </dsp:nvSpPr>
      <dsp:spPr>
        <a:xfrm rot="10800000">
          <a:off x="-19252" y="2738"/>
          <a:ext cx="2760279" cy="1241209"/>
        </a:xfrm>
        <a:prstGeom prst="upArrowCallout">
          <a:avLst>
            <a:gd name="adj1" fmla="val 5000"/>
            <a:gd name="adj2" fmla="val 10000"/>
            <a:gd name="adj3" fmla="val 15000"/>
            <a:gd name="adj4" fmla="val 64977"/>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kern="1200"/>
            <a:t>Add</a:t>
          </a:r>
        </a:p>
      </dsp:txBody>
      <dsp:txXfrm rot="-10800000">
        <a:off x="-19252" y="2738"/>
        <a:ext cx="2760279" cy="806786"/>
      </dsp:txXfrm>
    </dsp:sp>
    <dsp:sp modelId="{85C7EF09-B132-534D-8A31-A352C8FBF746}">
      <dsp:nvSpPr>
        <dsp:cNvPr id="0" name=""/>
        <dsp:cNvSpPr/>
      </dsp:nvSpPr>
      <dsp:spPr>
        <a:xfrm>
          <a:off x="2702520" y="55441"/>
          <a:ext cx="8357850" cy="751497"/>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177800" rIns="167975" bIns="177800" numCol="1" spcCol="1270" anchor="ctr" anchorCtr="0">
          <a:noAutofit/>
        </a:bodyPr>
        <a:lstStyle/>
        <a:p>
          <a:pPr marL="0" lvl="0" indent="0" algn="l" defTabSz="622300">
            <a:lnSpc>
              <a:spcPct val="90000"/>
            </a:lnSpc>
            <a:spcBef>
              <a:spcPct val="0"/>
            </a:spcBef>
            <a:spcAft>
              <a:spcPct val="35000"/>
            </a:spcAft>
            <a:buNone/>
          </a:pPr>
          <a:r>
            <a:rPr lang="en-US" sz="1400" kern="1200"/>
            <a:t>Add any</a:t>
          </a:r>
          <a:r>
            <a:rPr lang="en-US" sz="1400" kern="1200">
              <a:solidFill>
                <a:srgbClr val="FF0000"/>
              </a:solidFill>
            </a:rPr>
            <a:t> </a:t>
          </a:r>
          <a:r>
            <a:rPr lang="en-US" sz="1400" b="1" kern="1200">
              <a:solidFill>
                <a:srgbClr val="FF0000"/>
              </a:solidFill>
            </a:rPr>
            <a:t>RED </a:t>
          </a:r>
          <a:r>
            <a:rPr lang="en-US" sz="1400" kern="1200"/>
            <a:t>medicines prescribed by hospital as ‘hospital only medicines’ – not on repeat. Please share with colleagues to refer to </a:t>
          </a:r>
          <a:r>
            <a:rPr lang="en-US" sz="1400" kern="1200">
              <a:hlinkClick xmlns:r="http://schemas.openxmlformats.org/officeDocument/2006/relationships" r:id="rId1"/>
            </a:rPr>
            <a:t>SY ICB </a:t>
          </a:r>
          <a:r>
            <a:rPr lang="en-US" sz="1400" kern="1200"/>
            <a:t>and </a:t>
          </a:r>
          <a:r>
            <a:rPr lang="en-US" sz="1400" kern="1200">
              <a:hlinkClick xmlns:r="http://schemas.openxmlformats.org/officeDocument/2006/relationships" r:id="rId2"/>
            </a:rPr>
            <a:t>Sheffield’s TLDL </a:t>
          </a:r>
          <a:r>
            <a:rPr lang="en-US" sz="1400" kern="1200"/>
            <a:t>until the unification process is complete.</a:t>
          </a:r>
        </a:p>
      </dsp:txBody>
      <dsp:txXfrm>
        <a:off x="2702520" y="55441"/>
        <a:ext cx="8357850" cy="7514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C64F2-1B1F-8840-BA72-474A1DA07D1A}">
      <dsp:nvSpPr>
        <dsp:cNvPr id="0" name=""/>
        <dsp:cNvSpPr/>
      </dsp:nvSpPr>
      <dsp:spPr>
        <a:xfrm>
          <a:off x="576735" y="-53479"/>
          <a:ext cx="3717290" cy="481767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915C3A-90C8-E84E-95E0-4193F3F5B2FF}">
      <dsp:nvSpPr>
        <dsp:cNvPr id="0" name=""/>
        <dsp:cNvSpPr/>
      </dsp:nvSpPr>
      <dsp:spPr>
        <a:xfrm>
          <a:off x="1228627" y="565818"/>
          <a:ext cx="3717290" cy="481767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None/>
          </a:pPr>
          <a:endParaRPr lang="en-GB" sz="2400" b="0" i="0" u="none" kern="1200"/>
        </a:p>
        <a:p>
          <a:pPr marL="0" lvl="0" indent="0" algn="ctr" defTabSz="1066800">
            <a:lnSpc>
              <a:spcPct val="100000"/>
            </a:lnSpc>
            <a:spcBef>
              <a:spcPct val="0"/>
            </a:spcBef>
            <a:spcAft>
              <a:spcPct val="35000"/>
            </a:spcAft>
            <a:buNone/>
          </a:pPr>
          <a:r>
            <a:rPr lang="en-GB" sz="2400" b="0" i="0" u="none" kern="1200"/>
            <a:t>NICE/BTS guideline on Asthma: diagnosis, monitoring and chronic asthma management</a:t>
          </a:r>
        </a:p>
        <a:p>
          <a:pPr marL="0" lvl="0" indent="0" algn="ctr" defTabSz="1066800">
            <a:lnSpc>
              <a:spcPct val="100000"/>
            </a:lnSpc>
            <a:spcBef>
              <a:spcPct val="0"/>
            </a:spcBef>
            <a:spcAft>
              <a:spcPct val="35000"/>
            </a:spcAft>
            <a:buNone/>
          </a:pPr>
          <a:r>
            <a:rPr lang="en-GB" sz="2400" b="0" i="0" kern="1200">
              <a:latin typeface="+mn-lt"/>
            </a:rPr>
            <a:t>Tuesday 10</a:t>
          </a:r>
          <a:r>
            <a:rPr lang="en-GB" sz="2400" b="0" i="0" kern="1200" baseline="30000">
              <a:latin typeface="+mn-lt"/>
            </a:rPr>
            <a:t>th</a:t>
          </a:r>
          <a:r>
            <a:rPr lang="en-GB" sz="2400" b="0" i="0" kern="1200">
              <a:latin typeface="+mn-lt"/>
            </a:rPr>
            <a:t> </a:t>
          </a:r>
          <a:r>
            <a:rPr lang="en-GB" sz="2400" b="0" i="0" u="none" kern="1200"/>
            <a:t> December 2024</a:t>
          </a:r>
          <a:r>
            <a:rPr lang="en-GB" sz="2400" b="0" i="0" kern="1200">
              <a:latin typeface="+mn-lt"/>
            </a:rPr>
            <a:t>, 1pm-2pm</a:t>
          </a:r>
        </a:p>
        <a:p>
          <a:pPr marL="0" lvl="0" indent="0" algn="ctr" defTabSz="1066800">
            <a:lnSpc>
              <a:spcPct val="100000"/>
            </a:lnSpc>
            <a:spcBef>
              <a:spcPct val="0"/>
            </a:spcBef>
            <a:spcAft>
              <a:spcPct val="35000"/>
            </a:spcAft>
            <a:buNone/>
          </a:pPr>
          <a:r>
            <a:rPr lang="en-GB" sz="2400" b="1" i="0" kern="1200">
              <a:latin typeface="+mn-lt"/>
            </a:rPr>
            <a:t> </a:t>
          </a:r>
          <a:r>
            <a:rPr lang="en-GB" sz="2400" b="0" i="0" kern="1200">
              <a:solidFill>
                <a:schemeClr val="tx1"/>
              </a:solidFill>
              <a:effectLst/>
              <a:latin typeface="+mn-lt"/>
              <a:cs typeface="Arial" panose="020B0604020202020204" pitchFamily="34" charset="0"/>
            </a:rPr>
            <a:t>All registered subscribers can </a:t>
          </a:r>
          <a:r>
            <a:rPr lang="en-GB" sz="2400" b="1" i="0" u="sng" kern="1200">
              <a:solidFill>
                <a:srgbClr val="ED8B00"/>
              </a:solidFill>
              <a:effectLst/>
              <a:latin typeface="+mn-lt"/>
              <a:cs typeface="Arial" panose="020B0604020202020204" pitchFamily="34" charset="0"/>
              <a:hlinkClick xmlns:r="http://schemas.openxmlformats.org/officeDocument/2006/relationships" r:id="rId1"/>
            </a:rPr>
            <a:t>sign up here.</a:t>
          </a:r>
          <a:endParaRPr lang="en-US" sz="2000" b="1" kern="1200"/>
        </a:p>
      </dsp:txBody>
      <dsp:txXfrm>
        <a:off x="1337503" y="674694"/>
        <a:ext cx="3499538" cy="4599922"/>
      </dsp:txXfrm>
    </dsp:sp>
    <dsp:sp modelId="{AC1B9525-93E3-DE40-89F0-2BA6402ADFF9}">
      <dsp:nvSpPr>
        <dsp:cNvPr id="0" name=""/>
        <dsp:cNvSpPr/>
      </dsp:nvSpPr>
      <dsp:spPr>
        <a:xfrm>
          <a:off x="5581734" y="727"/>
          <a:ext cx="3571201" cy="494546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CAEE34-8951-5A4A-88A4-6AB7A2ADA3B9}">
      <dsp:nvSpPr>
        <dsp:cNvPr id="0" name=""/>
        <dsp:cNvSpPr/>
      </dsp:nvSpPr>
      <dsp:spPr>
        <a:xfrm>
          <a:off x="6233626" y="620025"/>
          <a:ext cx="3571201" cy="494546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i="0" u="none" kern="1200"/>
            <a:t>Social prescribing webinar 5</a:t>
          </a:r>
        </a:p>
        <a:p>
          <a:pPr marL="0" lvl="0" indent="0" algn="ctr" defTabSz="1066800">
            <a:lnSpc>
              <a:spcPct val="90000"/>
            </a:lnSpc>
            <a:spcBef>
              <a:spcPct val="0"/>
            </a:spcBef>
            <a:spcAft>
              <a:spcPct val="35000"/>
            </a:spcAft>
            <a:buNone/>
          </a:pPr>
          <a:r>
            <a:rPr lang="en-GB" sz="2400" b="0" i="0" u="none" kern="1200"/>
            <a:t>Social Prescribing for Major Conditions part 2 </a:t>
          </a:r>
        </a:p>
        <a:p>
          <a:pPr marL="0" lvl="0" indent="0" algn="ctr" defTabSz="1066800">
            <a:lnSpc>
              <a:spcPct val="90000"/>
            </a:lnSpc>
            <a:spcBef>
              <a:spcPct val="0"/>
            </a:spcBef>
            <a:spcAft>
              <a:spcPct val="35000"/>
            </a:spcAft>
            <a:buNone/>
          </a:pPr>
          <a:r>
            <a:rPr lang="en-GB" sz="2400" b="0" i="0" u="none" kern="1200"/>
            <a:t>Tuesday 7</a:t>
          </a:r>
          <a:r>
            <a:rPr lang="en-GB" sz="2400" b="0" i="0" u="none" kern="1200" baseline="30000"/>
            <a:t>th</a:t>
          </a:r>
          <a:r>
            <a:rPr lang="en-GB" sz="2400" b="0" i="0" u="none" kern="1200"/>
            <a:t> January 2025, </a:t>
          </a:r>
          <a:r>
            <a:rPr lang="en-GB" sz="2400" b="0" i="0" kern="1200">
              <a:latin typeface="+mn-lt"/>
            </a:rPr>
            <a:t>1pm-2pm </a:t>
          </a:r>
        </a:p>
        <a:p>
          <a:pPr marL="0" lvl="0" indent="0" algn="ctr" defTabSz="1066800">
            <a:lnSpc>
              <a:spcPct val="90000"/>
            </a:lnSpc>
            <a:spcBef>
              <a:spcPct val="0"/>
            </a:spcBef>
            <a:spcAft>
              <a:spcPct val="35000"/>
            </a:spcAft>
            <a:buNone/>
          </a:pPr>
          <a:r>
            <a:rPr lang="en-GB" sz="2400" b="0" i="0" kern="1200">
              <a:solidFill>
                <a:schemeClr val="tx1"/>
              </a:solidFill>
              <a:effectLst/>
              <a:latin typeface="+mn-lt"/>
              <a:cs typeface="Arial" panose="020B0604020202020204" pitchFamily="34" charset="0"/>
            </a:rPr>
            <a:t>All registered subscribers can </a:t>
          </a:r>
          <a:r>
            <a:rPr lang="en-GB" sz="2400" b="1" i="0" u="sng" kern="1200">
              <a:solidFill>
                <a:srgbClr val="ED8B00"/>
              </a:solidFill>
              <a:effectLst/>
              <a:latin typeface="+mn-lt"/>
              <a:cs typeface="Arial" panose="020B0604020202020204" pitchFamily="34" charset="0"/>
              <a:hlinkClick xmlns:r="http://schemas.openxmlformats.org/officeDocument/2006/relationships" r:id="rId2"/>
            </a:rPr>
            <a:t>sign up here.</a:t>
          </a:r>
          <a:endParaRPr lang="en-GB" sz="2400" b="0" i="0" kern="1200"/>
        </a:p>
      </dsp:txBody>
      <dsp:txXfrm>
        <a:off x="6338223" y="724622"/>
        <a:ext cx="3362007" cy="47362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4D897-07B0-EC40-9213-B13D676CC957}">
      <dsp:nvSpPr>
        <dsp:cNvPr id="0" name=""/>
        <dsp:cNvSpPr/>
      </dsp:nvSpPr>
      <dsp:spPr>
        <a:xfrm>
          <a:off x="4157515" y="-188543"/>
          <a:ext cx="3504623" cy="412781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B0E063-0171-2F4D-986F-DA8CD2BDE5D8}">
      <dsp:nvSpPr>
        <dsp:cNvPr id="0" name=""/>
        <dsp:cNvSpPr/>
      </dsp:nvSpPr>
      <dsp:spPr>
        <a:xfrm>
          <a:off x="4993484" y="605626"/>
          <a:ext cx="3504623" cy="412781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100000"/>
            </a:lnSpc>
            <a:spcBef>
              <a:spcPct val="0"/>
            </a:spcBef>
            <a:spcAft>
              <a:spcPct val="35000"/>
            </a:spcAft>
            <a:buNone/>
          </a:pPr>
          <a:r>
            <a:rPr lang="en-GB" sz="2600" b="1" i="0" kern="1200">
              <a:effectLst/>
              <a:latin typeface="Calibri" panose="020F0502020204030204" pitchFamily="34" charset="0"/>
              <a:cs typeface="Calibri" panose="020F0502020204030204" pitchFamily="34" charset="0"/>
              <a:hlinkClick xmlns:r="http://schemas.openxmlformats.org/officeDocument/2006/relationships" r:id="rId1"/>
            </a:rPr>
            <a:t>Talking Meds </a:t>
          </a:r>
          <a:r>
            <a:rPr lang="en-GB" sz="2600" b="1" i="0" kern="1200">
              <a:effectLst/>
              <a:latin typeface="Calibri" panose="020F0502020204030204" pitchFamily="34" charset="0"/>
              <a:cs typeface="Calibri" panose="020F0502020204030204" pitchFamily="34" charset="0"/>
            </a:rPr>
            <a:t>is  available to listen to via your usual podcast system and a new episode will come out every fortnight, on the first and third Friday of each month. </a:t>
          </a:r>
        </a:p>
      </dsp:txBody>
      <dsp:txXfrm>
        <a:off x="5096131" y="708273"/>
        <a:ext cx="3299329" cy="39225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5C9EA-E877-4543-985B-1E78D5B659E0}">
      <dsp:nvSpPr>
        <dsp:cNvPr id="0" name=""/>
        <dsp:cNvSpPr/>
      </dsp:nvSpPr>
      <dsp:spPr>
        <a:xfrm>
          <a:off x="0" y="4919156"/>
          <a:ext cx="2760279" cy="807028"/>
        </a:xfrm>
        <a:prstGeom prst="rect">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kern="1200"/>
            <a:t>Check out</a:t>
          </a:r>
        </a:p>
      </dsp:txBody>
      <dsp:txXfrm>
        <a:off x="0" y="4919156"/>
        <a:ext cx="2760279" cy="807028"/>
      </dsp:txXfrm>
    </dsp:sp>
    <dsp:sp modelId="{66FD7679-3CA4-44FD-83A0-91767D6D48AF}">
      <dsp:nvSpPr>
        <dsp:cNvPr id="0" name=""/>
        <dsp:cNvSpPr/>
      </dsp:nvSpPr>
      <dsp:spPr>
        <a:xfrm>
          <a:off x="2760279" y="4919156"/>
          <a:ext cx="8280838" cy="807028"/>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177800" rIns="167975" bIns="177800" numCol="1" spcCol="1270" anchor="ctr" anchorCtr="0">
          <a:noAutofit/>
        </a:bodyPr>
        <a:lstStyle/>
        <a:p>
          <a:pPr marL="0" lvl="0" indent="0" algn="l" defTabSz="622300">
            <a:lnSpc>
              <a:spcPct val="90000"/>
            </a:lnSpc>
            <a:spcBef>
              <a:spcPct val="0"/>
            </a:spcBef>
            <a:spcAft>
              <a:spcPct val="35000"/>
            </a:spcAft>
            <a:buNone/>
          </a:pPr>
          <a:r>
            <a:rPr lang="en-US" sz="1400" kern="1200">
              <a:latin typeface="+mn-lt"/>
              <a:cs typeface="Arial"/>
            </a:rPr>
            <a:t>Check out learning opportunities (all of which are free to attend)</a:t>
          </a:r>
          <a:endParaRPr lang="en-GB" sz="1400" kern="1200">
            <a:cs typeface="Arial"/>
          </a:endParaRPr>
        </a:p>
      </dsp:txBody>
      <dsp:txXfrm>
        <a:off x="2760279" y="4919156"/>
        <a:ext cx="8280838" cy="807028"/>
      </dsp:txXfrm>
    </dsp:sp>
    <dsp:sp modelId="{49F51225-82A4-AF4A-9C2E-7DEA1ED6051B}">
      <dsp:nvSpPr>
        <dsp:cNvPr id="0" name=""/>
        <dsp:cNvSpPr/>
      </dsp:nvSpPr>
      <dsp:spPr>
        <a:xfrm rot="10800000">
          <a:off x="0" y="3690052"/>
          <a:ext cx="2760279" cy="1241209"/>
        </a:xfrm>
        <a:prstGeom prst="upArrowCallout">
          <a:avLst>
            <a:gd name="adj1" fmla="val 5000"/>
            <a:gd name="adj2" fmla="val 10000"/>
            <a:gd name="adj3" fmla="val 15000"/>
            <a:gd name="adj4" fmla="val 64977"/>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u="none" kern="1200">
              <a:solidFill>
                <a:schemeClr val="bg1"/>
              </a:solidFill>
              <a:latin typeface="+mn-lt"/>
              <a:ea typeface="+mn-ea"/>
              <a:cs typeface="Arial"/>
            </a:rPr>
            <a:t>Familiarise</a:t>
          </a:r>
        </a:p>
      </dsp:txBody>
      <dsp:txXfrm rot="-10800000">
        <a:off x="0" y="3690052"/>
        <a:ext cx="2760279" cy="806786"/>
      </dsp:txXfrm>
    </dsp:sp>
    <dsp:sp modelId="{92B68A3E-11C1-0140-A7C1-3EA77CFA4934}">
      <dsp:nvSpPr>
        <dsp:cNvPr id="0" name=""/>
        <dsp:cNvSpPr/>
      </dsp:nvSpPr>
      <dsp:spPr>
        <a:xfrm>
          <a:off x="2760279" y="3690052"/>
          <a:ext cx="8280838" cy="806786"/>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177800" rIns="167975" bIns="177800" numCol="1" spcCol="1270" anchor="ctr" anchorCtr="0">
          <a:noAutofit/>
        </a:bodyPr>
        <a:lstStyle/>
        <a:p>
          <a:pPr marL="0" lvl="0" indent="0" algn="l" defTabSz="622300">
            <a:lnSpc>
              <a:spcPct val="90000"/>
            </a:lnSpc>
            <a:spcBef>
              <a:spcPct val="0"/>
            </a:spcBef>
            <a:spcAft>
              <a:spcPct val="35000"/>
            </a:spcAft>
            <a:buNone/>
          </a:pPr>
          <a:r>
            <a:rPr lang="en-GB" sz="1400" kern="1200">
              <a:latin typeface="+mn-lt"/>
              <a:cs typeface="Arial"/>
            </a:rPr>
            <a:t>Familiarise yourself with medicines safety updates</a:t>
          </a:r>
          <a:endParaRPr lang="en-GB" sz="1400" b="0" kern="1200">
            <a:latin typeface="+mn-lt"/>
            <a:cs typeface="Arial"/>
          </a:endParaRPr>
        </a:p>
      </dsp:txBody>
      <dsp:txXfrm>
        <a:off x="2760279" y="3690052"/>
        <a:ext cx="8280838" cy="806786"/>
      </dsp:txXfrm>
    </dsp:sp>
    <dsp:sp modelId="{95F59476-9537-4243-872B-4549B81E2905}">
      <dsp:nvSpPr>
        <dsp:cNvPr id="0" name=""/>
        <dsp:cNvSpPr/>
      </dsp:nvSpPr>
      <dsp:spPr>
        <a:xfrm rot="10800000">
          <a:off x="0" y="2460947"/>
          <a:ext cx="2760279" cy="1241209"/>
        </a:xfrm>
        <a:prstGeom prst="upArrowCallout">
          <a:avLst>
            <a:gd name="adj1" fmla="val 5000"/>
            <a:gd name="adj2" fmla="val 10000"/>
            <a:gd name="adj3" fmla="val 15000"/>
            <a:gd name="adj4" fmla="val 64977"/>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u="none" kern="1200">
              <a:solidFill>
                <a:schemeClr val="bg1"/>
              </a:solidFill>
              <a:latin typeface="+mn-lt"/>
              <a:ea typeface="+mn-ea"/>
              <a:cs typeface="Arial"/>
            </a:rPr>
            <a:t>Familiarise</a:t>
          </a:r>
        </a:p>
      </dsp:txBody>
      <dsp:txXfrm rot="-10800000">
        <a:off x="0" y="2460947"/>
        <a:ext cx="2760279" cy="806786"/>
      </dsp:txXfrm>
    </dsp:sp>
    <dsp:sp modelId="{23AD4E33-B04B-B040-BFFB-E3E0CE26D3D7}">
      <dsp:nvSpPr>
        <dsp:cNvPr id="0" name=""/>
        <dsp:cNvSpPr/>
      </dsp:nvSpPr>
      <dsp:spPr>
        <a:xfrm>
          <a:off x="2760279" y="2460947"/>
          <a:ext cx="8280838" cy="806786"/>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177800" rIns="167975" bIns="177800" numCol="1" spcCol="1270" anchor="ctr" anchorCtr="0">
          <a:noAutofit/>
        </a:bodyPr>
        <a:lstStyle/>
        <a:p>
          <a:pPr marL="0" lvl="0" indent="0" algn="l" defTabSz="622300">
            <a:lnSpc>
              <a:spcPct val="90000"/>
            </a:lnSpc>
            <a:spcBef>
              <a:spcPct val="0"/>
            </a:spcBef>
            <a:spcAft>
              <a:spcPct val="35000"/>
            </a:spcAft>
            <a:buNone/>
          </a:pPr>
          <a:r>
            <a:rPr lang="en-GB" sz="1400" kern="1200"/>
            <a:t>Familiarise yourself with the NICE Guidance update on Menopause and watch out for further guidance/formulary updates/educational resources to support prescribing in Sheffield.</a:t>
          </a:r>
        </a:p>
      </dsp:txBody>
      <dsp:txXfrm>
        <a:off x="2760279" y="2460947"/>
        <a:ext cx="8280838" cy="806786"/>
      </dsp:txXfrm>
    </dsp:sp>
    <dsp:sp modelId="{0B6F2D48-F934-C341-A5E3-5DA44594009E}">
      <dsp:nvSpPr>
        <dsp:cNvPr id="0" name=""/>
        <dsp:cNvSpPr/>
      </dsp:nvSpPr>
      <dsp:spPr>
        <a:xfrm rot="10800000">
          <a:off x="0" y="1231843"/>
          <a:ext cx="2760279" cy="1241209"/>
        </a:xfrm>
        <a:prstGeom prst="upArrowCallout">
          <a:avLst>
            <a:gd name="adj1" fmla="val 5000"/>
            <a:gd name="adj2" fmla="val 10000"/>
            <a:gd name="adj3" fmla="val 15000"/>
            <a:gd name="adj4" fmla="val 64977"/>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u="none" kern="1200">
              <a:solidFill>
                <a:schemeClr val="bg1"/>
              </a:solidFill>
              <a:latin typeface="Calibri" panose="020F0502020204030204"/>
              <a:ea typeface="+mn-ea"/>
              <a:cs typeface="Arial"/>
            </a:rPr>
            <a:t>Consider</a:t>
          </a:r>
          <a:endParaRPr lang="en-US" sz="1600" b="1" u="none" kern="1200">
            <a:solidFill>
              <a:schemeClr val="bg1"/>
            </a:solidFill>
            <a:latin typeface="Calibri" panose="020F0502020204030204"/>
            <a:ea typeface="+mn-ea"/>
            <a:cs typeface="Arial" panose="020B0604020202020204" pitchFamily="34" charset="0"/>
          </a:endParaRPr>
        </a:p>
      </dsp:txBody>
      <dsp:txXfrm rot="-10800000">
        <a:off x="0" y="1231843"/>
        <a:ext cx="2760279" cy="806786"/>
      </dsp:txXfrm>
    </dsp:sp>
    <dsp:sp modelId="{292A7F5A-A759-C24D-A894-227D8F640A4F}">
      <dsp:nvSpPr>
        <dsp:cNvPr id="0" name=""/>
        <dsp:cNvSpPr/>
      </dsp:nvSpPr>
      <dsp:spPr>
        <a:xfrm>
          <a:off x="2760279" y="1231843"/>
          <a:ext cx="8280838" cy="806786"/>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177800" rIns="167975" bIns="177800" numCol="1" spcCol="1270" anchor="ctr" anchorCtr="0">
          <a:noAutofit/>
        </a:bodyPr>
        <a:lstStyle/>
        <a:p>
          <a:pPr marL="0" lvl="0" indent="0" algn="l" defTabSz="622300">
            <a:lnSpc>
              <a:spcPct val="90000"/>
            </a:lnSpc>
            <a:spcBef>
              <a:spcPct val="0"/>
            </a:spcBef>
            <a:spcAft>
              <a:spcPct val="35000"/>
            </a:spcAft>
            <a:buNone/>
          </a:pPr>
          <a:r>
            <a:rPr lang="en-GB" sz="1400" kern="1200">
              <a:latin typeface="Calibri" panose="020F0502020204030204" pitchFamily="34" charset="0"/>
              <a:ea typeface="+mn-lt"/>
              <a:cs typeface="Calibri" panose="020F0502020204030204" pitchFamily="34" charset="0"/>
            </a:rPr>
            <a:t>Manage emotional impact.  Safety netting is essential, Consider psychosocial  </a:t>
          </a:r>
          <a:endParaRPr lang="en-GB" sz="1400" b="0" kern="1200"/>
        </a:p>
        <a:p>
          <a:pPr marL="0" lvl="0" indent="0" algn="l" defTabSz="622300">
            <a:lnSpc>
              <a:spcPct val="90000"/>
            </a:lnSpc>
            <a:spcBef>
              <a:spcPct val="0"/>
            </a:spcBef>
            <a:spcAft>
              <a:spcPct val="35000"/>
            </a:spcAft>
            <a:buNone/>
          </a:pPr>
          <a:r>
            <a:rPr lang="en-GB" sz="1400" kern="1200">
              <a:latin typeface="Calibri" panose="020F0502020204030204" pitchFamily="34" charset="0"/>
              <a:ea typeface="+mn-lt"/>
              <a:cs typeface="Calibri" panose="020F0502020204030204" pitchFamily="34" charset="0"/>
            </a:rPr>
            <a:t>support (NHS Talking Therapies). Use Ardens Opioid Agreement</a:t>
          </a:r>
          <a:endParaRPr lang="en-GB" sz="1400" kern="1200">
            <a:latin typeface="Calibri" panose="020F0502020204030204" pitchFamily="34" charset="0"/>
            <a:cs typeface="Calibri" panose="020F0502020204030204" pitchFamily="34" charset="0"/>
          </a:endParaRPr>
        </a:p>
      </dsp:txBody>
      <dsp:txXfrm>
        <a:off x="2760279" y="1231843"/>
        <a:ext cx="8280838" cy="806786"/>
      </dsp:txXfrm>
    </dsp:sp>
    <dsp:sp modelId="{11D4CD16-9CA7-B741-9BAC-84DBBC599A84}">
      <dsp:nvSpPr>
        <dsp:cNvPr id="0" name=""/>
        <dsp:cNvSpPr/>
      </dsp:nvSpPr>
      <dsp:spPr>
        <a:xfrm rot="10800000">
          <a:off x="-19252" y="2738"/>
          <a:ext cx="2760279" cy="1241209"/>
        </a:xfrm>
        <a:prstGeom prst="upArrowCallout">
          <a:avLst>
            <a:gd name="adj1" fmla="val 5000"/>
            <a:gd name="adj2" fmla="val 10000"/>
            <a:gd name="adj3" fmla="val 15000"/>
            <a:gd name="adj4" fmla="val 64977"/>
          </a:avLst>
        </a:prstGeom>
        <a:solidFill>
          <a:schemeClr val="dk2">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kern="1200"/>
            <a:t>Add</a:t>
          </a:r>
        </a:p>
      </dsp:txBody>
      <dsp:txXfrm rot="-10800000">
        <a:off x="-19252" y="2738"/>
        <a:ext cx="2760279" cy="806786"/>
      </dsp:txXfrm>
    </dsp:sp>
    <dsp:sp modelId="{85C7EF09-B132-534D-8A31-A352C8FBF746}">
      <dsp:nvSpPr>
        <dsp:cNvPr id="0" name=""/>
        <dsp:cNvSpPr/>
      </dsp:nvSpPr>
      <dsp:spPr>
        <a:xfrm>
          <a:off x="2702520" y="55441"/>
          <a:ext cx="8357850" cy="751497"/>
        </a:xfrm>
        <a:prstGeom prst="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177800" rIns="167975" bIns="177800" numCol="1" spcCol="1270" anchor="ctr" anchorCtr="0">
          <a:noAutofit/>
        </a:bodyPr>
        <a:lstStyle/>
        <a:p>
          <a:pPr marL="0" lvl="0" indent="0" algn="l" defTabSz="622300">
            <a:lnSpc>
              <a:spcPct val="90000"/>
            </a:lnSpc>
            <a:spcBef>
              <a:spcPct val="0"/>
            </a:spcBef>
            <a:spcAft>
              <a:spcPct val="35000"/>
            </a:spcAft>
            <a:buNone/>
          </a:pPr>
          <a:r>
            <a:rPr lang="en-US" sz="1400" kern="1200"/>
            <a:t>Add any</a:t>
          </a:r>
          <a:r>
            <a:rPr lang="en-US" sz="1400" kern="1200">
              <a:solidFill>
                <a:srgbClr val="FF0000"/>
              </a:solidFill>
            </a:rPr>
            <a:t> </a:t>
          </a:r>
          <a:r>
            <a:rPr lang="en-US" sz="1400" b="1" kern="1200">
              <a:solidFill>
                <a:srgbClr val="FF0000"/>
              </a:solidFill>
            </a:rPr>
            <a:t>RED </a:t>
          </a:r>
          <a:r>
            <a:rPr lang="en-US" sz="1400" kern="1200"/>
            <a:t>medicines prescribed by hospital as ‘hospital only medicines’ – not on repeat. Please share with colleagues to refer to </a:t>
          </a:r>
          <a:r>
            <a:rPr lang="en-US" sz="1400" kern="1200">
              <a:hlinkClick xmlns:r="http://schemas.openxmlformats.org/officeDocument/2006/relationships" r:id="rId1"/>
            </a:rPr>
            <a:t>SY ICB </a:t>
          </a:r>
          <a:r>
            <a:rPr lang="en-US" sz="1400" kern="1200"/>
            <a:t>and </a:t>
          </a:r>
          <a:r>
            <a:rPr lang="en-US" sz="1400" kern="1200">
              <a:hlinkClick xmlns:r="http://schemas.openxmlformats.org/officeDocument/2006/relationships" r:id="rId2"/>
            </a:rPr>
            <a:t>Sheffield’s TLDL </a:t>
          </a:r>
          <a:r>
            <a:rPr lang="en-US" sz="1400" kern="1200"/>
            <a:t>until the unification process is complete.</a:t>
          </a:r>
        </a:p>
      </dsp:txBody>
      <dsp:txXfrm>
        <a:off x="2702520" y="55441"/>
        <a:ext cx="8357850" cy="7514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FEC622-A94B-4694-ADC5-11609CE25729}" type="datetimeFigureOut">
              <a:rPr lang="en-GB" smtClean="0"/>
              <a:t>05/12/2024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685E97-6805-4A3D-AEBD-550A0704E808}" type="slidenum">
              <a:rPr lang="en-GB" smtClean="0"/>
              <a:t>‹#›</a:t>
            </a:fld>
            <a:endParaRPr lang="en-GB"/>
          </a:p>
        </p:txBody>
      </p:sp>
    </p:spTree>
    <p:extLst>
      <p:ext uri="{BB962C8B-B14F-4D97-AF65-F5344CB8AC3E}">
        <p14:creationId xmlns:p14="http://schemas.microsoft.com/office/powerpoint/2010/main" val="587643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mailto:kelly.tyers@nhs.net"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500" b="1" i="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879140-3BA0-42E8-873F-690D20A09B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8675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0DAB21-4540-4ACB-B473-B6B91E4C9EFD}" type="slidenum">
              <a:rPr lang="en-GB" smtClean="0"/>
              <a:t>19</a:t>
            </a:fld>
            <a:endParaRPr lang="en-GB"/>
          </a:p>
        </p:txBody>
      </p:sp>
    </p:spTree>
    <p:extLst>
      <p:ext uri="{BB962C8B-B14F-4D97-AF65-F5344CB8AC3E}">
        <p14:creationId xmlns:p14="http://schemas.microsoft.com/office/powerpoint/2010/main" val="3325223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ptos" panose="020B0004020202020204" pitchFamily="34" charset="0"/>
                <a:ea typeface="Aptos" panose="020B0004020202020204" pitchFamily="34" charset="0"/>
                <a:cs typeface="Times New Roman" panose="02020603050405020304" pitchFamily="18" charset="0"/>
              </a:rPr>
              <a:t>Good afternoon everyone and welcome to December’s APG Learning at lunch, which happens to be our last session for the year! </a:t>
            </a:r>
          </a:p>
          <a:p>
            <a:endParaRPr lang="en-GB" sz="1500" b="1" i="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879140-3BA0-42E8-873F-690D20A09B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8675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ptos" panose="020B0004020202020204" pitchFamily="34" charset="0"/>
                <a:ea typeface="Aptos" panose="020B0004020202020204" pitchFamily="34" charset="0"/>
                <a:cs typeface="Times New Roman" panose="02020603050405020304" pitchFamily="18" charset="0"/>
              </a:rPr>
              <a:t>Today, I am joined by my colleagues Emily the ICB’s medicines safety officer and Helen Taylor clinical lead pharmacist at the ICB</a:t>
            </a:r>
          </a:p>
          <a:p>
            <a:endParaRPr lang="en-GB"/>
          </a:p>
        </p:txBody>
      </p:sp>
      <p:sp>
        <p:nvSpPr>
          <p:cNvPr id="4" name="Slide Number Placeholder 3"/>
          <p:cNvSpPr>
            <a:spLocks noGrp="1"/>
          </p:cNvSpPr>
          <p:nvPr>
            <p:ph type="sldNum" sz="quarter" idx="5"/>
          </p:nvPr>
        </p:nvSpPr>
        <p:spPr/>
        <p:txBody>
          <a:bodyPr/>
          <a:lstStyle/>
          <a:p>
            <a:fld id="{6A0DAB21-4540-4ACB-B473-B6B91E4C9EFD}" type="slidenum">
              <a:rPr lang="en-GB" smtClean="0"/>
              <a:t>25</a:t>
            </a:fld>
            <a:endParaRPr lang="en-GB"/>
          </a:p>
        </p:txBody>
      </p:sp>
    </p:spTree>
    <p:extLst>
      <p:ext uri="{BB962C8B-B14F-4D97-AF65-F5344CB8AC3E}">
        <p14:creationId xmlns:p14="http://schemas.microsoft.com/office/powerpoint/2010/main" val="2590687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ptos" panose="020B0004020202020204" pitchFamily="34" charset="0"/>
                <a:ea typeface="Aptos" panose="020B0004020202020204" pitchFamily="34" charset="0"/>
                <a:cs typeface="Times New Roman" panose="02020603050405020304" pitchFamily="18" charset="0"/>
              </a:rPr>
              <a:t>Our feedback form is in the chat and we welcome your feedback to help shape future sessions.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ptos" panose="020B0004020202020204" pitchFamily="34" charset="0"/>
                <a:ea typeface="Aptos" panose="020B0004020202020204" pitchFamily="34" charset="0"/>
                <a:cs typeface="Times New Roman" panose="02020603050405020304" pitchFamily="18" charset="0"/>
              </a:rPr>
              <a:t>the recording from today’s session as well as the slide set will be uploaded to the Sheffield medicines and prescribing page as shown on this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Aptos" panose="020B0004020202020204" pitchFamily="34" charset="0"/>
              <a:ea typeface="Aptos" panose="020B0004020202020204" pitchFamily="34" charset="0"/>
              <a:cs typeface="Times New Roman" panose="02020603050405020304" pitchFamily="18" charset="0"/>
            </a:endParaRPr>
          </a:p>
          <a:p>
            <a:endParaRPr lang="en-GB" sz="3600" b="1">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879140-3BA0-42E8-873F-690D20A09B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744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ptos" panose="020B0004020202020204" pitchFamily="34" charset="0"/>
                <a:ea typeface="Aptos" panose="020B0004020202020204" pitchFamily="34" charset="0"/>
                <a:cs typeface="Times New Roman" panose="02020603050405020304" pitchFamily="18" charset="0"/>
              </a:rPr>
              <a:t>so for Today’s session will cover IMOC approved Traffic light drug list, Helen TAYLOR  will be giving us an update on some new opioid resources approved at IMOC, Emily will present some relevant safety updates. We also have NICE guidance update, PrescQIPP updates and some free education and training opportunities. </a:t>
            </a:r>
          </a:p>
          <a:p>
            <a:endParaRPr lang="en-GB" b="0" i="0" u="none" strike="noStrike">
              <a:solidFill>
                <a:srgbClr val="000000"/>
              </a:solidFill>
              <a:effectLst/>
              <a:latin typeface="-webkit-standard"/>
            </a:endParaRPr>
          </a:p>
        </p:txBody>
      </p:sp>
      <p:sp>
        <p:nvSpPr>
          <p:cNvPr id="4" name="Slide Number Placeholder 3"/>
          <p:cNvSpPr>
            <a:spLocks noGrp="1"/>
          </p:cNvSpPr>
          <p:nvPr>
            <p:ph type="sldNum" sz="quarter" idx="5"/>
          </p:nvPr>
        </p:nvSpPr>
        <p:spPr/>
        <p:txBody>
          <a:bodyPr/>
          <a:lstStyle/>
          <a:p>
            <a:fld id="{2E879140-3BA0-42E8-873F-690D20A09B88}" type="slidenum">
              <a:rPr lang="en-GB" smtClean="0"/>
              <a:t>27</a:t>
            </a:fld>
            <a:endParaRPr lang="en-GB"/>
          </a:p>
        </p:txBody>
      </p:sp>
    </p:spTree>
    <p:extLst>
      <p:ext uri="{BB962C8B-B14F-4D97-AF65-F5344CB8AC3E}">
        <p14:creationId xmlns:p14="http://schemas.microsoft.com/office/powerpoint/2010/main" val="1009850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Aptos" panose="020B0004020202020204" pitchFamily="34" charset="0"/>
                <a:ea typeface="Aptos" panose="020B0004020202020204" pitchFamily="34" charset="0"/>
                <a:cs typeface="Times New Roman" panose="02020603050405020304" pitchFamily="18" charset="0"/>
              </a:rPr>
              <a:t>a number of medicines were assigned a traffic light status at IMOC’s November meeting and this slide represents a snapshot. As an action, please continue to refer to the Sheffield traffic drug list as well as the IMOC list until the unification process is complete. </a:t>
            </a:r>
            <a:endParaRPr lang="en-GB"/>
          </a:p>
        </p:txBody>
      </p:sp>
      <p:sp>
        <p:nvSpPr>
          <p:cNvPr id="4" name="Slide Number Placeholder 3"/>
          <p:cNvSpPr>
            <a:spLocks noGrp="1"/>
          </p:cNvSpPr>
          <p:nvPr>
            <p:ph type="sldNum" sz="quarter" idx="5"/>
          </p:nvPr>
        </p:nvSpPr>
        <p:spPr/>
        <p:txBody>
          <a:bodyPr/>
          <a:lstStyle/>
          <a:p>
            <a:fld id="{2E879140-3BA0-42E8-873F-690D20A09B88}" type="slidenum">
              <a:rPr lang="en-GB" smtClean="0"/>
              <a:t>28</a:t>
            </a:fld>
            <a:endParaRPr lang="en-GB"/>
          </a:p>
        </p:txBody>
      </p:sp>
    </p:spTree>
    <p:extLst>
      <p:ext uri="{BB962C8B-B14F-4D97-AF65-F5344CB8AC3E}">
        <p14:creationId xmlns:p14="http://schemas.microsoft.com/office/powerpoint/2010/main" val="444950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ptos" panose="020B0004020202020204" pitchFamily="34" charset="0"/>
                <a:ea typeface="Aptos" panose="020B0004020202020204" pitchFamily="34" charset="0"/>
                <a:cs typeface="Times New Roman" panose="02020603050405020304" pitchFamily="18" charset="0"/>
              </a:rPr>
              <a:t>I am now going to hand over to Helen Taylor to give us an update on Opioid resources. </a:t>
            </a:r>
          </a:p>
          <a:p>
            <a:endParaRPr lang="en-GB"/>
          </a:p>
        </p:txBody>
      </p:sp>
      <p:sp>
        <p:nvSpPr>
          <p:cNvPr id="4" name="Slide Number Placeholder 3"/>
          <p:cNvSpPr>
            <a:spLocks noGrp="1"/>
          </p:cNvSpPr>
          <p:nvPr>
            <p:ph type="sldNum" sz="quarter" idx="5"/>
          </p:nvPr>
        </p:nvSpPr>
        <p:spPr/>
        <p:txBody>
          <a:bodyPr/>
          <a:lstStyle/>
          <a:p>
            <a:fld id="{88685E97-6805-4A3D-AEBD-550A0704E808}" type="slidenum">
              <a:rPr lang="en-GB" smtClean="0"/>
              <a:t>29</a:t>
            </a:fld>
            <a:endParaRPr lang="en-GB"/>
          </a:p>
        </p:txBody>
      </p:sp>
    </p:spTree>
    <p:extLst>
      <p:ext uri="{BB962C8B-B14F-4D97-AF65-F5344CB8AC3E}">
        <p14:creationId xmlns:p14="http://schemas.microsoft.com/office/powerpoint/2010/main" val="3455440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Aptos" panose="020B0004020202020204" pitchFamily="34" charset="0"/>
                <a:ea typeface="Aptos" panose="020B0004020202020204" pitchFamily="34" charset="0"/>
                <a:cs typeface="Times New Roman" panose="02020603050405020304" pitchFamily="18" charset="0"/>
              </a:rPr>
              <a:t>Thanks Helen. </a:t>
            </a:r>
            <a:endParaRPr lang="en-GB"/>
          </a:p>
        </p:txBody>
      </p:sp>
      <p:sp>
        <p:nvSpPr>
          <p:cNvPr id="4" name="Slide Number Placeholder 3"/>
          <p:cNvSpPr>
            <a:spLocks noGrp="1"/>
          </p:cNvSpPr>
          <p:nvPr>
            <p:ph type="sldNum" sz="quarter" idx="5"/>
          </p:nvPr>
        </p:nvSpPr>
        <p:spPr/>
        <p:txBody>
          <a:bodyPr/>
          <a:lstStyle/>
          <a:p>
            <a:fld id="{88685E97-6805-4A3D-AEBD-550A0704E808}" type="slidenum">
              <a:rPr lang="en-GB" smtClean="0"/>
              <a:t>35</a:t>
            </a:fld>
            <a:endParaRPr lang="en-GB"/>
          </a:p>
        </p:txBody>
      </p:sp>
    </p:spTree>
    <p:extLst>
      <p:ext uri="{BB962C8B-B14F-4D97-AF65-F5344CB8AC3E}">
        <p14:creationId xmlns:p14="http://schemas.microsoft.com/office/powerpoint/2010/main" val="984252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Aptos" panose="020B0004020202020204" pitchFamily="34" charset="0"/>
                <a:ea typeface="Aptos" panose="020B0004020202020204" pitchFamily="34" charset="0"/>
                <a:cs typeface="Times New Roman" panose="02020603050405020304" pitchFamily="18" charset="0"/>
              </a:rPr>
              <a:t>Over to you Emily</a:t>
            </a:r>
            <a:r>
              <a:rPr lang="en-GB">
                <a:effectLst/>
              </a:rPr>
              <a:t> </a:t>
            </a:r>
            <a:endParaRPr lang="en-GB"/>
          </a:p>
        </p:txBody>
      </p:sp>
      <p:sp>
        <p:nvSpPr>
          <p:cNvPr id="4" name="Slide Number Placeholder 3"/>
          <p:cNvSpPr>
            <a:spLocks noGrp="1"/>
          </p:cNvSpPr>
          <p:nvPr>
            <p:ph type="sldNum" sz="quarter" idx="5"/>
          </p:nvPr>
        </p:nvSpPr>
        <p:spPr/>
        <p:txBody>
          <a:bodyPr/>
          <a:lstStyle/>
          <a:p>
            <a:fld id="{88685E97-6805-4A3D-AEBD-550A0704E808}" type="slidenum">
              <a:rPr lang="en-GB" smtClean="0"/>
              <a:t>36</a:t>
            </a:fld>
            <a:endParaRPr lang="en-GB"/>
          </a:p>
        </p:txBody>
      </p:sp>
    </p:spTree>
    <p:extLst>
      <p:ext uri="{BB962C8B-B14F-4D97-AF65-F5344CB8AC3E}">
        <p14:creationId xmlns:p14="http://schemas.microsoft.com/office/powerpoint/2010/main" val="1409229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Aptos" panose="020B0004020202020204" pitchFamily="34" charset="0"/>
                <a:ea typeface="Aptos" panose="020B0004020202020204" pitchFamily="34" charset="0"/>
                <a:cs typeface="Times New Roman" panose="02020603050405020304" pitchFamily="18" charset="0"/>
              </a:rPr>
              <a:t>Thank you Emily</a:t>
            </a:r>
          </a:p>
          <a:p>
            <a:endParaRPr lang="en-GB" sz="1800">
              <a:effectLst/>
              <a:latin typeface="Aptos" panose="020B0004020202020204" pitchFamily="34" charset="0"/>
              <a:ea typeface="Aptos" panose="020B0004020202020204" pitchFamily="34" charset="0"/>
              <a:cs typeface="Times New Roman" panose="02020603050405020304" pitchFamily="18" charset="0"/>
            </a:endParaRPr>
          </a:p>
          <a:p>
            <a:r>
              <a:rPr lang="en-GB" sz="1800">
                <a:effectLst/>
                <a:latin typeface="Aptos" panose="020B0004020202020204" pitchFamily="34" charset="0"/>
                <a:ea typeface="Aptos" panose="020B0004020202020204" pitchFamily="34" charset="0"/>
                <a:cs typeface="Times New Roman" panose="02020603050405020304" pitchFamily="18" charset="0"/>
              </a:rPr>
              <a:t>there has been an update to NG23 the NICE guidance on menopause.</a:t>
            </a:r>
          </a:p>
          <a:p>
            <a:r>
              <a:rPr lang="en-GB" sz="1800">
                <a:effectLst/>
                <a:latin typeface="Aptos" panose="020B0004020202020204" pitchFamily="34" charset="0"/>
                <a:ea typeface="Aptos" panose="020B0004020202020204" pitchFamily="34" charset="0"/>
                <a:cs typeface="Times New Roman" panose="02020603050405020304" pitchFamily="18" charset="0"/>
              </a:rPr>
              <a:t>Read slides out </a:t>
            </a:r>
          </a:p>
          <a:p>
            <a:r>
              <a:rPr lang="en-GB" sz="1800">
                <a:effectLst/>
                <a:latin typeface="Aptos" panose="020B0004020202020204" pitchFamily="34" charset="0"/>
                <a:ea typeface="Aptos" panose="020B0004020202020204" pitchFamily="34" charset="0"/>
                <a:cs typeface="Times New Roman" panose="02020603050405020304" pitchFamily="18" charset="0"/>
              </a:rPr>
              <a:t>PrescQIPP will be running a clinical master class on this NICE guidance ON THE 29</a:t>
            </a:r>
            <a:r>
              <a:rPr lang="en-GB" sz="1800" baseline="30000">
                <a:effectLst/>
                <a:latin typeface="Aptos" panose="020B0004020202020204" pitchFamily="34" charset="0"/>
                <a:ea typeface="Aptos" panose="020B0004020202020204" pitchFamily="34" charset="0"/>
                <a:cs typeface="Times New Roman" panose="02020603050405020304" pitchFamily="18" charset="0"/>
              </a:rPr>
              <a:t>TH</a:t>
            </a:r>
            <a:r>
              <a:rPr lang="en-GB" sz="1800">
                <a:effectLst/>
                <a:latin typeface="Aptos" panose="020B0004020202020204" pitchFamily="34" charset="0"/>
                <a:ea typeface="Aptos" panose="020B0004020202020204" pitchFamily="34" charset="0"/>
                <a:cs typeface="Times New Roman" panose="02020603050405020304" pitchFamily="18" charset="0"/>
              </a:rPr>
              <a:t> of January 2025. Please check out their website for further information.</a:t>
            </a:r>
          </a:p>
          <a:p>
            <a:endParaRPr lang="en-GB"/>
          </a:p>
        </p:txBody>
      </p:sp>
      <p:sp>
        <p:nvSpPr>
          <p:cNvPr id="4" name="Slide Number Placeholder 3"/>
          <p:cNvSpPr>
            <a:spLocks noGrp="1"/>
          </p:cNvSpPr>
          <p:nvPr>
            <p:ph type="sldNum" sz="quarter" idx="5"/>
          </p:nvPr>
        </p:nvSpPr>
        <p:spPr/>
        <p:txBody>
          <a:bodyPr/>
          <a:lstStyle/>
          <a:p>
            <a:fld id="{88685E97-6805-4A3D-AEBD-550A0704E808}" type="slidenum">
              <a:rPr lang="en-GB" smtClean="0"/>
              <a:t>37</a:t>
            </a:fld>
            <a:endParaRPr lang="en-GB"/>
          </a:p>
        </p:txBody>
      </p:sp>
    </p:spTree>
    <p:extLst>
      <p:ext uri="{BB962C8B-B14F-4D97-AF65-F5344CB8AC3E}">
        <p14:creationId xmlns:p14="http://schemas.microsoft.com/office/powerpoint/2010/main" val="2028817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0DAB21-4540-4ACB-B473-B6B91E4C9EFD}" type="slidenum">
              <a:rPr lang="en-GB" smtClean="0"/>
              <a:t>2</a:t>
            </a:fld>
            <a:endParaRPr lang="en-GB"/>
          </a:p>
        </p:txBody>
      </p:sp>
    </p:spTree>
    <p:extLst>
      <p:ext uri="{BB962C8B-B14F-4D97-AF65-F5344CB8AC3E}">
        <p14:creationId xmlns:p14="http://schemas.microsoft.com/office/powerpoint/2010/main" val="2590687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Aptos" panose="020B0004020202020204" pitchFamily="34" charset="0"/>
                <a:ea typeface="Aptos" panose="020B0004020202020204" pitchFamily="34" charset="0"/>
                <a:cs typeface="Times New Roman" panose="02020603050405020304" pitchFamily="18" charset="0"/>
              </a:rPr>
              <a:t>SY workforce and training hub are running an Operation DPP</a:t>
            </a:r>
          </a:p>
          <a:p>
            <a:r>
              <a:rPr lang="en-GB" sz="1800">
                <a:effectLst/>
                <a:latin typeface="Aptos" panose="020B0004020202020204" pitchFamily="34" charset="0"/>
                <a:ea typeface="Aptos" panose="020B0004020202020204" pitchFamily="34" charset="0"/>
                <a:cs typeface="Times New Roman" panose="02020603050405020304" pitchFamily="18" charset="0"/>
              </a:rPr>
              <a:t>Read the why? As a result, the hub has secured some funding to release independent prescribers to complete training and access peer support. If you are an independent prescriber but are unsure if you are ready to support the future workforce and may need support to upskill, get in touch with Kel </a:t>
            </a:r>
            <a:r>
              <a:rPr lang="en-GB" sz="1800" err="1">
                <a:effectLst/>
                <a:latin typeface="Aptos" panose="020B0004020202020204" pitchFamily="34" charset="0"/>
                <a:ea typeface="Aptos" panose="020B0004020202020204" pitchFamily="34" charset="0"/>
                <a:cs typeface="Times New Roman" panose="02020603050405020304" pitchFamily="18" charset="0"/>
              </a:rPr>
              <a:t>Tyers</a:t>
            </a:r>
            <a:r>
              <a:rPr lang="en-GB" sz="1800">
                <a:effectLst/>
                <a:latin typeface="Aptos" panose="020B0004020202020204" pitchFamily="34" charset="0"/>
                <a:ea typeface="Aptos" panose="020B0004020202020204" pitchFamily="34" charset="0"/>
                <a:cs typeface="Times New Roman" panose="02020603050405020304" pitchFamily="18" charset="0"/>
              </a:rPr>
              <a:t>, </a:t>
            </a:r>
            <a:r>
              <a:rPr lang="en-GB" sz="1800" u="sng">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kelly.tyers@nhs.net</a:t>
            </a:r>
            <a:r>
              <a:rPr lang="en-GB" sz="1800">
                <a:effectLst/>
                <a:latin typeface="Aptos" panose="020B0004020202020204" pitchFamily="34" charset="0"/>
                <a:ea typeface="Aptos" panose="020B0004020202020204" pitchFamily="34" charset="0"/>
                <a:cs typeface="Times New Roman" panose="02020603050405020304" pitchFamily="18" charset="0"/>
              </a:rPr>
              <a:t> to find out more about the support on offer.   </a:t>
            </a:r>
          </a:p>
          <a:p>
            <a:br>
              <a:rPr lang="en-GB">
                <a:effectLst/>
              </a:rPr>
            </a:br>
            <a:endParaRPr lang="en-GB">
              <a:effectLst/>
            </a:endParaRPr>
          </a:p>
          <a:p>
            <a:endParaRPr lang="en-GB">
              <a:effectLst/>
            </a:endParaRPr>
          </a:p>
          <a:p>
            <a:endParaRPr lang="en-GB"/>
          </a:p>
        </p:txBody>
      </p:sp>
      <p:sp>
        <p:nvSpPr>
          <p:cNvPr id="4" name="Slide Number Placeholder 3"/>
          <p:cNvSpPr>
            <a:spLocks noGrp="1"/>
          </p:cNvSpPr>
          <p:nvPr>
            <p:ph type="sldNum" sz="quarter" idx="5"/>
          </p:nvPr>
        </p:nvSpPr>
        <p:spPr/>
        <p:txBody>
          <a:bodyPr/>
          <a:lstStyle/>
          <a:p>
            <a:fld id="{6A0DAB21-4540-4ACB-B473-B6B91E4C9EFD}" type="slidenum">
              <a:rPr lang="en-GB" smtClean="0"/>
              <a:t>38</a:t>
            </a:fld>
            <a:endParaRPr lang="en-GB"/>
          </a:p>
        </p:txBody>
      </p:sp>
    </p:spTree>
    <p:extLst>
      <p:ext uri="{BB962C8B-B14F-4D97-AF65-F5344CB8AC3E}">
        <p14:creationId xmlns:p14="http://schemas.microsoft.com/office/powerpoint/2010/main" val="3088653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8CD21-6D87-62B2-3265-6861B5ADB8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AF055-EFEA-CA9B-7FC7-B49A356BB0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B1605B-4B19-6CDA-3A72-D0F70F5BD1F9}"/>
              </a:ext>
            </a:extLst>
          </p:cNvPr>
          <p:cNvSpPr>
            <a:spLocks noGrp="1"/>
          </p:cNvSpPr>
          <p:nvPr>
            <p:ph type="body" idx="1"/>
          </p:nvPr>
        </p:nvSpPr>
        <p:spPr/>
        <p:txBody>
          <a:bodyPr/>
          <a:lstStyle/>
          <a:p>
            <a:r>
              <a:rPr lang="en-GB"/>
              <a:t>Just a quick update: PrescQIPP released several new bulletins in November. The insulin pen needles bulletin </a:t>
            </a:r>
            <a:r>
              <a:rPr lang="en-GB" sz="1800">
                <a:effectLst/>
                <a:latin typeface="Aptos" panose="020B0004020202020204" pitchFamily="34" charset="0"/>
                <a:ea typeface="Aptos" panose="020B0004020202020204" pitchFamily="34" charset="0"/>
                <a:cs typeface="Times New Roman" panose="02020603050405020304" pitchFamily="18" charset="0"/>
              </a:rPr>
              <a:t>reviews the place in therapy of different pen needles and offers guidance for reviewing prescribing.</a:t>
            </a:r>
            <a:r>
              <a:rPr lang="en-GB">
                <a:effectLst/>
              </a:rPr>
              <a:t> </a:t>
            </a:r>
            <a:r>
              <a:rPr lang="en-GB"/>
              <a:t>. Our MOT clinical lead will evaluate this, and further details will be shared soon.”</a:t>
            </a:r>
          </a:p>
          <a:p>
            <a:endParaRPr lang="en-GB">
              <a:effectLst/>
            </a:endParaRPr>
          </a:p>
          <a:p>
            <a:endParaRPr lang="en-GB"/>
          </a:p>
          <a:p>
            <a:r>
              <a:rPr lang="en-GB"/>
              <a:t>The second bulletin, </a:t>
            </a:r>
            <a:r>
              <a:rPr lang="en-GB" b="1"/>
              <a:t>"Medicines Without Harm,"</a:t>
            </a:r>
            <a:r>
              <a:rPr lang="en-GB"/>
              <a:t> offers resources to support local campaigns aligned with the WHO's global patient safety challenge, </a:t>
            </a:r>
            <a:r>
              <a:rPr lang="en-GB" b="1"/>
              <a:t>"Medication Without Harm."</a:t>
            </a:r>
            <a:r>
              <a:rPr lang="en-GB"/>
              <a:t> It covers five key areas: anticoagulants, insulins, NSAIDs, sodium valproate, and dependence-forming medicines (including opioids, benzodiazepines, Z-drugs, gabapentin, and pregabalin). Each campaign includes a bulletin, GP clinical system search, audit tools, patient letters, and public-facing materials.</a:t>
            </a:r>
          </a:p>
          <a:p>
            <a:br>
              <a:rPr lang="en-GB">
                <a:effectLst/>
              </a:rPr>
            </a:br>
            <a:endParaRPr lang="en-GB">
              <a:effectLst/>
            </a:endParaRPr>
          </a:p>
          <a:p>
            <a:endParaRPr lang="en-GB">
              <a:effectLst/>
            </a:endParaRPr>
          </a:p>
          <a:p>
            <a:endParaRPr lang="en-GB"/>
          </a:p>
        </p:txBody>
      </p:sp>
      <p:sp>
        <p:nvSpPr>
          <p:cNvPr id="4" name="Slide Number Placeholder 3">
            <a:extLst>
              <a:ext uri="{FF2B5EF4-FFF2-40B4-BE49-F238E27FC236}">
                <a16:creationId xmlns:a16="http://schemas.microsoft.com/office/drawing/2014/main" id="{9F836199-F72A-1EC4-0305-F53EF3B5F2CC}"/>
              </a:ext>
            </a:extLst>
          </p:cNvPr>
          <p:cNvSpPr>
            <a:spLocks noGrp="1"/>
          </p:cNvSpPr>
          <p:nvPr>
            <p:ph type="sldNum" sz="quarter" idx="5"/>
          </p:nvPr>
        </p:nvSpPr>
        <p:spPr/>
        <p:txBody>
          <a:bodyPr/>
          <a:lstStyle/>
          <a:p>
            <a:fld id="{6A0DAB21-4540-4ACB-B473-B6B91E4C9EFD}" type="slidenum">
              <a:rPr lang="en-GB" smtClean="0"/>
              <a:t>39</a:t>
            </a:fld>
            <a:endParaRPr lang="en-GB"/>
          </a:p>
        </p:txBody>
      </p:sp>
    </p:spTree>
    <p:extLst>
      <p:ext uri="{BB962C8B-B14F-4D97-AF65-F5344CB8AC3E}">
        <p14:creationId xmlns:p14="http://schemas.microsoft.com/office/powerpoint/2010/main" val="1595468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a:effectLst/>
                <a:latin typeface="Aptos" panose="020B0004020202020204" pitchFamily="34" charset="0"/>
                <a:ea typeface="Aptos" panose="020B0004020202020204" pitchFamily="34" charset="0"/>
                <a:cs typeface="Times New Roman" panose="02020603050405020304" pitchFamily="18" charset="0"/>
              </a:rPr>
              <a:t>Social prescribing</a:t>
            </a:r>
            <a:endParaRPr lang="en-GB" sz="1800">
              <a:effectLst/>
              <a:latin typeface="Aptos" panose="020B0004020202020204" pitchFamily="34" charset="0"/>
              <a:ea typeface="Aptos" panose="020B0004020202020204" pitchFamily="34" charset="0"/>
              <a:cs typeface="Times New Roman" panose="02020603050405020304" pitchFamily="18" charset="0"/>
            </a:endParaRPr>
          </a:p>
          <a:p>
            <a:r>
              <a:rPr lang="en-GB" sz="1800">
                <a:effectLst/>
                <a:latin typeface="Aptos" panose="020B0004020202020204" pitchFamily="34" charset="0"/>
                <a:ea typeface="Aptos" panose="020B0004020202020204" pitchFamily="34" charset="0"/>
                <a:cs typeface="Times New Roman" panose="02020603050405020304" pitchFamily="18" charset="0"/>
              </a:rPr>
              <a:t>PrescQIPP have worked with the National Academy for Social Prescribing (NASP) to develop a series of webinars to raise awareness of social prescribing among pharmacists and pharmacy technicians, in various care settings.</a:t>
            </a:r>
            <a:br>
              <a:rPr lang="en-GB" sz="1800">
                <a:effectLst/>
                <a:latin typeface="Aptos" panose="020B0004020202020204" pitchFamily="34" charset="0"/>
                <a:ea typeface="Aptos" panose="020B0004020202020204" pitchFamily="34" charset="0"/>
                <a:cs typeface="Times New Roman" panose="02020603050405020304" pitchFamily="18" charset="0"/>
              </a:rPr>
            </a:br>
            <a:br>
              <a:rPr lang="en-GB" sz="1800">
                <a:effectLst/>
                <a:latin typeface="Aptos" panose="020B0004020202020204" pitchFamily="34" charset="0"/>
                <a:ea typeface="Aptos" panose="020B0004020202020204" pitchFamily="34" charset="0"/>
                <a:cs typeface="Times New Roman" panose="02020603050405020304" pitchFamily="18" charset="0"/>
              </a:rPr>
            </a:br>
            <a:r>
              <a:rPr lang="en-GB" sz="1800">
                <a:effectLst/>
                <a:latin typeface="Aptos" panose="020B0004020202020204" pitchFamily="34" charset="0"/>
                <a:ea typeface="Aptos" panose="020B0004020202020204" pitchFamily="34" charset="0"/>
                <a:cs typeface="Times New Roman" panose="02020603050405020304" pitchFamily="18" charset="0"/>
              </a:rPr>
              <a:t>Attendees who complete all seven webinars (whether participating in the live events or having watched the recordings), will be awarded 'Social Prescribing Champion' status as part of the NASP clinical champion programme</a:t>
            </a:r>
          </a:p>
          <a:p>
            <a:endParaRPr lang="en-GB"/>
          </a:p>
        </p:txBody>
      </p:sp>
      <p:sp>
        <p:nvSpPr>
          <p:cNvPr id="4" name="Slide Number Placeholder 3"/>
          <p:cNvSpPr>
            <a:spLocks noGrp="1"/>
          </p:cNvSpPr>
          <p:nvPr>
            <p:ph type="sldNum" sz="quarter" idx="5"/>
          </p:nvPr>
        </p:nvSpPr>
        <p:spPr/>
        <p:txBody>
          <a:bodyPr/>
          <a:lstStyle/>
          <a:p>
            <a:fld id="{1E3FAB05-1868-2A41-9C51-D92775E46133}" type="slidenum">
              <a:rPr lang="en-GB" smtClean="0"/>
              <a:t>40</a:t>
            </a:fld>
            <a:endParaRPr lang="en-GB"/>
          </a:p>
        </p:txBody>
      </p:sp>
    </p:spTree>
    <p:extLst>
      <p:ext uri="{BB962C8B-B14F-4D97-AF65-F5344CB8AC3E}">
        <p14:creationId xmlns:p14="http://schemas.microsoft.com/office/powerpoint/2010/main" val="2099232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Prescsqipp</a:t>
            </a:r>
            <a:r>
              <a:rPr lang="en-GB"/>
              <a:t> also run a podcast called talking meds with Jonathan </a:t>
            </a:r>
            <a:r>
              <a:rPr lang="en-GB" err="1"/>
              <a:t>underhill</a:t>
            </a:r>
            <a:r>
              <a:rPr lang="en-GB"/>
              <a:t> and guests. A new episode comes out every fortnight, on the first and third Friday of each month.</a:t>
            </a:r>
          </a:p>
        </p:txBody>
      </p:sp>
      <p:sp>
        <p:nvSpPr>
          <p:cNvPr id="4" name="Slide Number Placeholder 3"/>
          <p:cNvSpPr>
            <a:spLocks noGrp="1"/>
          </p:cNvSpPr>
          <p:nvPr>
            <p:ph type="sldNum" sz="quarter" idx="5"/>
          </p:nvPr>
        </p:nvSpPr>
        <p:spPr/>
        <p:txBody>
          <a:bodyPr/>
          <a:lstStyle/>
          <a:p>
            <a:fld id="{1E3FAB05-1868-2A41-9C51-D92775E46133}" type="slidenum">
              <a:rPr lang="en-GB" smtClean="0"/>
              <a:t>41</a:t>
            </a:fld>
            <a:endParaRPr lang="en-GB"/>
          </a:p>
        </p:txBody>
      </p:sp>
    </p:spTree>
    <p:extLst>
      <p:ext uri="{BB962C8B-B14F-4D97-AF65-F5344CB8AC3E}">
        <p14:creationId xmlns:p14="http://schemas.microsoft.com/office/powerpoint/2010/main" val="2441024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0DAB21-4540-4ACB-B473-B6B91E4C9EFD}" type="slidenum">
              <a:rPr lang="en-GB" smtClean="0"/>
              <a:t>42</a:t>
            </a:fld>
            <a:endParaRPr lang="en-GB"/>
          </a:p>
        </p:txBody>
      </p:sp>
    </p:spTree>
    <p:extLst>
      <p:ext uri="{BB962C8B-B14F-4D97-AF65-F5344CB8AC3E}">
        <p14:creationId xmlns:p14="http://schemas.microsoft.com/office/powerpoint/2010/main" val="3325223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Our next meeting is </a:t>
            </a:r>
          </a:p>
        </p:txBody>
      </p:sp>
      <p:sp>
        <p:nvSpPr>
          <p:cNvPr id="4" name="Slide Number Placeholder 3"/>
          <p:cNvSpPr>
            <a:spLocks noGrp="1"/>
          </p:cNvSpPr>
          <p:nvPr>
            <p:ph type="sldNum" sz="quarter" idx="5"/>
          </p:nvPr>
        </p:nvSpPr>
        <p:spPr/>
        <p:txBody>
          <a:bodyPr/>
          <a:lstStyle/>
          <a:p>
            <a:fld id="{88685E97-6805-4A3D-AEBD-550A0704E808}" type="slidenum">
              <a:rPr lang="en-GB" smtClean="0"/>
              <a:t>43</a:t>
            </a:fld>
            <a:endParaRPr lang="en-GB"/>
          </a:p>
        </p:txBody>
      </p:sp>
    </p:spTree>
    <p:extLst>
      <p:ext uri="{BB962C8B-B14F-4D97-AF65-F5344CB8AC3E}">
        <p14:creationId xmlns:p14="http://schemas.microsoft.com/office/powerpoint/2010/main" val="346197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3600" b="1">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879140-3BA0-42E8-873F-690D20A09B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744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u="none" strike="noStrike">
              <a:solidFill>
                <a:srgbClr val="000000"/>
              </a:solidFill>
              <a:effectLst/>
              <a:latin typeface="-webkit-standard"/>
            </a:endParaRPr>
          </a:p>
        </p:txBody>
      </p:sp>
      <p:sp>
        <p:nvSpPr>
          <p:cNvPr id="4" name="Slide Number Placeholder 3"/>
          <p:cNvSpPr>
            <a:spLocks noGrp="1"/>
          </p:cNvSpPr>
          <p:nvPr>
            <p:ph type="sldNum" sz="quarter" idx="5"/>
          </p:nvPr>
        </p:nvSpPr>
        <p:spPr/>
        <p:txBody>
          <a:bodyPr/>
          <a:lstStyle/>
          <a:p>
            <a:fld id="{2E879140-3BA0-42E8-873F-690D20A09B88}" type="slidenum">
              <a:rPr lang="en-GB" smtClean="0"/>
              <a:t>4</a:t>
            </a:fld>
            <a:endParaRPr lang="en-GB"/>
          </a:p>
        </p:txBody>
      </p:sp>
    </p:spTree>
    <p:extLst>
      <p:ext uri="{BB962C8B-B14F-4D97-AF65-F5344CB8AC3E}">
        <p14:creationId xmlns:p14="http://schemas.microsoft.com/office/powerpoint/2010/main" val="1009850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879140-3BA0-42E8-873F-690D20A09B88}" type="slidenum">
              <a:rPr lang="en-GB" smtClean="0"/>
              <a:t>5</a:t>
            </a:fld>
            <a:endParaRPr lang="en-GB"/>
          </a:p>
        </p:txBody>
      </p:sp>
    </p:spTree>
    <p:extLst>
      <p:ext uri="{BB962C8B-B14F-4D97-AF65-F5344CB8AC3E}">
        <p14:creationId xmlns:p14="http://schemas.microsoft.com/office/powerpoint/2010/main" val="444950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a:effectLst/>
              </a:rPr>
            </a:br>
            <a:endParaRPr lang="en-GB">
              <a:effectLst/>
            </a:endParaRPr>
          </a:p>
          <a:p>
            <a:endParaRPr lang="en-GB">
              <a:effectLst/>
            </a:endParaRPr>
          </a:p>
          <a:p>
            <a:endParaRPr lang="en-GB"/>
          </a:p>
        </p:txBody>
      </p:sp>
      <p:sp>
        <p:nvSpPr>
          <p:cNvPr id="4" name="Slide Number Placeholder 3"/>
          <p:cNvSpPr>
            <a:spLocks noGrp="1"/>
          </p:cNvSpPr>
          <p:nvPr>
            <p:ph type="sldNum" sz="quarter" idx="5"/>
          </p:nvPr>
        </p:nvSpPr>
        <p:spPr/>
        <p:txBody>
          <a:bodyPr/>
          <a:lstStyle/>
          <a:p>
            <a:fld id="{6A0DAB21-4540-4ACB-B473-B6B91E4C9EFD}" type="slidenum">
              <a:rPr lang="en-GB" smtClean="0"/>
              <a:t>15</a:t>
            </a:fld>
            <a:endParaRPr lang="en-GB"/>
          </a:p>
        </p:txBody>
      </p:sp>
    </p:spTree>
    <p:extLst>
      <p:ext uri="{BB962C8B-B14F-4D97-AF65-F5344CB8AC3E}">
        <p14:creationId xmlns:p14="http://schemas.microsoft.com/office/powerpoint/2010/main" val="3088653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8CD21-6D87-62B2-3265-6861B5ADB8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AF055-EFEA-CA9B-7FC7-B49A356BB0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B1605B-4B19-6CDA-3A72-D0F70F5BD1F9}"/>
              </a:ext>
            </a:extLst>
          </p:cNvPr>
          <p:cNvSpPr>
            <a:spLocks noGrp="1"/>
          </p:cNvSpPr>
          <p:nvPr>
            <p:ph type="body" idx="1"/>
          </p:nvPr>
        </p:nvSpPr>
        <p:spPr/>
        <p:txBody>
          <a:bodyPr/>
          <a:lstStyle/>
          <a:p>
            <a:br>
              <a:rPr lang="en-GB">
                <a:effectLst/>
              </a:rPr>
            </a:br>
            <a:endParaRPr lang="en-GB">
              <a:effectLst/>
            </a:endParaRPr>
          </a:p>
          <a:p>
            <a:endParaRPr lang="en-GB">
              <a:effectLst/>
            </a:endParaRPr>
          </a:p>
          <a:p>
            <a:endParaRPr lang="en-GB"/>
          </a:p>
        </p:txBody>
      </p:sp>
      <p:sp>
        <p:nvSpPr>
          <p:cNvPr id="4" name="Slide Number Placeholder 3">
            <a:extLst>
              <a:ext uri="{FF2B5EF4-FFF2-40B4-BE49-F238E27FC236}">
                <a16:creationId xmlns:a16="http://schemas.microsoft.com/office/drawing/2014/main" id="{9F836199-F72A-1EC4-0305-F53EF3B5F2CC}"/>
              </a:ext>
            </a:extLst>
          </p:cNvPr>
          <p:cNvSpPr>
            <a:spLocks noGrp="1"/>
          </p:cNvSpPr>
          <p:nvPr>
            <p:ph type="sldNum" sz="quarter" idx="5"/>
          </p:nvPr>
        </p:nvSpPr>
        <p:spPr/>
        <p:txBody>
          <a:bodyPr/>
          <a:lstStyle/>
          <a:p>
            <a:fld id="{6A0DAB21-4540-4ACB-B473-B6B91E4C9EFD}" type="slidenum">
              <a:rPr lang="en-GB" smtClean="0"/>
              <a:t>16</a:t>
            </a:fld>
            <a:endParaRPr lang="en-GB"/>
          </a:p>
        </p:txBody>
      </p:sp>
    </p:spTree>
    <p:extLst>
      <p:ext uri="{BB962C8B-B14F-4D97-AF65-F5344CB8AC3E}">
        <p14:creationId xmlns:p14="http://schemas.microsoft.com/office/powerpoint/2010/main" val="1595468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E3FAB05-1868-2A41-9C51-D92775E46133}" type="slidenum">
              <a:rPr lang="en-GB" smtClean="0"/>
              <a:t>17</a:t>
            </a:fld>
            <a:endParaRPr lang="en-GB"/>
          </a:p>
        </p:txBody>
      </p:sp>
    </p:spTree>
    <p:extLst>
      <p:ext uri="{BB962C8B-B14F-4D97-AF65-F5344CB8AC3E}">
        <p14:creationId xmlns:p14="http://schemas.microsoft.com/office/powerpoint/2010/main" val="2099232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E3FAB05-1868-2A41-9C51-D92775E46133}" type="slidenum">
              <a:rPr lang="en-GB" smtClean="0"/>
              <a:t>18</a:t>
            </a:fld>
            <a:endParaRPr lang="en-GB"/>
          </a:p>
        </p:txBody>
      </p:sp>
    </p:spTree>
    <p:extLst>
      <p:ext uri="{BB962C8B-B14F-4D97-AF65-F5344CB8AC3E}">
        <p14:creationId xmlns:p14="http://schemas.microsoft.com/office/powerpoint/2010/main" val="2441024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4797D-3843-8DF8-175F-01233E4F6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5A1625-C853-E364-6DC2-673D74F5D7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0E79AAB-E347-FCB3-E22E-79B6303C93CF}"/>
              </a:ext>
            </a:extLst>
          </p:cNvPr>
          <p:cNvSpPr>
            <a:spLocks noGrp="1"/>
          </p:cNvSpPr>
          <p:nvPr>
            <p:ph type="dt" sz="half" idx="10"/>
          </p:nvPr>
        </p:nvSpPr>
        <p:spPr/>
        <p:txBody>
          <a:bodyPr/>
          <a:lstStyle/>
          <a:p>
            <a:fld id="{DB870D6C-CA6B-4E4C-9F4E-D862CAB22B33}" type="datetimeFigureOut">
              <a:rPr lang="en-GB" smtClean="0"/>
              <a:t>05/12/2024</a:t>
            </a:fld>
            <a:endParaRPr lang="en-GB"/>
          </a:p>
        </p:txBody>
      </p:sp>
      <p:sp>
        <p:nvSpPr>
          <p:cNvPr id="5" name="Footer Placeholder 4">
            <a:extLst>
              <a:ext uri="{FF2B5EF4-FFF2-40B4-BE49-F238E27FC236}">
                <a16:creationId xmlns:a16="http://schemas.microsoft.com/office/drawing/2014/main" id="{A630DE94-66C6-8F50-EFDF-1BAA62244C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963612-995D-A0F1-DAC5-6F7B7EE4B50F}"/>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2208015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658C-4620-647D-7703-822496E6488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36BA36-BFF8-8721-6699-782CB3D76B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E6B95B-834D-7681-F4B1-1305EBE576BE}"/>
              </a:ext>
            </a:extLst>
          </p:cNvPr>
          <p:cNvSpPr>
            <a:spLocks noGrp="1"/>
          </p:cNvSpPr>
          <p:nvPr>
            <p:ph type="dt" sz="half" idx="10"/>
          </p:nvPr>
        </p:nvSpPr>
        <p:spPr/>
        <p:txBody>
          <a:bodyPr/>
          <a:lstStyle/>
          <a:p>
            <a:fld id="{DB870D6C-CA6B-4E4C-9F4E-D862CAB22B33}" type="datetimeFigureOut">
              <a:rPr lang="en-GB" smtClean="0"/>
              <a:t>05/12/2024</a:t>
            </a:fld>
            <a:endParaRPr lang="en-GB"/>
          </a:p>
        </p:txBody>
      </p:sp>
      <p:sp>
        <p:nvSpPr>
          <p:cNvPr id="5" name="Footer Placeholder 4">
            <a:extLst>
              <a:ext uri="{FF2B5EF4-FFF2-40B4-BE49-F238E27FC236}">
                <a16:creationId xmlns:a16="http://schemas.microsoft.com/office/drawing/2014/main" id="{33980AED-80C7-527D-C77A-D2C8C2FDD3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8E1868-04EF-60DC-4799-9A2CCFA2A4E5}"/>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1168680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01452F-6746-C707-4151-B248F4FC84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B658B4-0475-D68F-646D-5017FFB714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81E88C-8E51-995F-8E55-FAA06B5AE76C}"/>
              </a:ext>
            </a:extLst>
          </p:cNvPr>
          <p:cNvSpPr>
            <a:spLocks noGrp="1"/>
          </p:cNvSpPr>
          <p:nvPr>
            <p:ph type="dt" sz="half" idx="10"/>
          </p:nvPr>
        </p:nvSpPr>
        <p:spPr/>
        <p:txBody>
          <a:bodyPr/>
          <a:lstStyle/>
          <a:p>
            <a:fld id="{DB870D6C-CA6B-4E4C-9F4E-D862CAB22B33}" type="datetimeFigureOut">
              <a:rPr lang="en-GB" smtClean="0"/>
              <a:t>05/12/2024</a:t>
            </a:fld>
            <a:endParaRPr lang="en-GB"/>
          </a:p>
        </p:txBody>
      </p:sp>
      <p:sp>
        <p:nvSpPr>
          <p:cNvPr id="5" name="Footer Placeholder 4">
            <a:extLst>
              <a:ext uri="{FF2B5EF4-FFF2-40B4-BE49-F238E27FC236}">
                <a16:creationId xmlns:a16="http://schemas.microsoft.com/office/drawing/2014/main" id="{1BE42C4E-FF47-CC7F-7947-9FCC0C0407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97E258-FC62-CC53-E33B-520ED3547E78}"/>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535463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2D283-FC43-3A64-87A9-2EDE730058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764E29-1F15-0504-394E-524F3788E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1437D7-5E86-4F30-E8C4-09AB525BC8D3}"/>
              </a:ext>
            </a:extLst>
          </p:cNvPr>
          <p:cNvSpPr>
            <a:spLocks noGrp="1"/>
          </p:cNvSpPr>
          <p:nvPr>
            <p:ph type="dt" sz="half" idx="10"/>
          </p:nvPr>
        </p:nvSpPr>
        <p:spPr/>
        <p:txBody>
          <a:bodyPr/>
          <a:lstStyle/>
          <a:p>
            <a:fld id="{DB870D6C-CA6B-4E4C-9F4E-D862CAB22B33}" type="datetimeFigureOut">
              <a:rPr lang="en-GB" smtClean="0"/>
              <a:t>05/12/2024</a:t>
            </a:fld>
            <a:endParaRPr lang="en-GB"/>
          </a:p>
        </p:txBody>
      </p:sp>
      <p:sp>
        <p:nvSpPr>
          <p:cNvPr id="5" name="Footer Placeholder 4">
            <a:extLst>
              <a:ext uri="{FF2B5EF4-FFF2-40B4-BE49-F238E27FC236}">
                <a16:creationId xmlns:a16="http://schemas.microsoft.com/office/drawing/2014/main" id="{2B348711-0B1F-F485-CDC4-2F6E264441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CC1EBF-6C4C-19CE-F1D4-D61A16E5879B}"/>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3311217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C05D-AE6C-A5D4-EC39-2C569F725A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3317A4-C173-1298-8E6E-1A2BAEB7079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9A09F8-9533-EF2D-5F99-3670D23C6E5D}"/>
              </a:ext>
            </a:extLst>
          </p:cNvPr>
          <p:cNvSpPr>
            <a:spLocks noGrp="1"/>
          </p:cNvSpPr>
          <p:nvPr>
            <p:ph type="dt" sz="half" idx="10"/>
          </p:nvPr>
        </p:nvSpPr>
        <p:spPr/>
        <p:txBody>
          <a:bodyPr/>
          <a:lstStyle/>
          <a:p>
            <a:fld id="{DB870D6C-CA6B-4E4C-9F4E-D862CAB22B33}" type="datetimeFigureOut">
              <a:rPr lang="en-GB" smtClean="0"/>
              <a:t>05/12/2024</a:t>
            </a:fld>
            <a:endParaRPr lang="en-GB"/>
          </a:p>
        </p:txBody>
      </p:sp>
      <p:sp>
        <p:nvSpPr>
          <p:cNvPr id="5" name="Footer Placeholder 4">
            <a:extLst>
              <a:ext uri="{FF2B5EF4-FFF2-40B4-BE49-F238E27FC236}">
                <a16:creationId xmlns:a16="http://schemas.microsoft.com/office/drawing/2014/main" id="{130B0F9B-E705-683F-2710-97FF094021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ADB6A5-0222-3F13-D004-B7B3CDAD24F5}"/>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170128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6563F-C52F-1B21-CC7F-4EA772F3F4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035BE-0E44-BBE7-06D9-323F3D6B7A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2738859-581E-0A34-607B-BD0965A734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D2A5F20-22AB-CDA3-95F6-2FC27F9ADE95}"/>
              </a:ext>
            </a:extLst>
          </p:cNvPr>
          <p:cNvSpPr>
            <a:spLocks noGrp="1"/>
          </p:cNvSpPr>
          <p:nvPr>
            <p:ph type="dt" sz="half" idx="10"/>
          </p:nvPr>
        </p:nvSpPr>
        <p:spPr/>
        <p:txBody>
          <a:bodyPr/>
          <a:lstStyle/>
          <a:p>
            <a:fld id="{DB870D6C-CA6B-4E4C-9F4E-D862CAB22B33}" type="datetimeFigureOut">
              <a:rPr lang="en-GB" smtClean="0"/>
              <a:t>05/12/2024</a:t>
            </a:fld>
            <a:endParaRPr lang="en-GB"/>
          </a:p>
        </p:txBody>
      </p:sp>
      <p:sp>
        <p:nvSpPr>
          <p:cNvPr id="6" name="Footer Placeholder 5">
            <a:extLst>
              <a:ext uri="{FF2B5EF4-FFF2-40B4-BE49-F238E27FC236}">
                <a16:creationId xmlns:a16="http://schemas.microsoft.com/office/drawing/2014/main" id="{B287BDDF-5C7B-0B99-7496-D465EB1F17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00EF8C-EF2B-58D2-6A75-96440F67C8F5}"/>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3960902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E8EEE-A183-C24D-C387-A22992E331A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43DCD97-36CA-70D0-E6CF-778D208A2B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DE10D3-05D6-78B2-AAD1-EA42CFC821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C0B1B0D-FB23-BFE1-23C8-BF2FCB6547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83570E-C216-6B85-CAD8-0E5ED3D784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5CCD67-20D3-5C89-5CD2-84D3E2CB3ACD}"/>
              </a:ext>
            </a:extLst>
          </p:cNvPr>
          <p:cNvSpPr>
            <a:spLocks noGrp="1"/>
          </p:cNvSpPr>
          <p:nvPr>
            <p:ph type="dt" sz="half" idx="10"/>
          </p:nvPr>
        </p:nvSpPr>
        <p:spPr/>
        <p:txBody>
          <a:bodyPr/>
          <a:lstStyle/>
          <a:p>
            <a:fld id="{DB870D6C-CA6B-4E4C-9F4E-D862CAB22B33}" type="datetimeFigureOut">
              <a:rPr lang="en-GB" smtClean="0"/>
              <a:t>05/12/2024</a:t>
            </a:fld>
            <a:endParaRPr lang="en-GB"/>
          </a:p>
        </p:txBody>
      </p:sp>
      <p:sp>
        <p:nvSpPr>
          <p:cNvPr id="8" name="Footer Placeholder 7">
            <a:extLst>
              <a:ext uri="{FF2B5EF4-FFF2-40B4-BE49-F238E27FC236}">
                <a16:creationId xmlns:a16="http://schemas.microsoft.com/office/drawing/2014/main" id="{887C9369-04BE-AE1F-676F-C9F67DA8534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A306B48-5E27-5C5A-501F-FF10A2359B6A}"/>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82655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6AB21-5791-D9D5-2C7C-528E9415566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C3ED235-90EB-5228-44F0-C9C442672B94}"/>
              </a:ext>
            </a:extLst>
          </p:cNvPr>
          <p:cNvSpPr>
            <a:spLocks noGrp="1"/>
          </p:cNvSpPr>
          <p:nvPr>
            <p:ph type="dt" sz="half" idx="10"/>
          </p:nvPr>
        </p:nvSpPr>
        <p:spPr/>
        <p:txBody>
          <a:bodyPr/>
          <a:lstStyle/>
          <a:p>
            <a:fld id="{DB870D6C-CA6B-4E4C-9F4E-D862CAB22B33}" type="datetimeFigureOut">
              <a:rPr lang="en-GB" smtClean="0"/>
              <a:t>05/12/2024</a:t>
            </a:fld>
            <a:endParaRPr lang="en-GB"/>
          </a:p>
        </p:txBody>
      </p:sp>
      <p:sp>
        <p:nvSpPr>
          <p:cNvPr id="4" name="Footer Placeholder 3">
            <a:extLst>
              <a:ext uri="{FF2B5EF4-FFF2-40B4-BE49-F238E27FC236}">
                <a16:creationId xmlns:a16="http://schemas.microsoft.com/office/drawing/2014/main" id="{0AA9BD0B-81E9-A0F2-3EEE-D3DD2315763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B9A0417-C1E6-A15A-E214-192F396AB5E6}"/>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2189346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5365E6-E17D-19BB-A0EF-F72DE7FE0430}"/>
              </a:ext>
            </a:extLst>
          </p:cNvPr>
          <p:cNvSpPr>
            <a:spLocks noGrp="1"/>
          </p:cNvSpPr>
          <p:nvPr>
            <p:ph type="dt" sz="half" idx="10"/>
          </p:nvPr>
        </p:nvSpPr>
        <p:spPr/>
        <p:txBody>
          <a:bodyPr/>
          <a:lstStyle/>
          <a:p>
            <a:fld id="{DB870D6C-CA6B-4E4C-9F4E-D862CAB22B33}" type="datetimeFigureOut">
              <a:rPr lang="en-GB" smtClean="0"/>
              <a:t>05/12/2024</a:t>
            </a:fld>
            <a:endParaRPr lang="en-GB"/>
          </a:p>
        </p:txBody>
      </p:sp>
      <p:sp>
        <p:nvSpPr>
          <p:cNvPr id="3" name="Footer Placeholder 2">
            <a:extLst>
              <a:ext uri="{FF2B5EF4-FFF2-40B4-BE49-F238E27FC236}">
                <a16:creationId xmlns:a16="http://schemas.microsoft.com/office/drawing/2014/main" id="{62091484-A7D6-4140-8753-9FC64950F2E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7AF7460-A557-1270-467C-84E33355C4A9}"/>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456278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C2DA3-885A-8DF3-EFA7-2D98F706CF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34ECF8-DCE0-8A1B-6C32-C32262B880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30C1340-3EA9-3C77-2787-3FFE29911A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511DDD-5A97-32F9-8C81-81100E7BAEC6}"/>
              </a:ext>
            </a:extLst>
          </p:cNvPr>
          <p:cNvSpPr>
            <a:spLocks noGrp="1"/>
          </p:cNvSpPr>
          <p:nvPr>
            <p:ph type="dt" sz="half" idx="10"/>
          </p:nvPr>
        </p:nvSpPr>
        <p:spPr/>
        <p:txBody>
          <a:bodyPr/>
          <a:lstStyle/>
          <a:p>
            <a:fld id="{DB870D6C-CA6B-4E4C-9F4E-D862CAB22B33}" type="datetimeFigureOut">
              <a:rPr lang="en-GB" smtClean="0"/>
              <a:t>05/12/2024</a:t>
            </a:fld>
            <a:endParaRPr lang="en-GB"/>
          </a:p>
        </p:txBody>
      </p:sp>
      <p:sp>
        <p:nvSpPr>
          <p:cNvPr id="6" name="Footer Placeholder 5">
            <a:extLst>
              <a:ext uri="{FF2B5EF4-FFF2-40B4-BE49-F238E27FC236}">
                <a16:creationId xmlns:a16="http://schemas.microsoft.com/office/drawing/2014/main" id="{567A0FB2-DCE8-DE82-08D0-DAFF20F338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0DF309-1FC9-304D-C496-8EA71D49D5BA}"/>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2818841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6EDB9-BE9B-908C-87A6-76C92F1959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A7E0518-0F93-76CE-95A2-12E63287D1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62CE311-9DAD-634B-0C73-79FA7B990A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985A1C-6128-8A89-9A42-27F2650B7E66}"/>
              </a:ext>
            </a:extLst>
          </p:cNvPr>
          <p:cNvSpPr>
            <a:spLocks noGrp="1"/>
          </p:cNvSpPr>
          <p:nvPr>
            <p:ph type="dt" sz="half" idx="10"/>
          </p:nvPr>
        </p:nvSpPr>
        <p:spPr/>
        <p:txBody>
          <a:bodyPr/>
          <a:lstStyle/>
          <a:p>
            <a:fld id="{DB870D6C-CA6B-4E4C-9F4E-D862CAB22B33}" type="datetimeFigureOut">
              <a:rPr lang="en-GB" smtClean="0"/>
              <a:t>05/12/2024</a:t>
            </a:fld>
            <a:endParaRPr lang="en-GB"/>
          </a:p>
        </p:txBody>
      </p:sp>
      <p:sp>
        <p:nvSpPr>
          <p:cNvPr id="6" name="Footer Placeholder 5">
            <a:extLst>
              <a:ext uri="{FF2B5EF4-FFF2-40B4-BE49-F238E27FC236}">
                <a16:creationId xmlns:a16="http://schemas.microsoft.com/office/drawing/2014/main" id="{82455BE1-B291-096A-E1CF-29BC379DD4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FC7D74-36DB-05A9-393B-1280EDCB2F2E}"/>
              </a:ext>
            </a:extLst>
          </p:cNvPr>
          <p:cNvSpPr>
            <a:spLocks noGrp="1"/>
          </p:cNvSpPr>
          <p:nvPr>
            <p:ph type="sldNum" sz="quarter" idx="12"/>
          </p:nvPr>
        </p:nvSpPr>
        <p:spPr/>
        <p:txBody>
          <a:bodyPr/>
          <a:lstStyle/>
          <a:p>
            <a:fld id="{74F1AC96-E246-4527-BC60-4F14BEB1B51D}" type="slidenum">
              <a:rPr lang="en-GB" smtClean="0"/>
              <a:t>‹#›</a:t>
            </a:fld>
            <a:endParaRPr lang="en-GB"/>
          </a:p>
        </p:txBody>
      </p:sp>
    </p:spTree>
    <p:extLst>
      <p:ext uri="{BB962C8B-B14F-4D97-AF65-F5344CB8AC3E}">
        <p14:creationId xmlns:p14="http://schemas.microsoft.com/office/powerpoint/2010/main" val="3781333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BB651C-E3CB-386A-3B74-0C7C62BC5A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204E17-49EC-1894-7227-DEED435ECB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7116FF-D76F-52FE-97B1-D6E4664A23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870D6C-CA6B-4E4C-9F4E-D862CAB22B33}" type="datetimeFigureOut">
              <a:rPr lang="en-GB" smtClean="0"/>
              <a:t>05/12/2024</a:t>
            </a:fld>
            <a:endParaRPr lang="en-GB"/>
          </a:p>
        </p:txBody>
      </p:sp>
      <p:sp>
        <p:nvSpPr>
          <p:cNvPr id="5" name="Footer Placeholder 4">
            <a:extLst>
              <a:ext uri="{FF2B5EF4-FFF2-40B4-BE49-F238E27FC236}">
                <a16:creationId xmlns:a16="http://schemas.microsoft.com/office/drawing/2014/main" id="{90B1F8B5-8FE0-C4EC-C0BB-B93638F004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2469413-CD59-59F4-2750-664CF39544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4F1AC96-E246-4527-BC60-4F14BEB1B51D}" type="slidenum">
              <a:rPr lang="en-GB" smtClean="0"/>
              <a:t>‹#›</a:t>
            </a:fld>
            <a:endParaRPr lang="en-GB"/>
          </a:p>
        </p:txBody>
      </p:sp>
    </p:spTree>
    <p:extLst>
      <p:ext uri="{BB962C8B-B14F-4D97-AF65-F5344CB8AC3E}">
        <p14:creationId xmlns:p14="http://schemas.microsoft.com/office/powerpoint/2010/main" val="2923170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intranet.sheffieldccg.nhs.uk/medicines-index.ht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8" Type="http://schemas.openxmlformats.org/officeDocument/2006/relationships/hyperlink" Target="https://onboarding.sleepio.com/sleepio/nhs/391#1/1" TargetMode="External"/><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hyperlink" Target="https://www.movemoresheffield.com/new-page" TargetMode="External"/><Relationship Id="rId7" Type="http://schemas.openxmlformats.org/officeDocument/2006/relationships/hyperlink" Target="https://www.csp.org.uk/publications/10-things-you-need-know-about-your-back" TargetMode="External"/><Relationship Id="rId12" Type="http://schemas.openxmlformats.org/officeDocument/2006/relationships/image" Target="../media/image1.jpeg"/><Relationship Id="rId17" Type="http://schemas.openxmlformats.org/officeDocument/2006/relationships/image" Target="../media/image16.png"/><Relationship Id="rId2" Type="http://schemas.openxmlformats.org/officeDocument/2006/relationships/hyperlink" Target="https://sheffieldachesandpains.com/" TargetMode="External"/><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hyperlink" Target="https://services.thejoyapp.com/" TargetMode="External"/><Relationship Id="rId11" Type="http://schemas.openxmlformats.org/officeDocument/2006/relationships/image" Target="../media/image3.png"/><Relationship Id="rId5" Type="http://schemas.openxmlformats.org/officeDocument/2006/relationships/hyperlink" Target="https://sheffieldflourish.co.uk/" TargetMode="External"/><Relationship Id="rId15" Type="http://schemas.openxmlformats.org/officeDocument/2006/relationships/image" Target="../media/image14.png"/><Relationship Id="rId10" Type="http://schemas.openxmlformats.org/officeDocument/2006/relationships/hyperlink" Target="https://www.tamethebeast.org/" TargetMode="External"/><Relationship Id="rId19" Type="http://schemas.openxmlformats.org/officeDocument/2006/relationships/image" Target="../media/image10.jpeg"/><Relationship Id="rId4" Type="http://schemas.openxmlformats.org/officeDocument/2006/relationships/hyperlink" Target="https://www.sheffieldtalkingtherapies.nhs.uk/" TargetMode="External"/><Relationship Id="rId9" Type="http://schemas.openxmlformats.org/officeDocument/2006/relationships/hyperlink" Target="https://www.bighealth.co.uk/daylight" TargetMode="External"/><Relationship Id="rId1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drug-safety-update/topiramate-topamax-introduction-of-new-safety-measures-including-a-pregnancy-prevention-programme" TargetMode="External"/><Relationship Id="rId2" Type="http://schemas.openxmlformats.org/officeDocument/2006/relationships/hyperlink" Target="https://content.govdelivery.com/attachments/UKMHRA/2024/11/25/file_attachments/3081749/UK%20Chief%20Medical%20Offcers%20Chief%20Nursing%20Officers%20and%20Chief%20Midwifery%20Officers%20-%20Folic%20Acid%20Supplementation.pdf" TargetMode="External"/><Relationship Id="rId1" Type="http://schemas.openxmlformats.org/officeDocument/2006/relationships/slideLayout" Target="../slideLayouts/slideLayout2.xml"/><Relationship Id="rId6" Type="http://schemas.openxmlformats.org/officeDocument/2006/relationships/hyperlink" Target="https://www.gov.uk/drug-device-alerts/company-led-medicines-recall-leeds-trading-company-ltc-ltd-t-slash-a-ltc-healthcare-exs-delay-spray-plus-clmr-24-a-slash-01?utm_medium=email&amp;utm_campaign=govuk-notifications-topic&amp;utm_source=f8d41c6d-9823-4127-9e84-7c0ff605722f&amp;utm_content=immediately" TargetMode="External"/><Relationship Id="rId5" Type="http://schemas.openxmlformats.org/officeDocument/2006/relationships/hyperlink" Target="https://assets.publishing.service.gov.uk/media/672a36c1fbd69e1861921b9c/Medroxyprogesterone_acetate_-_Risk_of_meningioma_and_measures_to_minimise_this_risk_-_to_publish.pdf" TargetMode="External"/><Relationship Id="rId4" Type="http://schemas.openxmlformats.org/officeDocument/2006/relationships/hyperlink" Target="https://www.cas.mhra.gov.uk/ViewandAcknowledgment/ViewAlert.aspx?AlertID=103259"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www.nice.org.uk/guidance/ng23/resources/incidence-of-medical-conditions-with-and-without-hrt-a-discussion-aid-pdf-13553199901" TargetMode="External"/><Relationship Id="rId7" Type="http://schemas.openxmlformats.org/officeDocument/2006/relationships/image" Target="../media/image1.jpeg"/><Relationship Id="rId2" Type="http://schemas.openxmlformats.org/officeDocument/2006/relationships/hyperlink" Target="https://www.nice.org.uk/guidance/ng23"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nice.org.uk/guidance/ng23/resources/table-2-oestrogenonly-hrt-versus-no-hrt-effect-on-specific-health-outcomes-pdf-13553206382" TargetMode="External"/><Relationship Id="rId4" Type="http://schemas.openxmlformats.org/officeDocument/2006/relationships/hyperlink" Target="https://www.nice.org.uk/guidance/ng23/resources/table-1-combined-hrt-versus-no-hrt-effect-on-specific-health-outcomes-pdf-13553206381"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br01.safelinks.protection.outlook.com/?url=https%3A%2F%2Fforms.office.com%2FPages%2FResponsePage.aspx%3Fid%3DslTDN7CF9UeyIge0jXdO4-hfcFsHL8BNqonwKDIVx6dUOVc3Wk5DNEtIMFU1VkhPOTVOU0xHQVVaSC4u&amp;data=05%7C02%7Cbarbara.obasi%40nhs.net%7Cb757a91fe3894e6c43b808dd0de379db%7C37c354b285b047f5b22207b48d774ee3%7C0%7C0%7C638681993888136293%7CUnknown%7CTWFpbGZsb3d8eyJFbXB0eU1hcGkiOnRydWUsIlYiOiIwLjAuMDAwMCIsIlAiOiJXaW4zMiIsIkFOIjoiTWFpbCIsIldUIjoyfQ%3D%3D%7C0%7C%7C%7C&amp;sdata=gfN%2BM%2FSlZrgx0g56EeSgoaZXjdQMKPSoigSuEmE0KFA%3D&amp;reserved=0" TargetMode="External"/><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hyperlink" Target="https://www.prescqipp.info/our-resources/bulletins/bulletin-349-look-alike-sound-alike-prescribing-errors/" TargetMode="External"/><Relationship Id="rId4" Type="http://schemas.openxmlformats.org/officeDocument/2006/relationships/hyperlink" Target="mailto:kelly.tyers@nhs.net" TargetMode="External"/><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prescqipp.info/our-resources/bulletins/bulletin-349-look-alike-sound-alike-prescribing-errors/" TargetMode="External"/><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s://gbr01.safelinks.protection.outlook.com/?url=https%3A%2F%2Fprescqipp.us2.list-manage.com%2Ftrack%2Fclick%3Fu%3D7e7659db46e568cca5e047f43%26id%3D7875c37661%26e%3D50fc42476c&amp;data=05%7C02%7Cgarybarnfield%40nhs.net%7C96bd9c19cd264528ed8108dc9f4cf12f%7C37c354b285b047f5b22207b48d774ee3%7C0%7C1%7C638560400042781142%7CUnknown%7CTWFpbGZsb3d8eyJWIjoiMC4wLjAwMDAiLCJQIjoiV2luMzIiLCJBTiI6Ik1haWwiLCJXVCI6Mn0%3D%7C0%7C%7C%7C&amp;sdata=k3I79mHN60AhFvdqn2%2Fisv8MVg2uMl67mmKONuHELXQ%3D&amp;reserved=0" TargetMode="External"/><Relationship Id="rId4" Type="http://schemas.openxmlformats.org/officeDocument/2006/relationships/image" Target="../media/image1.jpe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2.png"/><Relationship Id="rId5" Type="http://schemas.openxmlformats.org/officeDocument/2006/relationships/diagramQuickStyle" Target="../diagrams/quickStyle1.xml"/><Relationship Id="rId10" Type="http://schemas.openxmlformats.org/officeDocument/2006/relationships/image" Target="../media/image3.png"/><Relationship Id="rId4" Type="http://schemas.openxmlformats.org/officeDocument/2006/relationships/diagramLayout" Target="../diagrams/layout1.xml"/><Relationship Id="rId9" Type="http://schemas.openxmlformats.org/officeDocument/2006/relationships/image" Target="../media/image1.jpeg"/></Relationships>
</file>

<file path=ppt/slides/_rels/slide1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png"/><Relationship Id="rId4" Type="http://schemas.openxmlformats.org/officeDocument/2006/relationships/diagramLayout" Target="../diagrams/layout2.xml"/><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teams.microsoft.com/l/meetup-join/19%3ameeting_NGQ4YjhlZGUtYmZhZC00YTQ1LWFkYjMtYzYyODBmNzM1NWM5%40thread.v2/0?context=%7b%22Tid%22%3a%2237c354b2-85b0-47f5-b222-07b48d774ee3%22%2c%22Oid%22%3a%22017e885e-68f1-4f16-8c76-b340583d8f45%22%7d"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forms.office.com/Pages/ResponsePage.aspx?id=slTDN7CF9UeyIge0jXdO443oflYckS5GlHWzOtEesnlUMDNDTkRVTDI1VTRaV1dPQlhMRFAyTkxNNy4u"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teams.microsoft.com/l/meetup-join/19%3ameeting_OTg1OWQwYTAtMWJkNC00MTU2LThjYjgtYmRjYzUyOGEwOGI4%40thread.v2/0?context=%7b%22Tid%22%3a%2237c354b2-85b0-47f5-b222-07b48d774ee3%22%2c%22Oid%22%3a%22017e885e-68f1-4f16-8c76-b340583d8f45%22%7d" TargetMode="External"/><Relationship Id="rId3" Type="http://schemas.openxmlformats.org/officeDocument/2006/relationships/hyperlink" Target="https://teams.microsoft.com/l/meetup-join/19%3ameeting_NGQ4YjhlZGUtYmZhZC00YTQ1LWFkYjMtYzYyODBmNzM1NWM5%40thread.v2/0?context=%7b%22Tid%22%3a%2237c354b2-85b0-47f5-b222-07b48d774ee3%22%2c%22Oid%22%3a%22017e885e-68f1-4f16-8c76-b340583d8f45%22%7d" TargetMode="External"/><Relationship Id="rId7" Type="http://schemas.openxmlformats.org/officeDocument/2006/relationships/hyperlink" Target="https://teams.microsoft.com/l/meetup-join/19%3ameeting_ZWI0MzZiZjUtNTFkNy00M2ZkLWJhZjQtYmM1ZTNkMzM1ODI2%40thread.v2/0?context=%7b%22Tid%22%3a%2237c354b2-85b0-47f5-b222-07b48d774ee3%22%2c%22Oid%22%3a%22017e885e-68f1-4f16-8c76-b340583d8f45%22%7d"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teams.microsoft.com/l/meetup-join/19%3ameeting_ZGUwOGIyMWItMDdhMi00ZGQ1LWE4ODQtODllNjE2YzNjNjJj%40thread.v2/0?context=%7b%22Tid%22%3a%2237c354b2-85b0-47f5-b222-07b48d774ee3%22%2c%22Oid%22%3a%22017e885e-68f1-4f16-8c76-b340583d8f45%22%7d" TargetMode="External"/><Relationship Id="rId5" Type="http://schemas.openxmlformats.org/officeDocument/2006/relationships/hyperlink" Target="https://teams.microsoft.com/l/meetup-join/19%3ameeting_MWEzMDViMmMtOGYzNS00MDcxLTliZjAtM2E4OGQ4ZWQ0YzRh%40thread.v2/0?context=%7b%22Tid%22%3a%2237c354b2-85b0-47f5-b222-07b48d774ee3%22%2c%22Oid%22%3a%22017e885e-68f1-4f16-8c76-b340583d8f45%22%7d" TargetMode="External"/><Relationship Id="rId4" Type="http://schemas.openxmlformats.org/officeDocument/2006/relationships/hyperlink" Target="https://teams.microsoft.com/l/meetup-join/19%3ameeting_Y2E2MGY4MzUtZjkzOS00NjI1LWE2ZWYtMGJlZjhlM2U4OWVm%40thread.v2/0?context=%7b%22Tid%22%3a%2237c354b2-85b0-47f5-b222-07b48d774ee3%22%2c%22Oid%22%3a%22017e885e-68f1-4f16-8c76-b340583d8f45%22%7d" TargetMode="External"/><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hyperlink" Target="mailto:syicbsheffield.areaprescribinggroupsheffield@nhs.net"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intranet.sheffieldccg.nhs.uk/medicines-index.htm" TargetMode="Externa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www.intranet.sheffieldccg.nhs.uk/medicines-prescribing/learning-luncheseducational-events.htm"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s://syics.co.uk/application/files/9817/3332/7590/Opioid_Prescribing_Resource_Including_Tapering_Advice_v1.1.pdf" TargetMode="External"/><Relationship Id="rId4" Type="http://schemas.openxmlformats.org/officeDocument/2006/relationships/hyperlink" Target="https://www.intranet.sheffieldccg.nhs.uk/medicines-prescribing/traffic-light-drug-list.htm"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gbr01.safelinks.protection.outlook.com/?url=https%3A%2F%2Fwww.intranet.sheffieldccg.nhs.uk%2Fmedicines-prescribing%2Ftraffic-light-drug-list.htm&amp;data=05%7C01%7Csharron.kebell%40nhs.net%7Ce1760f3bee864b9c5ae408db5b77ac1f%7C37c354b285b047f5b22207b48d774ee3%7C0%7C0%7C638204341759681467%7CUnknown%7CTWFpbGZsb3d8eyJWIjoiMC4wLjAwMDAiLCJQIjoiV2luMzIiLCJBTiI6Ik1haWwiLCJXVCI6Mn0%3D%7C3000%7C%7C%7C&amp;sdata=FxgUSpPI22IfLbvcsucrDEIr9KN%2BEV85OwiIa5fgR4g%3D&amp;reserved=0" TargetMode="External"/><Relationship Id="rId5" Type="http://schemas.openxmlformats.org/officeDocument/2006/relationships/hyperlink" Target="https://syics.co.uk/application/files/3417/2976/2490/Current_Traffic_Light_List.pdf" TargetMode="External"/><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mailto:helentaylor5@nhs.net" TargetMode="External"/><Relationship Id="rId5" Type="http://schemas.openxmlformats.org/officeDocument/2006/relationships/hyperlink" Target="https://syics.co.uk/application/files/6617/3132/2847/Opioid_Prescribing_Resource_Including_Tapering_Advice_v1.pdf" TargetMode="Externa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intranet.sheffieldccg.nhs.uk/medicines-prescribing/learning-luncheseducational-events.htm"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8" Type="http://schemas.openxmlformats.org/officeDocument/2006/relationships/hyperlink" Target="https://www.csp.org.uk/publications/10-things-you-need-know-about-your-back" TargetMode="External"/><Relationship Id="rId13" Type="http://schemas.openxmlformats.org/officeDocument/2006/relationships/image" Target="../media/image1.jpeg"/><Relationship Id="rId18" Type="http://schemas.openxmlformats.org/officeDocument/2006/relationships/image" Target="../media/image16.png"/><Relationship Id="rId3" Type="http://schemas.openxmlformats.org/officeDocument/2006/relationships/hyperlink" Target="https://sheffieldachesandpains.com/" TargetMode="External"/><Relationship Id="rId7" Type="http://schemas.openxmlformats.org/officeDocument/2006/relationships/hyperlink" Target="https://services.thejoyapp.com/" TargetMode="External"/><Relationship Id="rId12" Type="http://schemas.openxmlformats.org/officeDocument/2006/relationships/image" Target="../media/image3.png"/><Relationship Id="rId17" Type="http://schemas.openxmlformats.org/officeDocument/2006/relationships/image" Target="../media/image15.png"/><Relationship Id="rId2" Type="http://schemas.openxmlformats.org/officeDocument/2006/relationships/notesSlide" Target="../notesSlides/notesSlide17.xml"/><Relationship Id="rId16" Type="http://schemas.openxmlformats.org/officeDocument/2006/relationships/image" Target="../media/image14.png"/><Relationship Id="rId20"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hyperlink" Target="https://sheffieldflourish.co.uk/" TargetMode="External"/><Relationship Id="rId11" Type="http://schemas.openxmlformats.org/officeDocument/2006/relationships/hyperlink" Target="https://www.tamethebeast.org/" TargetMode="External"/><Relationship Id="rId5" Type="http://schemas.openxmlformats.org/officeDocument/2006/relationships/hyperlink" Target="https://www.sheffieldtalkingtherapies.nhs.uk/" TargetMode="External"/><Relationship Id="rId15" Type="http://schemas.openxmlformats.org/officeDocument/2006/relationships/image" Target="../media/image13.png"/><Relationship Id="rId10" Type="http://schemas.openxmlformats.org/officeDocument/2006/relationships/hyperlink" Target="https://www.bighealth.co.uk/daylight" TargetMode="External"/><Relationship Id="rId19" Type="http://schemas.openxmlformats.org/officeDocument/2006/relationships/image" Target="../media/image17.png"/><Relationship Id="rId4" Type="http://schemas.openxmlformats.org/officeDocument/2006/relationships/hyperlink" Target="https://www.movemoresheffield.com/new-page" TargetMode="External"/><Relationship Id="rId9" Type="http://schemas.openxmlformats.org/officeDocument/2006/relationships/hyperlink" Target="https://onboarding.sleepio.com/sleepio/nhs/391#1/1" TargetMode="External"/><Relationship Id="rId1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hyperlink" Target="https://content.govdelivery.com/attachments/UKMHRA/2024/11/25/file_attachments/3081749/UK%20Chief%20Medical%20Offcers%20Chief%20Nursing%20Officers%20and%20Chief%20Midwifery%20Officers%20-%20Folic%20Acid%20Supplementation.pdf" TargetMode="External"/><Relationship Id="rId7" Type="http://schemas.openxmlformats.org/officeDocument/2006/relationships/hyperlink" Target="https://www.gov.uk/drug-device-alerts/company-led-medicines-recall-leeds-trading-company-ltc-ltd-t-slash-a-ltc-healthcare-exs-delay-spray-plus-clmr-24-a-slash-01?utm_medium=email&amp;utm_campaign=govuk-notifications-topic&amp;utm_source=f8d41c6d-9823-4127-9e84-7c0ff605722f&amp;utm_content=immediately"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assets.publishing.service.gov.uk/media/672a36c1fbd69e1861921b9c/Medroxyprogesterone_acetate_-_Risk_of_meningioma_and_measures_to_minimise_this_risk_-_to_publish.pdf" TargetMode="External"/><Relationship Id="rId5" Type="http://schemas.openxmlformats.org/officeDocument/2006/relationships/hyperlink" Target="https://www.cas.mhra.gov.uk/ViewandAcknowledgment/ViewAlert.aspx?AlertID=103259" TargetMode="External"/><Relationship Id="rId4" Type="http://schemas.openxmlformats.org/officeDocument/2006/relationships/hyperlink" Target="https://www.gov.uk/drug-safety-update/topiramate-topamax-introduction-of-new-safety-measures-including-a-pregnancy-prevention-programme"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hyperlink" Target="https://www.nice.org.uk/guidance/ng23" TargetMode="External"/><Relationship Id="rId7"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www.nice.org.uk/guidance/ng23/resources/table-2-oestrogenonly-hrt-versus-no-hrt-effect-on-specific-health-outcomes-pdf-13553206382" TargetMode="External"/><Relationship Id="rId5" Type="http://schemas.openxmlformats.org/officeDocument/2006/relationships/hyperlink" Target="https://www.nice.org.uk/guidance/ng23/resources/table-1-combined-hrt-versus-no-hrt-effect-on-specific-health-outcomes-pdf-13553206381" TargetMode="External"/><Relationship Id="rId4" Type="http://schemas.openxmlformats.org/officeDocument/2006/relationships/hyperlink" Target="https://www.nice.org.uk/guidance/ng23/resources/incidence-of-medical-conditions-with-and-without-hrt-a-discussion-aid-pdf-13553199901" TargetMode="External"/><Relationship Id="rId9" Type="http://schemas.openxmlformats.org/officeDocument/2006/relationships/image" Target="../media/image10.jpeg"/></Relationships>
</file>

<file path=ppt/slides/_rels/slide3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br01.safelinks.protection.outlook.com/?url=https%3A%2F%2Fforms.office.com%2FPages%2FResponsePage.aspx%3Fid%3DslTDN7CF9UeyIge0jXdO4-hfcFsHL8BNqonwKDIVx6dUOVc3Wk5DNEtIMFU1VkhPOTVOU0xHQVVaSC4u&amp;data=05%7C02%7Cbarbara.obasi%40nhs.net%7Cb757a91fe3894e6c43b808dd0de379db%7C37c354b285b047f5b22207b48d774ee3%7C0%7C0%7C638681993888136293%7CUnknown%7CTWFpbGZsb3d8eyJFbXB0eU1hcGkiOnRydWUsIlYiOiIwLjAuMDAwMCIsIlAiOiJXaW4zMiIsIkFOIjoiTWFpbCIsIldUIjoyfQ%3D%3D%7C0%7C%7C%7C&amp;sdata=gfN%2BM%2FSlZrgx0g56EeSgoaZXjdQMKPSoigSuEmE0KFA%3D&amp;reserved=0" TargetMode="External"/><Relationship Id="rId7"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hyperlink" Target="https://www.prescqipp.info/our-resources/bulletins/bulletin-349-look-alike-sound-alike-prescribing-errors/" TargetMode="External"/><Relationship Id="rId4" Type="http://schemas.openxmlformats.org/officeDocument/2006/relationships/hyperlink" Target="mailto:kelly.tyers@nhs.net" TargetMode="External"/><Relationship Id="rId9" Type="http://schemas.openxmlformats.org/officeDocument/2006/relationships/image" Target="../media/image18.png"/></Relationships>
</file>

<file path=ppt/slides/_rels/slide3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prescqipp.info/our-resources/bulletins/bulletin-349-look-alike-sound-alike-prescribing-errors/" TargetMode="External"/><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s://gbr01.safelinks.protection.outlook.com/?url=https%3A%2F%2Fprescqipp.us2.list-manage.com%2Ftrack%2Fclick%3Fu%3D7e7659db46e568cca5e047f43%26id%3D7875c37661%26e%3D50fc42476c&amp;data=05%7C02%7Cgarybarnfield%40nhs.net%7C96bd9c19cd264528ed8108dc9f4cf12f%7C37c354b285b047f5b22207b48d774ee3%7C0%7C1%7C638560400042781142%7CUnknown%7CTWFpbGZsb3d8eyJWIjoiMC4wLjAwMDAiLCJQIjoiV2luMzIiLCJBTiI6Ik1haWwiLCJXVCI6Mn0%3D%7C0%7C%7C%7C&amp;sdata=k3I79mHN60AhFvdqn2%2Fisv8MVg2uMl67mmKONuHELXQ%3D&amp;reserved=0" TargetMode="External"/><Relationship Id="rId4" Type="http://schemas.openxmlformats.org/officeDocument/2006/relationships/image" Target="../media/image1.jpe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s://syics.co.uk/application/files/9817/3332/7590/Opioid_Prescribing_Resource_Including_Tapering_Advice_v1.1.pdf" TargetMode="External"/><Relationship Id="rId4" Type="http://schemas.openxmlformats.org/officeDocument/2006/relationships/hyperlink" Target="https://www.intranet.sheffieldccg.nhs.uk/medicines-prescribing/traffic-light-drug-list.htm"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22.png"/><Relationship Id="rId5" Type="http://schemas.openxmlformats.org/officeDocument/2006/relationships/diagramQuickStyle" Target="../diagrams/quickStyle4.xml"/><Relationship Id="rId10" Type="http://schemas.openxmlformats.org/officeDocument/2006/relationships/image" Target="../media/image3.png"/><Relationship Id="rId4" Type="http://schemas.openxmlformats.org/officeDocument/2006/relationships/diagramLayout" Target="../diagrams/layout4.xml"/><Relationship Id="rId9" Type="http://schemas.openxmlformats.org/officeDocument/2006/relationships/image" Target="../media/image1.jpeg"/></Relationships>
</file>

<file path=ppt/slides/_rels/slide4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3.png"/><Relationship Id="rId4" Type="http://schemas.openxmlformats.org/officeDocument/2006/relationships/diagramLayout" Target="../diagrams/layout5.xml"/><Relationship Id="rId9" Type="http://schemas.openxmlformats.org/officeDocument/2006/relationships/image" Target="../media/image23.png"/></Relationships>
</file>

<file path=ppt/slides/_rels/slide4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forms.office.com/Pages/ResponsePage.aspx?id=slTDN7CF9UeyIge0jXdO443oflYckS5GlHWzOtEesnlUMDNDTkRVTDI1VTRaV1dPQlhMRFAyTkxNNy4u" TargetMode="External"/><Relationship Id="rId4" Type="http://schemas.openxmlformats.org/officeDocument/2006/relationships/hyperlink" Target="https://teams.microsoft.com/l/meetup-join/19%3ameeting_NGQ4YjhlZGUtYmZhZC00YTQ1LWFkYjMtYzYyODBmNzM1NWM5%40thread.v2/0?context=%7b%22Tid%22%3a%2237c354b2-85b0-47f5-b222-07b48d774ee3%22%2c%22Oid%22%3a%22017e885e-68f1-4f16-8c76-b340583d8f45%22%7d"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teams.microsoft.com/l/meetup-join/19%3ameeting_OTg1OWQwYTAtMWJkNC00MTU2LThjYjgtYmRjYzUyOGEwOGI4%40thread.v2/0?context=%7b%22Tid%22%3a%2237c354b2-85b0-47f5-b222-07b48d774ee3%22%2c%22Oid%22%3a%22017e885e-68f1-4f16-8c76-b340583d8f45%22%7d" TargetMode="External"/><Relationship Id="rId3" Type="http://schemas.openxmlformats.org/officeDocument/2006/relationships/hyperlink" Target="https://teams.microsoft.com/l/meetup-join/19%3ameeting_NGQ4YjhlZGUtYmZhZC00YTQ1LWFkYjMtYzYyODBmNzM1NWM5%40thread.v2/0?context=%7b%22Tid%22%3a%2237c354b2-85b0-47f5-b222-07b48d774ee3%22%2c%22Oid%22%3a%22017e885e-68f1-4f16-8c76-b340583d8f45%22%7d" TargetMode="External"/><Relationship Id="rId7" Type="http://schemas.openxmlformats.org/officeDocument/2006/relationships/hyperlink" Target="https://teams.microsoft.com/l/meetup-join/19%3ameeting_ZWI0MzZiZjUtNTFkNy00M2ZkLWJhZjQtYmM1ZTNkMzM1ODI2%40thread.v2/0?context=%7b%22Tid%22%3a%2237c354b2-85b0-47f5-b222-07b48d774ee3%22%2c%22Oid%22%3a%22017e885e-68f1-4f16-8c76-b340583d8f45%22%7d"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teams.microsoft.com/l/meetup-join/19%3ameeting_ZGUwOGIyMWItMDdhMi00ZGQ1LWE4ODQtODllNjE2YzNjNjJj%40thread.v2/0?context=%7b%22Tid%22%3a%2237c354b2-85b0-47f5-b222-07b48d774ee3%22%2c%22Oid%22%3a%22017e885e-68f1-4f16-8c76-b340583d8f45%22%7d" TargetMode="External"/><Relationship Id="rId5" Type="http://schemas.openxmlformats.org/officeDocument/2006/relationships/hyperlink" Target="https://teams.microsoft.com/l/meetup-join/19%3ameeting_MWEzMDViMmMtOGYzNS00MDcxLTliZjAtM2E4OGQ4ZWQ0YzRh%40thread.v2/0?context=%7b%22Tid%22%3a%2237c354b2-85b0-47f5-b222-07b48d774ee3%22%2c%22Oid%22%3a%22017e885e-68f1-4f16-8c76-b340583d8f45%22%7d" TargetMode="External"/><Relationship Id="rId4" Type="http://schemas.openxmlformats.org/officeDocument/2006/relationships/hyperlink" Target="https://teams.microsoft.com/l/meetup-join/19%3ameeting_Y2E2MGY4MzUtZjkzOS00NjI1LWE2ZWYtMGJlZjhlM2U4OWVm%40thread.v2/0?context=%7b%22Tid%22%3a%2237c354b2-85b0-47f5-b222-07b48d774ee3%22%2c%22Oid%22%3a%22017e885e-68f1-4f16-8c76-b340583d8f45%22%7d" TargetMode="External"/><Relationship Id="rId9"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hyperlink" Target="mailto:syicbsheffield.areaprescribinggroupsheffield@nhs.net"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gbr01.safelinks.protection.outlook.com/?url=https%3A%2F%2Fwww.intranet.sheffieldccg.nhs.uk%2Fmedicines-prescribing%2Ftraffic-light-drug-list.htm&amp;data=05%7C01%7Csharron.kebell%40nhs.net%7Ce1760f3bee864b9c5ae408db5b77ac1f%7C37c354b285b047f5b22207b48d774ee3%7C0%7C0%7C638204341759681467%7CUnknown%7CTWFpbGZsb3d8eyJWIjoiMC4wLjAwMDAiLCJQIjoiV2luMzIiLCJBTiI6Ik1haWwiLCJXVCI6Mn0%3D%7C3000%7C%7C%7C&amp;sdata=FxgUSpPI22IfLbvcsucrDEIr9KN%2BEV85OwiIa5fgR4g%3D&amp;reserved=0" TargetMode="External"/><Relationship Id="rId5" Type="http://schemas.openxmlformats.org/officeDocument/2006/relationships/hyperlink" Target="https://syics.co.uk/application/files/3417/2976/2490/Current_Traffic_Light_List.pdf"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mailto:helentaylor5@nhs.net" TargetMode="External"/><Relationship Id="rId4" Type="http://schemas.openxmlformats.org/officeDocument/2006/relationships/hyperlink" Target="https://syics.co.uk/application/files/6617/3132/2847/Opioid_Prescribing_Resource_Including_Tapering_Advice_v1.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with low confidence">
            <a:extLst>
              <a:ext uri="{FF2B5EF4-FFF2-40B4-BE49-F238E27FC236}">
                <a16:creationId xmlns:a16="http://schemas.microsoft.com/office/drawing/2014/main" id="{1CE215D7-47D1-4406-95C9-0EBD58E67C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3" y="515345"/>
            <a:ext cx="4946648" cy="1208165"/>
          </a:xfrm>
          <a:prstGeom prst="rect">
            <a:avLst/>
          </a:prstGeom>
        </p:spPr>
      </p:pic>
      <p:pic>
        <p:nvPicPr>
          <p:cNvPr id="4" name="Picture 2" descr="C:\Users\heiditaylor\AppData\Local\Microsoft\Windows\INetCache\IE\7GPOFZ3F\600px-384-waving-hand-2.svg[1].png">
            <a:extLst>
              <a:ext uri="{FF2B5EF4-FFF2-40B4-BE49-F238E27FC236}">
                <a16:creationId xmlns:a16="http://schemas.microsoft.com/office/drawing/2014/main" id="{C160FA8C-F3C6-486E-8583-151FB14752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4672" y="138545"/>
            <a:ext cx="1556327" cy="155632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270BD421-CE1B-4176-A08C-7D28C8DD2BED}"/>
              </a:ext>
            </a:extLst>
          </p:cNvPr>
          <p:cNvSpPr>
            <a:spLocks noGrp="1"/>
          </p:cNvSpPr>
          <p:nvPr>
            <p:ph type="ctrTitle"/>
          </p:nvPr>
        </p:nvSpPr>
        <p:spPr>
          <a:xfrm>
            <a:off x="714703" y="1955409"/>
            <a:ext cx="10657490" cy="4224673"/>
          </a:xfrm>
        </p:spPr>
        <p:txBody>
          <a:bodyPr>
            <a:normAutofit fontScale="90000"/>
          </a:bodyPr>
          <a:lstStyle/>
          <a:p>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r>
              <a:rPr lang="en-GB" sz="4000" b="1">
                <a:solidFill>
                  <a:srgbClr val="0070C0"/>
                </a:solidFill>
                <a:latin typeface="Arial"/>
                <a:cs typeface="Arial"/>
              </a:rPr>
              <a:t>Welcome - We will start at 12:30</a:t>
            </a:r>
            <a:br>
              <a:rPr lang="en-GB" sz="4000" b="1">
                <a:latin typeface="Arial" panose="020B0604020202020204" pitchFamily="34" charset="0"/>
                <a:cs typeface="Arial" panose="020B0604020202020204" pitchFamily="34" charset="0"/>
              </a:rPr>
            </a:br>
            <a:r>
              <a:rPr lang="en-GB" sz="4000" b="1">
                <a:solidFill>
                  <a:srgbClr val="0070C0"/>
                </a:solidFill>
                <a:latin typeface="Arial"/>
                <a:cs typeface="Arial"/>
              </a:rPr>
              <a:t>Sheffield Area Prescribing Group – Learning Lunch</a:t>
            </a: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r>
              <a:rPr lang="en-GB" sz="4000" b="1">
                <a:solidFill>
                  <a:srgbClr val="0070C0"/>
                </a:solidFill>
                <a:latin typeface="Arial"/>
                <a:cs typeface="Arial"/>
              </a:rPr>
              <a:t>5 December 2024</a:t>
            </a:r>
            <a:br>
              <a:rPr lang="en-GB" sz="3600">
                <a:latin typeface="Arial" panose="020B0604020202020204" pitchFamily="34" charset="0"/>
                <a:cs typeface="Arial" panose="020B0604020202020204" pitchFamily="34" charset="0"/>
              </a:rPr>
            </a:br>
            <a:br>
              <a:rPr lang="en-GB" sz="3600">
                <a:latin typeface="Arial" panose="020B0604020202020204" pitchFamily="34" charset="0"/>
                <a:cs typeface="Arial" panose="020B0604020202020204" pitchFamily="34" charset="0"/>
              </a:rPr>
            </a:br>
            <a:r>
              <a:rPr lang="en-GB" sz="4000" b="1">
                <a:solidFill>
                  <a:srgbClr val="0070C0"/>
                </a:solidFill>
                <a:latin typeface="Arial"/>
                <a:cs typeface="Arial"/>
                <a:hlinkClick r:id="rId5">
                  <a:extLst>
                    <a:ext uri="{A12FA001-AC4F-418D-AE19-62706E023703}">
                      <ahyp:hlinkClr xmlns:ahyp="http://schemas.microsoft.com/office/drawing/2018/hyperlinkcolor" val="tx"/>
                    </a:ext>
                  </a:extLst>
                </a:hlinkClick>
              </a:rPr>
              <a:t>Sheffield Medicines and Prescribing</a:t>
            </a:r>
            <a:br>
              <a:rPr lang="en-GB" sz="4000" b="1">
                <a:latin typeface="Arial" panose="020B0604020202020204" pitchFamily="34" charset="0"/>
                <a:cs typeface="Arial" panose="020B0604020202020204" pitchFamily="34" charset="0"/>
              </a:rPr>
            </a:br>
            <a:endParaRPr lang="en-GB" sz="2000" b="1">
              <a:solidFill>
                <a:srgbClr val="FF0000"/>
              </a:solidFill>
              <a:latin typeface="Arial" panose="020B0604020202020204" pitchFamily="34" charset="0"/>
              <a:cs typeface="Arial" panose="020B0604020202020204" pitchFamily="34" charset="0"/>
            </a:endParaRPr>
          </a:p>
        </p:txBody>
      </p:sp>
      <p:pic>
        <p:nvPicPr>
          <p:cNvPr id="2" name="Picture 1" descr="Icon&#10;&#10;Description automatically generated">
            <a:extLst>
              <a:ext uri="{FF2B5EF4-FFF2-40B4-BE49-F238E27FC236}">
                <a16:creationId xmlns:a16="http://schemas.microsoft.com/office/drawing/2014/main" id="{EBD40479-82A0-EB8B-0DD7-C8B7CFA73A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430" y="410928"/>
            <a:ext cx="1239659" cy="1161055"/>
          </a:xfrm>
          <a:prstGeom prst="rect">
            <a:avLst/>
          </a:prstGeom>
        </p:spPr>
      </p:pic>
    </p:spTree>
    <p:extLst>
      <p:ext uri="{BB962C8B-B14F-4D97-AF65-F5344CB8AC3E}">
        <p14:creationId xmlns:p14="http://schemas.microsoft.com/office/powerpoint/2010/main" val="3622011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3B7843-4263-E44F-BE22-DE99C877F2DC}"/>
              </a:ext>
            </a:extLst>
          </p:cNvPr>
          <p:cNvSpPr txBox="1"/>
          <p:nvPr/>
        </p:nvSpPr>
        <p:spPr>
          <a:xfrm>
            <a:off x="952253" y="751265"/>
            <a:ext cx="11292504"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a:latin typeface="Calibri"/>
                <a:ea typeface="Calibri"/>
                <a:cs typeface="Calibri"/>
              </a:rPr>
              <a:t>Acknowledge and discuss with the person any differences between their views and your own about risks and benefits of taking an opioid. </a:t>
            </a:r>
            <a:endParaRPr lang="en-US">
              <a:latin typeface="Calibri"/>
              <a:ea typeface="Calibri"/>
              <a:cs typeface="Calibri"/>
            </a:endParaRPr>
          </a:p>
          <a:p>
            <a:pPr marL="285750" indent="-285750">
              <a:buFont typeface="Arial"/>
              <a:buChar char="•"/>
            </a:pPr>
            <a:r>
              <a:rPr lang="en-GB">
                <a:latin typeface="Calibri"/>
                <a:ea typeface="Calibri"/>
                <a:cs typeface="Calibri"/>
              </a:rPr>
              <a:t>If asked about previous prescribing decisions, explain our understanding of the balance of risks and benefits of opioid medicines has changed over time. </a:t>
            </a:r>
            <a:endParaRPr lang="en-US">
              <a:latin typeface="Calibri"/>
              <a:ea typeface="Calibri"/>
              <a:cs typeface="Calibri"/>
            </a:endParaRPr>
          </a:p>
          <a:p>
            <a:pPr marL="285750" indent="-285750">
              <a:buFont typeface="Arial"/>
              <a:buChar char="•"/>
            </a:pPr>
            <a:endParaRPr lang="en-GB">
              <a:latin typeface="Calibri" panose="020F0502020204030204" pitchFamily="34" charset="0"/>
              <a:cs typeface="Calibri" panose="020F0502020204030204" pitchFamily="34" charset="0"/>
            </a:endParaRPr>
          </a:p>
          <a:p>
            <a:r>
              <a:rPr lang="en-GB" b="1">
                <a:latin typeface="Calibri"/>
                <a:ea typeface="+mn-lt"/>
                <a:cs typeface="Calibri"/>
              </a:rPr>
              <a:t>Aim: </a:t>
            </a:r>
            <a:r>
              <a:rPr lang="en-GB">
                <a:latin typeface="Calibri"/>
                <a:ea typeface="+mn-lt"/>
                <a:cs typeface="Calibri"/>
              </a:rPr>
              <a:t>taper without withdrawal symptoms,  example of Tapering Plans for each of the opioids.  </a:t>
            </a:r>
            <a:endParaRPr lang="en-GB">
              <a:latin typeface="Calibri"/>
              <a:ea typeface="Calibri"/>
              <a:cs typeface="Calibri"/>
            </a:endParaRPr>
          </a:p>
          <a:p>
            <a:pPr marL="285750" indent="-285750">
              <a:buFont typeface="Arial"/>
              <a:buChar char="•"/>
            </a:pPr>
            <a:r>
              <a:rPr lang="en-GB">
                <a:latin typeface="Calibri"/>
                <a:ea typeface="Calibri"/>
                <a:cs typeface="Calibri"/>
              </a:rPr>
              <a:t>Involve patient in decision about tapering plan – be supportive / empathic</a:t>
            </a:r>
          </a:p>
          <a:p>
            <a:pPr marL="285750" indent="-285750">
              <a:buFont typeface="Arial"/>
              <a:buChar char="•"/>
            </a:pPr>
            <a:r>
              <a:rPr lang="en-GB">
                <a:latin typeface="Calibri"/>
                <a:ea typeface="Calibri"/>
                <a:cs typeface="Calibri"/>
              </a:rPr>
              <a:t>10% reduction every 1-2 weeks (consider every 4 weeks if opioid taken &gt; 1 year or 'higher dose')</a:t>
            </a:r>
          </a:p>
          <a:p>
            <a:pPr marL="285750" indent="-285750">
              <a:buFont typeface="Arial"/>
              <a:buChar char="•"/>
            </a:pPr>
            <a:r>
              <a:rPr lang="en-GB">
                <a:latin typeface="Calibri"/>
                <a:ea typeface="Calibri"/>
                <a:cs typeface="Calibri"/>
              </a:rPr>
              <a:t>Fentanyl TD – if pt not coping with reduction consider small quantity of IR opioid (max 7 days after patch reduction).</a:t>
            </a:r>
          </a:p>
          <a:p>
            <a:pPr marL="285750" indent="-285750">
              <a:buFont typeface="Arial"/>
              <a:buChar char="•"/>
            </a:pPr>
            <a:r>
              <a:rPr lang="en-GB">
                <a:latin typeface="Calibri"/>
                <a:ea typeface="Calibri"/>
                <a:cs typeface="Calibri"/>
              </a:rPr>
              <a:t>Tolerance is soon lost so important to reiterate not to go back to a previous dose</a:t>
            </a:r>
          </a:p>
          <a:p>
            <a:pPr marL="285750" indent="-285750">
              <a:buFont typeface="Arial"/>
              <a:buChar char="•"/>
            </a:pPr>
            <a:r>
              <a:rPr lang="en-GB">
                <a:latin typeface="Calibri"/>
                <a:ea typeface="Calibri"/>
                <a:cs typeface="Calibri"/>
              </a:rPr>
              <a:t>Holistic techniques: </a:t>
            </a:r>
            <a:r>
              <a:rPr lang="en-GB">
                <a:latin typeface="Calibri"/>
                <a:ea typeface="+mn-lt"/>
                <a:cs typeface="Calibri"/>
              </a:rPr>
              <a:t>Mindfulness, Relaxation, CBT, Psychological Support, Tai Chi, Exercise, Physiotherapy, Ice or Heat and Acupuncture, social prescriber, support group</a:t>
            </a:r>
          </a:p>
          <a:p>
            <a:pPr marL="285750" indent="-285750">
              <a:buFont typeface="Arial"/>
              <a:buChar char="•"/>
            </a:pPr>
            <a:r>
              <a:rPr lang="en-GB">
                <a:latin typeface="Calibri"/>
                <a:ea typeface="Calibri"/>
                <a:cs typeface="Calibri"/>
              </a:rPr>
              <a:t>If patient wanting to try alternative consider Mg OTC (375mg daily), </a:t>
            </a:r>
          </a:p>
          <a:p>
            <a:pPr marL="285750" indent="-285750">
              <a:buFont typeface="Arial"/>
              <a:buChar char="•"/>
            </a:pPr>
            <a:endParaRPr lang="en-GB">
              <a:latin typeface="Calibri" panose="020F0502020204030204" pitchFamily="34" charset="0"/>
              <a:ea typeface="+mn-lt"/>
              <a:cs typeface="Calibri" panose="020F0502020204030204" pitchFamily="34" charset="0"/>
            </a:endParaRPr>
          </a:p>
          <a:p>
            <a:r>
              <a:rPr lang="en-GB">
                <a:latin typeface="Calibri"/>
                <a:ea typeface="+mn-lt"/>
                <a:cs typeface="Calibri"/>
              </a:rPr>
              <a:t>During a taper, some patients experience temporary increases in pain and withdrawal symptoms but reassure usually settles within 1 to 2 weeks.  It can take up to 6 months after stopping opioids to feel back to normal.  Encourage non-drug techniques (relaxation, distraction, music, walks etc. </a:t>
            </a:r>
          </a:p>
          <a:p>
            <a:endParaRPr lang="en-GB">
              <a:latin typeface="Calibri" panose="020F0502020204030204" pitchFamily="34" charset="0"/>
              <a:cs typeface="Calibri" panose="020F0502020204030204" pitchFamily="34" charset="0"/>
            </a:endParaRPr>
          </a:p>
          <a:p>
            <a:r>
              <a:rPr lang="en-GB">
                <a:latin typeface="Calibri"/>
                <a:ea typeface="+mn-lt"/>
                <a:cs typeface="Calibri"/>
              </a:rPr>
              <a:t> Manage emotional impact.  Safety netting is essential, Consider psychosocial support (NHS Talking Therapies).  Ardens Opioid Agreement (s/e listed on second page) and see </a:t>
            </a:r>
            <a:r>
              <a:rPr lang="en-GB" err="1">
                <a:latin typeface="Calibri"/>
                <a:ea typeface="+mn-lt"/>
                <a:cs typeface="Calibri"/>
              </a:rPr>
              <a:t>PrescQIPP</a:t>
            </a:r>
            <a:r>
              <a:rPr lang="en-GB">
                <a:latin typeface="Calibri"/>
                <a:ea typeface="+mn-lt"/>
                <a:cs typeface="Calibri"/>
              </a:rPr>
              <a:t> resources. Patient video, sample PIL)</a:t>
            </a:r>
            <a:endParaRPr lang="en-GB">
              <a:latin typeface="Calibri" panose="020F0502020204030204" pitchFamily="34" charset="0"/>
              <a:ea typeface="Calibri"/>
              <a:cs typeface="Calibri" panose="020F0502020204030204" pitchFamily="34" charset="0"/>
            </a:endParaRPr>
          </a:p>
          <a:p>
            <a:pPr marL="285750" indent="-285750">
              <a:buFont typeface="Arial"/>
              <a:buChar char="•"/>
            </a:pPr>
            <a:endParaRPr lang="en-GB">
              <a:ea typeface="+mn-lt"/>
              <a:cs typeface="+mn-lt"/>
            </a:endParaRPr>
          </a:p>
        </p:txBody>
      </p:sp>
      <p:pic>
        <p:nvPicPr>
          <p:cNvPr id="4" name="Picture 3" descr="Icon&#10;&#10;Description automatically generated">
            <a:extLst>
              <a:ext uri="{FF2B5EF4-FFF2-40B4-BE49-F238E27FC236}">
                <a16:creationId xmlns:a16="http://schemas.microsoft.com/office/drawing/2014/main" id="{1B8A2FEA-6B54-AC36-9506-27B360DE3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500" y="211665"/>
            <a:ext cx="999369" cy="936000"/>
          </a:xfrm>
          <a:prstGeom prst="rect">
            <a:avLst/>
          </a:prstGeom>
        </p:spPr>
      </p:pic>
      <p:pic>
        <p:nvPicPr>
          <p:cNvPr id="6" name="Picture 5" descr="Text&#10;&#10;Description automatically generated with low confidence">
            <a:extLst>
              <a:ext uri="{FF2B5EF4-FFF2-40B4-BE49-F238E27FC236}">
                <a16:creationId xmlns:a16="http://schemas.microsoft.com/office/drawing/2014/main" id="{0D02E838-671A-7941-0FC8-5F4D8DEF15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0075" y="355955"/>
            <a:ext cx="2412001" cy="792000"/>
          </a:xfrm>
          <a:prstGeom prst="rect">
            <a:avLst/>
          </a:prstGeom>
        </p:spPr>
      </p:pic>
      <p:sp>
        <p:nvSpPr>
          <p:cNvPr id="7" name="TextBox 6">
            <a:extLst>
              <a:ext uri="{FF2B5EF4-FFF2-40B4-BE49-F238E27FC236}">
                <a16:creationId xmlns:a16="http://schemas.microsoft.com/office/drawing/2014/main" id="{19A3B7A8-B29A-45D4-043C-9CF21B8667F5}"/>
              </a:ext>
            </a:extLst>
          </p:cNvPr>
          <p:cNvSpPr txBox="1"/>
          <p:nvPr/>
        </p:nvSpPr>
        <p:spPr>
          <a:xfrm>
            <a:off x="2036760" y="211665"/>
            <a:ext cx="81184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solidFill>
                  <a:srgbClr val="0070C0"/>
                </a:solidFill>
                <a:latin typeface="Arial"/>
                <a:cs typeface="Arial"/>
              </a:rPr>
              <a:t>Agree and document a plan</a:t>
            </a:r>
          </a:p>
        </p:txBody>
      </p:sp>
      <p:pic>
        <p:nvPicPr>
          <p:cNvPr id="13" name="Picture 12" descr="A hand cursor pressing a blue button&#10;&#10;Description automatically generated">
            <a:extLst>
              <a:ext uri="{FF2B5EF4-FFF2-40B4-BE49-F238E27FC236}">
                <a16:creationId xmlns:a16="http://schemas.microsoft.com/office/drawing/2014/main" id="{D1E2FB93-B194-75D2-B562-89944541E223}"/>
              </a:ext>
            </a:extLst>
          </p:cNvPr>
          <p:cNvPicPr>
            <a:picLocks noChangeAspect="1"/>
          </p:cNvPicPr>
          <p:nvPr/>
        </p:nvPicPr>
        <p:blipFill>
          <a:blip r:embed="rId4"/>
          <a:stretch>
            <a:fillRect/>
          </a:stretch>
        </p:blipFill>
        <p:spPr>
          <a:xfrm>
            <a:off x="283068" y="5601124"/>
            <a:ext cx="664369" cy="612000"/>
          </a:xfrm>
          <a:prstGeom prst="rect">
            <a:avLst/>
          </a:prstGeom>
        </p:spPr>
      </p:pic>
    </p:spTree>
    <p:extLst>
      <p:ext uri="{BB962C8B-B14F-4D97-AF65-F5344CB8AC3E}">
        <p14:creationId xmlns:p14="http://schemas.microsoft.com/office/powerpoint/2010/main" val="3549500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057CC-2976-A78D-2B5C-925EC3F50C3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F590FBC-B1AA-4D6E-56FA-83484FE0B28B}"/>
              </a:ext>
            </a:extLst>
          </p:cNvPr>
          <p:cNvSpPr txBox="1"/>
          <p:nvPr/>
        </p:nvSpPr>
        <p:spPr>
          <a:xfrm>
            <a:off x="1520168" y="748698"/>
            <a:ext cx="9146276"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mn-lt"/>
                <a:cs typeface="+mn-lt"/>
              </a:rPr>
              <a:t>Adding the SNOMED code as a problem will ensure it appears on the Summary Care Record; and will aid a clinician out of hours e.g. NHS111, Yorkshire Ambulance Service: </a:t>
            </a:r>
            <a:endParaRPr lang="en-US">
              <a:ea typeface="+mn-lt"/>
              <a:cs typeface="+mn-lt"/>
            </a:endParaRPr>
          </a:p>
          <a:p>
            <a:endParaRPr lang="en-GB">
              <a:ea typeface="+mn-lt"/>
              <a:cs typeface="+mn-lt"/>
            </a:endParaRPr>
          </a:p>
          <a:p>
            <a:pPr marL="285750" indent="-285750">
              <a:buFont typeface="Arial"/>
              <a:buChar char="•"/>
            </a:pPr>
            <a:r>
              <a:rPr lang="en-GB">
                <a:ea typeface="+mn-lt"/>
                <a:cs typeface="+mn-lt"/>
              </a:rPr>
              <a:t>Opioid dosage tapering: 287041000000109</a:t>
            </a:r>
            <a:endParaRPr lang="en-US">
              <a:ea typeface="+mn-lt"/>
              <a:cs typeface="+mn-lt"/>
            </a:endParaRPr>
          </a:p>
          <a:p>
            <a:pPr marL="285750" indent="-285750">
              <a:buFont typeface="Arial"/>
              <a:buChar char="•"/>
            </a:pPr>
            <a:r>
              <a:rPr lang="en-GB">
                <a:ea typeface="+mn-lt"/>
                <a:cs typeface="+mn-lt"/>
              </a:rPr>
              <a:t>Opioid medication review: 287031000000100 </a:t>
            </a:r>
            <a:endParaRPr lang="en-US">
              <a:ea typeface="+mn-lt"/>
              <a:cs typeface="+mn-lt"/>
            </a:endParaRPr>
          </a:p>
          <a:p>
            <a:pPr marL="285750" indent="-285750">
              <a:buFont typeface="Arial"/>
              <a:buChar char="•"/>
            </a:pPr>
            <a:r>
              <a:rPr lang="en-GB">
                <a:ea typeface="+mn-lt"/>
                <a:cs typeface="+mn-lt"/>
              </a:rPr>
              <a:t>Chronic pain: 82423001 </a:t>
            </a:r>
            <a:endParaRPr lang="en-US">
              <a:ea typeface="+mn-lt"/>
              <a:cs typeface="+mn-lt"/>
            </a:endParaRPr>
          </a:p>
          <a:p>
            <a:pPr marL="285750" indent="-285750">
              <a:buFont typeface="Arial"/>
              <a:buChar char="•"/>
            </a:pPr>
            <a:r>
              <a:rPr lang="en-GB">
                <a:ea typeface="+mn-lt"/>
                <a:cs typeface="+mn-lt"/>
              </a:rPr>
              <a:t>Chronic pain review: 860381000000107</a:t>
            </a:r>
          </a:p>
          <a:p>
            <a:pPr marL="285750" indent="-285750">
              <a:buFont typeface="Arial"/>
              <a:buChar char="•"/>
            </a:pPr>
            <a:endParaRPr lang="en-GB">
              <a:ea typeface="+mn-lt"/>
              <a:cs typeface="+mn-lt"/>
            </a:endParaRPr>
          </a:p>
          <a:p>
            <a:pPr algn="l"/>
            <a:endParaRPr lang="en-GB"/>
          </a:p>
          <a:p>
            <a:endParaRPr lang="en-GB">
              <a:ea typeface="+mn-lt"/>
              <a:cs typeface="+mn-lt"/>
            </a:endParaRPr>
          </a:p>
          <a:p>
            <a:endParaRPr lang="en-US"/>
          </a:p>
          <a:p>
            <a:endParaRPr lang="en-US"/>
          </a:p>
        </p:txBody>
      </p:sp>
      <p:pic>
        <p:nvPicPr>
          <p:cNvPr id="4" name="Picture 3" descr="Icon&#10;&#10;Description automatically generated">
            <a:extLst>
              <a:ext uri="{FF2B5EF4-FFF2-40B4-BE49-F238E27FC236}">
                <a16:creationId xmlns:a16="http://schemas.microsoft.com/office/drawing/2014/main" id="{D372D3D6-BBD1-1252-9B0D-00C7E3B8B5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500" y="211665"/>
            <a:ext cx="999369" cy="936000"/>
          </a:xfrm>
          <a:prstGeom prst="rect">
            <a:avLst/>
          </a:prstGeom>
        </p:spPr>
      </p:pic>
      <p:pic>
        <p:nvPicPr>
          <p:cNvPr id="6" name="Picture 5" descr="Text&#10;&#10;Description automatically generated with low confidence">
            <a:extLst>
              <a:ext uri="{FF2B5EF4-FFF2-40B4-BE49-F238E27FC236}">
                <a16:creationId xmlns:a16="http://schemas.microsoft.com/office/drawing/2014/main" id="{DA0EFB6A-8682-E592-AEA3-DD491E483D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0075" y="355955"/>
            <a:ext cx="2412001" cy="792000"/>
          </a:xfrm>
          <a:prstGeom prst="rect">
            <a:avLst/>
          </a:prstGeom>
        </p:spPr>
      </p:pic>
      <p:sp>
        <p:nvSpPr>
          <p:cNvPr id="3" name="Rectangle 2">
            <a:extLst>
              <a:ext uri="{FF2B5EF4-FFF2-40B4-BE49-F238E27FC236}">
                <a16:creationId xmlns:a16="http://schemas.microsoft.com/office/drawing/2014/main" id="{7398CDF4-913A-921F-5C78-04A407BFB975}"/>
              </a:ext>
            </a:extLst>
          </p:cNvPr>
          <p:cNvSpPr/>
          <p:nvPr/>
        </p:nvSpPr>
        <p:spPr>
          <a:xfrm>
            <a:off x="1883061" y="2938237"/>
            <a:ext cx="8431405" cy="2257498"/>
          </a:xfrm>
          <a:prstGeom prst="rect">
            <a:avLst/>
          </a:prstGeom>
          <a:solidFill>
            <a:schemeClr val="accent1">
              <a:lumMod val="40000"/>
              <a:lumOff val="60000"/>
            </a:schemeClr>
          </a:solidFill>
          <a:effectLst>
            <a:outerShdw blurRad="63500" dist="38100" dir="270000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GB" sz="2800" b="1">
                <a:solidFill>
                  <a:schemeClr val="tx1"/>
                </a:solidFill>
              </a:rPr>
              <a:t>NICE Guidance</a:t>
            </a:r>
            <a:endParaRPr lang="en-US">
              <a:solidFill>
                <a:schemeClr val="tx1"/>
              </a:solidFill>
            </a:endParaRPr>
          </a:p>
          <a:p>
            <a:r>
              <a:rPr lang="en-GB" b="1">
                <a:solidFill>
                  <a:schemeClr val="tx1"/>
                </a:solidFill>
              </a:rPr>
              <a:t>Do not initiate opioids:</a:t>
            </a:r>
          </a:p>
          <a:p>
            <a:pPr marL="285750" indent="-285750">
              <a:buFont typeface="Arial"/>
              <a:buChar char="•"/>
            </a:pPr>
            <a:r>
              <a:rPr lang="en-GB" b="1" err="1">
                <a:solidFill>
                  <a:schemeClr val="tx1"/>
                </a:solidFill>
              </a:rPr>
              <a:t>Fibromylagia</a:t>
            </a:r>
            <a:r>
              <a:rPr lang="en-GB" b="1">
                <a:solidFill>
                  <a:schemeClr val="tx1"/>
                </a:solidFill>
              </a:rPr>
              <a:t> and chronic primary pain</a:t>
            </a:r>
          </a:p>
          <a:p>
            <a:pPr marL="285750" indent="-285750">
              <a:buFont typeface="Arial"/>
              <a:buChar char="•"/>
            </a:pPr>
            <a:r>
              <a:rPr lang="en-GB" b="1">
                <a:solidFill>
                  <a:schemeClr val="tx1"/>
                </a:solidFill>
              </a:rPr>
              <a:t>Chronic low back pain</a:t>
            </a:r>
          </a:p>
          <a:p>
            <a:pPr marL="285750" indent="-285750">
              <a:buFont typeface="Arial"/>
              <a:buChar char="•"/>
            </a:pPr>
            <a:r>
              <a:rPr lang="en-GB" b="1">
                <a:solidFill>
                  <a:schemeClr val="tx1"/>
                </a:solidFill>
              </a:rPr>
              <a:t>Chronic sciatica</a:t>
            </a:r>
          </a:p>
          <a:p>
            <a:pPr marL="285750" indent="-285750">
              <a:buFont typeface="Arial"/>
              <a:buChar char="•"/>
            </a:pPr>
            <a:r>
              <a:rPr lang="en-GB" b="1">
                <a:solidFill>
                  <a:schemeClr val="tx1"/>
                </a:solidFill>
              </a:rPr>
              <a:t>Acute treatment of tension type headache, migraine and cluster headache</a:t>
            </a:r>
          </a:p>
          <a:p>
            <a:pPr marL="285750" indent="-285750">
              <a:buFont typeface="Arial"/>
              <a:buChar char="•"/>
            </a:pPr>
            <a:r>
              <a:rPr lang="en-GB" b="1">
                <a:solidFill>
                  <a:schemeClr val="tx1"/>
                </a:solidFill>
              </a:rPr>
              <a:t>Do not offer strong opioid for OA (not routinely offer weak opioid)</a:t>
            </a:r>
          </a:p>
          <a:p>
            <a:pPr marL="285750" indent="-285750">
              <a:buFont typeface="Arial"/>
              <a:buChar char="•"/>
            </a:pPr>
            <a:endParaRPr lang="en-GB" b="1">
              <a:solidFill>
                <a:schemeClr val="tx1"/>
              </a:solidFill>
            </a:endParaRPr>
          </a:p>
        </p:txBody>
      </p:sp>
      <p:sp>
        <p:nvSpPr>
          <p:cNvPr id="8" name="TextBox 7">
            <a:extLst>
              <a:ext uri="{FF2B5EF4-FFF2-40B4-BE49-F238E27FC236}">
                <a16:creationId xmlns:a16="http://schemas.microsoft.com/office/drawing/2014/main" id="{480B3F2E-5106-7BDF-4967-34326DF95230}"/>
              </a:ext>
            </a:extLst>
          </p:cNvPr>
          <p:cNvSpPr txBox="1"/>
          <p:nvPr/>
        </p:nvSpPr>
        <p:spPr>
          <a:xfrm>
            <a:off x="972273" y="5486400"/>
            <a:ext cx="1074902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GB"/>
              <a:t>If prescribing an opioid: avoid issuing full quantity for the month, So patient understands it's not to be taken every day (save for flare ups/ being able to do an activity then go back down) .</a:t>
            </a:r>
            <a:endParaRPr lang="en-US"/>
          </a:p>
          <a:p>
            <a:pPr marL="285750" indent="-285750">
              <a:buFont typeface="Arial,Sans-Serif"/>
              <a:buChar char="•"/>
            </a:pPr>
            <a:r>
              <a:rPr lang="en-GB"/>
              <a:t>​Prescribe immediate release and not modified release. </a:t>
            </a:r>
            <a:r>
              <a:rPr lang="en-US"/>
              <a:t>​</a:t>
            </a:r>
          </a:p>
        </p:txBody>
      </p:sp>
      <p:pic>
        <p:nvPicPr>
          <p:cNvPr id="10" name="Picture 9" descr="A hand cursor pressing a blue button&#10;&#10;Description automatically generated">
            <a:extLst>
              <a:ext uri="{FF2B5EF4-FFF2-40B4-BE49-F238E27FC236}">
                <a16:creationId xmlns:a16="http://schemas.microsoft.com/office/drawing/2014/main" id="{758CA0F2-F037-34F1-CC60-3B8C945E46ED}"/>
              </a:ext>
            </a:extLst>
          </p:cNvPr>
          <p:cNvPicPr>
            <a:picLocks noChangeAspect="1"/>
          </p:cNvPicPr>
          <p:nvPr/>
        </p:nvPicPr>
        <p:blipFill>
          <a:blip r:embed="rId4"/>
          <a:stretch>
            <a:fillRect/>
          </a:stretch>
        </p:blipFill>
        <p:spPr>
          <a:xfrm>
            <a:off x="447042" y="5649352"/>
            <a:ext cx="664369" cy="612000"/>
          </a:xfrm>
          <a:prstGeom prst="rect">
            <a:avLst/>
          </a:prstGeom>
        </p:spPr>
      </p:pic>
    </p:spTree>
    <p:extLst>
      <p:ext uri="{BB962C8B-B14F-4D97-AF65-F5344CB8AC3E}">
        <p14:creationId xmlns:p14="http://schemas.microsoft.com/office/powerpoint/2010/main" val="715324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56188-2E41-17A2-C85D-96836745BC1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8E94F43-70D6-F5D2-DCF8-2BEE0D57EBB7}"/>
              </a:ext>
            </a:extLst>
          </p:cNvPr>
          <p:cNvSpPr txBox="1"/>
          <p:nvPr/>
        </p:nvSpPr>
        <p:spPr>
          <a:xfrm>
            <a:off x="1288674" y="999483"/>
            <a:ext cx="9927567"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ea typeface="+mn-lt"/>
                <a:cs typeface="+mn-lt"/>
              </a:rPr>
              <a:t>Sheffield: </a:t>
            </a:r>
          </a:p>
          <a:p>
            <a:pPr marL="285750" indent="-285750">
              <a:buFont typeface="Arial"/>
              <a:buChar char="•"/>
            </a:pPr>
            <a:r>
              <a:rPr lang="en-GB">
                <a:ea typeface="+mn-lt"/>
                <a:cs typeface="+mn-lt"/>
              </a:rPr>
              <a:t>Pain Management Programme</a:t>
            </a:r>
          </a:p>
          <a:p>
            <a:pPr marL="285750" indent="-285750">
              <a:buFont typeface="Arial"/>
              <a:buChar char="•"/>
            </a:pPr>
            <a:r>
              <a:rPr lang="en-GB">
                <a:ea typeface="+mn-lt"/>
                <a:cs typeface="+mn-lt"/>
                <a:hlinkClick r:id="rId2"/>
              </a:rPr>
              <a:t>Sheffield Aches and Pains - Patients</a:t>
            </a:r>
            <a:r>
              <a:rPr lang="en-US">
                <a:ea typeface="+mn-lt"/>
                <a:cs typeface="+mn-lt"/>
              </a:rPr>
              <a:t> - rebranded patient self-help and </a:t>
            </a:r>
            <a:r>
              <a:rPr lang="en-US" err="1">
                <a:ea typeface="+mn-lt"/>
                <a:cs typeface="+mn-lt"/>
              </a:rPr>
              <a:t>clincian</a:t>
            </a:r>
            <a:r>
              <a:rPr lang="en-US">
                <a:ea typeface="+mn-lt"/>
                <a:cs typeface="+mn-lt"/>
              </a:rPr>
              <a:t> link</a:t>
            </a:r>
            <a:endParaRPr lang="en-US"/>
          </a:p>
          <a:p>
            <a:pPr marL="285750" indent="-285750">
              <a:buFont typeface="Arial"/>
              <a:buChar char="•"/>
            </a:pPr>
            <a:r>
              <a:rPr lang="en-US">
                <a:ea typeface="+mn-lt"/>
                <a:cs typeface="+mn-lt"/>
                <a:hlinkClick r:id="rId3"/>
              </a:rPr>
              <a:t>Getting Sheffield Active — Move More Sheffield</a:t>
            </a:r>
            <a:r>
              <a:rPr lang="en-US">
                <a:ea typeface="+mn-lt"/>
                <a:cs typeface="+mn-lt"/>
              </a:rPr>
              <a:t> ways to get more active</a:t>
            </a:r>
            <a:endParaRPr lang="en-US"/>
          </a:p>
          <a:p>
            <a:pPr marL="285750" indent="-285750">
              <a:buFont typeface="Arial"/>
              <a:buChar char="•"/>
            </a:pPr>
            <a:r>
              <a:rPr lang="en-US">
                <a:ea typeface="+mn-lt"/>
                <a:cs typeface="+mn-lt"/>
                <a:hlinkClick r:id="rId4"/>
              </a:rPr>
              <a:t>NHS Sheffield Talking Therapies</a:t>
            </a:r>
            <a:r>
              <a:rPr lang="en-US">
                <a:ea typeface="+mn-lt"/>
                <a:cs typeface="+mn-lt"/>
              </a:rPr>
              <a:t> Live well with pain course, access to mindfulness</a:t>
            </a:r>
            <a:endParaRPr lang="en-US"/>
          </a:p>
          <a:p>
            <a:pPr marL="285750" indent="-285750">
              <a:buFont typeface="Arial"/>
              <a:buChar char="•"/>
            </a:pPr>
            <a:r>
              <a:rPr lang="en-US">
                <a:ea typeface="+mn-lt"/>
                <a:cs typeface="+mn-lt"/>
                <a:hlinkClick r:id="rId5"/>
              </a:rPr>
              <a:t> Sheffield Flourish mental health charity and supportive community</a:t>
            </a:r>
            <a:endParaRPr lang="en-US"/>
          </a:p>
          <a:p>
            <a:endParaRPr lang="en-US"/>
          </a:p>
          <a:p>
            <a:r>
              <a:rPr lang="en-US" b="1">
                <a:ea typeface="+mn-lt"/>
                <a:cs typeface="+mn-lt"/>
              </a:rPr>
              <a:t>Apps: </a:t>
            </a:r>
          </a:p>
          <a:p>
            <a:r>
              <a:rPr lang="en-US">
                <a:ea typeface="+mn-lt"/>
                <a:cs typeface="+mn-lt"/>
              </a:rPr>
              <a:t>Social prescriber </a:t>
            </a:r>
            <a:r>
              <a:rPr lang="en-US">
                <a:ea typeface="+mn-lt"/>
                <a:cs typeface="+mn-lt"/>
                <a:hlinkClick r:id="rId6"/>
              </a:rPr>
              <a:t>Joy - The right support is just a few clicks away</a:t>
            </a:r>
            <a:r>
              <a:rPr lang="en-US">
                <a:ea typeface="+mn-lt"/>
                <a:cs typeface="+mn-lt"/>
              </a:rPr>
              <a:t> </a:t>
            </a:r>
            <a:endParaRPr lang="en-US"/>
          </a:p>
          <a:p>
            <a:r>
              <a:rPr lang="en-US">
                <a:ea typeface="+mn-lt"/>
                <a:cs typeface="+mn-lt"/>
              </a:rPr>
              <a:t>Back Pain: Chartered society of physiotherapy has a helpful video on back pain: </a:t>
            </a:r>
            <a:r>
              <a:rPr lang="en-US">
                <a:ea typeface="+mn-lt"/>
                <a:cs typeface="+mn-lt"/>
                <a:hlinkClick r:id="rId7"/>
              </a:rPr>
              <a:t>Back Pain</a:t>
            </a:r>
            <a:r>
              <a:rPr lang="en-US">
                <a:ea typeface="+mn-lt"/>
                <a:cs typeface="+mn-lt"/>
              </a:rPr>
              <a:t> </a:t>
            </a:r>
          </a:p>
          <a:p>
            <a:r>
              <a:rPr lang="en-US">
                <a:ea typeface="+mn-lt"/>
                <a:cs typeface="+mn-lt"/>
              </a:rPr>
              <a:t> </a:t>
            </a:r>
            <a:r>
              <a:rPr lang="en-US" err="1">
                <a:ea typeface="+mn-lt"/>
                <a:cs typeface="+mn-lt"/>
              </a:rPr>
              <a:t>Sleepio</a:t>
            </a:r>
            <a:r>
              <a:rPr lang="en-US">
                <a:ea typeface="+mn-lt"/>
                <a:cs typeface="+mn-lt"/>
              </a:rPr>
              <a:t> is available free on NHS for adults. </a:t>
            </a:r>
            <a:r>
              <a:rPr lang="en-US">
                <a:ea typeface="+mn-lt"/>
                <a:cs typeface="+mn-lt"/>
                <a:hlinkClick r:id="rId8"/>
              </a:rPr>
              <a:t>https://onboarding.sleepio.com/sleepio/nhs/391#1/1</a:t>
            </a:r>
            <a:r>
              <a:rPr lang="en-US">
                <a:ea typeface="+mn-lt"/>
                <a:cs typeface="+mn-lt"/>
              </a:rPr>
              <a:t>  and for anxiety: </a:t>
            </a:r>
            <a:r>
              <a:rPr lang="en-US">
                <a:ea typeface="+mn-lt"/>
                <a:cs typeface="+mn-lt"/>
                <a:hlinkClick r:id="rId9"/>
              </a:rPr>
              <a:t>https://www.bighealth.co.uk/daylight</a:t>
            </a:r>
            <a:r>
              <a:rPr lang="en-US">
                <a:ea typeface="+mn-lt"/>
                <a:cs typeface="+mn-lt"/>
              </a:rPr>
              <a:t> .</a:t>
            </a:r>
            <a:endParaRPr lang="en-US"/>
          </a:p>
          <a:p>
            <a:r>
              <a:rPr lang="en-GB" b="1"/>
              <a:t>Videos:  </a:t>
            </a:r>
            <a:r>
              <a:rPr lang="en-US">
                <a:hlinkClick r:id="rId10"/>
              </a:rPr>
              <a:t>Tame the Beast</a:t>
            </a:r>
            <a:r>
              <a:rPr lang="en-US"/>
              <a:t> video explaining chronic pain and </a:t>
            </a:r>
            <a:r>
              <a:rPr lang="en-US" err="1"/>
              <a:t>Brainman</a:t>
            </a:r>
            <a:r>
              <a:rPr lang="en-US"/>
              <a:t> on your tube</a:t>
            </a:r>
            <a:endParaRPr lang="en-GB"/>
          </a:p>
          <a:p>
            <a:endParaRPr lang="en-GB" b="1"/>
          </a:p>
        </p:txBody>
      </p:sp>
      <p:pic>
        <p:nvPicPr>
          <p:cNvPr id="4" name="Picture 3" descr="Icon&#10;&#10;Description automatically generated">
            <a:extLst>
              <a:ext uri="{FF2B5EF4-FFF2-40B4-BE49-F238E27FC236}">
                <a16:creationId xmlns:a16="http://schemas.microsoft.com/office/drawing/2014/main" id="{2C67D1EE-D408-ADAE-7694-1CFB15F5228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2500" y="211665"/>
            <a:ext cx="999369" cy="936000"/>
          </a:xfrm>
          <a:prstGeom prst="rect">
            <a:avLst/>
          </a:prstGeom>
        </p:spPr>
      </p:pic>
      <p:pic>
        <p:nvPicPr>
          <p:cNvPr id="6" name="Picture 5" descr="Text&#10;&#10;Description automatically generated with low confidence">
            <a:extLst>
              <a:ext uri="{FF2B5EF4-FFF2-40B4-BE49-F238E27FC236}">
                <a16:creationId xmlns:a16="http://schemas.microsoft.com/office/drawing/2014/main" id="{96BBBCCD-F0BB-B4AF-2048-3F474681722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90075" y="355955"/>
            <a:ext cx="2412001" cy="792000"/>
          </a:xfrm>
          <a:prstGeom prst="rect">
            <a:avLst/>
          </a:prstGeom>
        </p:spPr>
      </p:pic>
      <p:sp>
        <p:nvSpPr>
          <p:cNvPr id="8" name="TextBox 7">
            <a:extLst>
              <a:ext uri="{FF2B5EF4-FFF2-40B4-BE49-F238E27FC236}">
                <a16:creationId xmlns:a16="http://schemas.microsoft.com/office/drawing/2014/main" id="{E0E40B5C-7961-58BE-CA2C-358BE5770BF3}"/>
              </a:ext>
            </a:extLst>
          </p:cNvPr>
          <p:cNvSpPr txBox="1"/>
          <p:nvPr/>
        </p:nvSpPr>
        <p:spPr>
          <a:xfrm>
            <a:off x="2227311" y="356499"/>
            <a:ext cx="717051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solidFill>
                  <a:srgbClr val="0070C0"/>
                </a:solidFill>
                <a:latin typeface="Arial"/>
                <a:cs typeface="Arial"/>
              </a:rPr>
              <a:t>Resources</a:t>
            </a:r>
            <a:endParaRPr lang="en-GB">
              <a:solidFill>
                <a:srgbClr val="0070C0"/>
              </a:solidFill>
              <a:latin typeface="Aptos"/>
              <a:cs typeface="Arial"/>
            </a:endParaRPr>
          </a:p>
        </p:txBody>
      </p:sp>
      <p:pic>
        <p:nvPicPr>
          <p:cNvPr id="3" name="Picture 2" descr="A purple and black logo&#10;&#10;Description automatically generated">
            <a:extLst>
              <a:ext uri="{FF2B5EF4-FFF2-40B4-BE49-F238E27FC236}">
                <a16:creationId xmlns:a16="http://schemas.microsoft.com/office/drawing/2014/main" id="{8492BAD8-2682-44C6-B99A-18E8A4F02773}"/>
              </a:ext>
            </a:extLst>
          </p:cNvPr>
          <p:cNvPicPr>
            <a:picLocks noChangeAspect="1"/>
          </p:cNvPicPr>
          <p:nvPr/>
        </p:nvPicPr>
        <p:blipFill>
          <a:blip r:embed="rId13"/>
          <a:stretch>
            <a:fillRect/>
          </a:stretch>
        </p:blipFill>
        <p:spPr>
          <a:xfrm>
            <a:off x="285031" y="4567602"/>
            <a:ext cx="1235116" cy="1225591"/>
          </a:xfrm>
          <a:prstGeom prst="rect">
            <a:avLst/>
          </a:prstGeom>
        </p:spPr>
      </p:pic>
      <p:pic>
        <p:nvPicPr>
          <p:cNvPr id="5" name="Picture 4" descr="A person being held by a hand&#10;&#10;Description automatically generated">
            <a:extLst>
              <a:ext uri="{FF2B5EF4-FFF2-40B4-BE49-F238E27FC236}">
                <a16:creationId xmlns:a16="http://schemas.microsoft.com/office/drawing/2014/main" id="{7F4085DD-6293-0D43-76E7-9EA75D4B0460}"/>
              </a:ext>
            </a:extLst>
          </p:cNvPr>
          <p:cNvPicPr>
            <a:picLocks noChangeAspect="1"/>
          </p:cNvPicPr>
          <p:nvPr/>
        </p:nvPicPr>
        <p:blipFill>
          <a:blip r:embed="rId14"/>
          <a:stretch>
            <a:fillRect/>
          </a:stretch>
        </p:blipFill>
        <p:spPr>
          <a:xfrm>
            <a:off x="2184057" y="4766840"/>
            <a:ext cx="2046188" cy="1172902"/>
          </a:xfrm>
          <a:prstGeom prst="rect">
            <a:avLst/>
          </a:prstGeom>
        </p:spPr>
      </p:pic>
      <p:pic>
        <p:nvPicPr>
          <p:cNvPr id="7" name="Picture 6" descr="A close up of a logo&#10;&#10;Description automatically generated">
            <a:extLst>
              <a:ext uri="{FF2B5EF4-FFF2-40B4-BE49-F238E27FC236}">
                <a16:creationId xmlns:a16="http://schemas.microsoft.com/office/drawing/2014/main" id="{C0063DDF-345B-839E-4A3A-169ED22493A1}"/>
              </a:ext>
            </a:extLst>
          </p:cNvPr>
          <p:cNvPicPr>
            <a:picLocks noChangeAspect="1"/>
          </p:cNvPicPr>
          <p:nvPr/>
        </p:nvPicPr>
        <p:blipFill>
          <a:blip r:embed="rId15"/>
          <a:stretch>
            <a:fillRect/>
          </a:stretch>
        </p:blipFill>
        <p:spPr>
          <a:xfrm>
            <a:off x="2102858" y="4765700"/>
            <a:ext cx="2219506" cy="397894"/>
          </a:xfrm>
          <a:prstGeom prst="rect">
            <a:avLst/>
          </a:prstGeom>
        </p:spPr>
      </p:pic>
      <p:pic>
        <p:nvPicPr>
          <p:cNvPr id="9" name="Picture 8" descr="A close up of a sign&#10;&#10;Description automatically generated">
            <a:extLst>
              <a:ext uri="{FF2B5EF4-FFF2-40B4-BE49-F238E27FC236}">
                <a16:creationId xmlns:a16="http://schemas.microsoft.com/office/drawing/2014/main" id="{68FCCF60-C9B5-85AB-EAB1-A8B5BFE9C93C}"/>
              </a:ext>
            </a:extLst>
          </p:cNvPr>
          <p:cNvPicPr>
            <a:picLocks noChangeAspect="1"/>
          </p:cNvPicPr>
          <p:nvPr/>
        </p:nvPicPr>
        <p:blipFill>
          <a:blip r:embed="rId16"/>
          <a:stretch>
            <a:fillRect/>
          </a:stretch>
        </p:blipFill>
        <p:spPr>
          <a:xfrm>
            <a:off x="4973811" y="4780818"/>
            <a:ext cx="2979989" cy="797160"/>
          </a:xfrm>
          <a:prstGeom prst="rect">
            <a:avLst/>
          </a:prstGeom>
        </p:spPr>
      </p:pic>
      <p:pic>
        <p:nvPicPr>
          <p:cNvPr id="10" name="Picture 9" descr="A green text on a black background&#10;&#10;Description automatically generated">
            <a:extLst>
              <a:ext uri="{FF2B5EF4-FFF2-40B4-BE49-F238E27FC236}">
                <a16:creationId xmlns:a16="http://schemas.microsoft.com/office/drawing/2014/main" id="{4BBF4056-D568-8F3C-CC3B-4EABE5F83C17}"/>
              </a:ext>
            </a:extLst>
          </p:cNvPr>
          <p:cNvPicPr>
            <a:picLocks noChangeAspect="1"/>
          </p:cNvPicPr>
          <p:nvPr/>
        </p:nvPicPr>
        <p:blipFill>
          <a:blip r:embed="rId17"/>
          <a:stretch>
            <a:fillRect/>
          </a:stretch>
        </p:blipFill>
        <p:spPr>
          <a:xfrm>
            <a:off x="7459040" y="5190402"/>
            <a:ext cx="2945516" cy="779121"/>
          </a:xfrm>
          <a:prstGeom prst="rect">
            <a:avLst/>
          </a:prstGeom>
        </p:spPr>
      </p:pic>
      <p:pic>
        <p:nvPicPr>
          <p:cNvPr id="11" name="Picture 10" descr="A logo for a company&#10;&#10;Description automatically generated">
            <a:extLst>
              <a:ext uri="{FF2B5EF4-FFF2-40B4-BE49-F238E27FC236}">
                <a16:creationId xmlns:a16="http://schemas.microsoft.com/office/drawing/2014/main" id="{ECFE4275-A76D-61F7-539D-7FFAD3354350}"/>
              </a:ext>
            </a:extLst>
          </p:cNvPr>
          <p:cNvPicPr>
            <a:picLocks noChangeAspect="1"/>
          </p:cNvPicPr>
          <p:nvPr/>
        </p:nvPicPr>
        <p:blipFill>
          <a:blip r:embed="rId18"/>
          <a:stretch>
            <a:fillRect/>
          </a:stretch>
        </p:blipFill>
        <p:spPr>
          <a:xfrm>
            <a:off x="8933365" y="4610220"/>
            <a:ext cx="1762004" cy="1138901"/>
          </a:xfrm>
          <a:prstGeom prst="rect">
            <a:avLst/>
          </a:prstGeom>
        </p:spPr>
      </p:pic>
      <p:sp>
        <p:nvSpPr>
          <p:cNvPr id="12" name="TextBox 11">
            <a:extLst>
              <a:ext uri="{FF2B5EF4-FFF2-40B4-BE49-F238E27FC236}">
                <a16:creationId xmlns:a16="http://schemas.microsoft.com/office/drawing/2014/main" id="{617477B1-47FD-5F12-48D1-D821F50789BA}"/>
              </a:ext>
            </a:extLst>
          </p:cNvPr>
          <p:cNvSpPr txBox="1"/>
          <p:nvPr/>
        </p:nvSpPr>
        <p:spPr>
          <a:xfrm>
            <a:off x="1570298" y="5968678"/>
            <a:ext cx="91382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Find out if pain support group in your PCN. Consider ways of educating, signposting </a:t>
            </a:r>
          </a:p>
        </p:txBody>
      </p:sp>
      <p:pic>
        <p:nvPicPr>
          <p:cNvPr id="14" name="Picture 13" descr="A hand cursor pressing a blue button&#10;&#10;Description automatically generated">
            <a:extLst>
              <a:ext uri="{FF2B5EF4-FFF2-40B4-BE49-F238E27FC236}">
                <a16:creationId xmlns:a16="http://schemas.microsoft.com/office/drawing/2014/main" id="{94BF126F-ECD4-E626-1CD8-0E0B112A93E7}"/>
              </a:ext>
            </a:extLst>
          </p:cNvPr>
          <p:cNvPicPr>
            <a:picLocks noChangeAspect="1"/>
          </p:cNvPicPr>
          <p:nvPr/>
        </p:nvPicPr>
        <p:blipFill>
          <a:blip r:embed="rId19"/>
          <a:stretch>
            <a:fillRect/>
          </a:stretch>
        </p:blipFill>
        <p:spPr>
          <a:xfrm>
            <a:off x="900384" y="5967656"/>
            <a:ext cx="664369" cy="612000"/>
          </a:xfrm>
          <a:prstGeom prst="rect">
            <a:avLst/>
          </a:prstGeom>
        </p:spPr>
      </p:pic>
    </p:spTree>
    <p:extLst>
      <p:ext uri="{BB962C8B-B14F-4D97-AF65-F5344CB8AC3E}">
        <p14:creationId xmlns:p14="http://schemas.microsoft.com/office/powerpoint/2010/main" val="2993940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A5C49-DB24-7632-8DCB-D0DAACC73F37}"/>
              </a:ext>
            </a:extLst>
          </p:cNvPr>
          <p:cNvSpPr>
            <a:spLocks noGrp="1"/>
          </p:cNvSpPr>
          <p:nvPr>
            <p:ph type="title"/>
          </p:nvPr>
        </p:nvSpPr>
        <p:spPr>
          <a:xfrm>
            <a:off x="1474984" y="175360"/>
            <a:ext cx="9242032" cy="422843"/>
          </a:xfrm>
        </p:spPr>
        <p:txBody>
          <a:bodyPr>
            <a:noAutofit/>
          </a:bodyPr>
          <a:lstStyle/>
          <a:p>
            <a:pPr algn="ctr"/>
            <a:r>
              <a:rPr lang="en-GB" sz="3200" b="1">
                <a:solidFill>
                  <a:schemeClr val="accent1"/>
                </a:solidFill>
                <a:latin typeface="Arial" panose="020B0604020202020204" pitchFamily="34" charset="0"/>
                <a:cs typeface="Arial" panose="020B0604020202020204" pitchFamily="34" charset="0"/>
              </a:rPr>
              <a:t>Medicines Safety</a:t>
            </a:r>
          </a:p>
        </p:txBody>
      </p:sp>
      <p:sp>
        <p:nvSpPr>
          <p:cNvPr id="3" name="Content Placeholder 2">
            <a:extLst>
              <a:ext uri="{FF2B5EF4-FFF2-40B4-BE49-F238E27FC236}">
                <a16:creationId xmlns:a16="http://schemas.microsoft.com/office/drawing/2014/main" id="{535AC7EF-B2DF-72A7-F27B-28AB83117771}"/>
              </a:ext>
            </a:extLst>
          </p:cNvPr>
          <p:cNvSpPr>
            <a:spLocks noGrp="1"/>
          </p:cNvSpPr>
          <p:nvPr>
            <p:ph idx="1"/>
          </p:nvPr>
        </p:nvSpPr>
        <p:spPr>
          <a:xfrm>
            <a:off x="163773" y="532263"/>
            <a:ext cx="11900847" cy="5938955"/>
          </a:xfrm>
        </p:spPr>
        <p:txBody>
          <a:bodyPr>
            <a:noAutofit/>
          </a:bodyPr>
          <a:lstStyle/>
          <a:p>
            <a:pPr marL="0" indent="0">
              <a:lnSpc>
                <a:spcPct val="150000"/>
              </a:lnSpc>
              <a:spcBef>
                <a:spcPts val="0"/>
              </a:spcBef>
              <a:buNone/>
            </a:pPr>
            <a:r>
              <a:rPr lang="en-GB" sz="1800" b="1">
                <a:latin typeface="Arial" panose="020B0604020202020204" pitchFamily="34" charset="0"/>
                <a:cs typeface="Arial" panose="020B0604020202020204" pitchFamily="34" charset="0"/>
              </a:rPr>
              <a:t>MHRA and other national alerts</a:t>
            </a:r>
          </a:p>
          <a:p>
            <a:pPr marL="0" indent="0">
              <a:lnSpc>
                <a:spcPct val="100000"/>
              </a:lnSpc>
              <a:spcBef>
                <a:spcPts val="0"/>
              </a:spcBef>
              <a:buNone/>
            </a:pPr>
            <a:endParaRPr lang="en-GB" sz="100">
              <a:latin typeface="Arial" panose="020B0604020202020204" pitchFamily="34" charset="0"/>
              <a:cs typeface="Arial" panose="020B0604020202020204" pitchFamily="34" charset="0"/>
            </a:endParaRPr>
          </a:p>
          <a:p>
            <a:pPr marL="0" indent="0">
              <a:lnSpc>
                <a:spcPct val="100000"/>
              </a:lnSpc>
              <a:spcBef>
                <a:spcPts val="0"/>
              </a:spcBef>
              <a:buNone/>
            </a:pPr>
            <a:r>
              <a:rPr lang="en-GB" sz="1600" b="1">
                <a:latin typeface="Arial" panose="020B0604020202020204" pitchFamily="34" charset="0"/>
                <a:cs typeface="Arial" panose="020B0604020202020204" pitchFamily="34" charset="0"/>
                <a:hlinkClick r:id="rId2"/>
              </a:rPr>
              <a:t>Folic Acid Supplementation - Continued advice for those who are planning a pregnancy or newly pregnant</a:t>
            </a:r>
            <a:endParaRPr lang="en-GB" sz="1600" b="1">
              <a:latin typeface="Arial" panose="020B0604020202020204" pitchFamily="34" charset="0"/>
              <a:cs typeface="Arial" panose="020B0604020202020204" pitchFamily="34" charset="0"/>
            </a:endParaRPr>
          </a:p>
          <a:p>
            <a:pPr>
              <a:lnSpc>
                <a:spcPct val="100000"/>
              </a:lnSpc>
              <a:spcBef>
                <a:spcPts val="0"/>
              </a:spcBef>
            </a:pPr>
            <a:r>
              <a:rPr lang="en-GB" sz="1400">
                <a:latin typeface="Arial" panose="020B0604020202020204" pitchFamily="34" charset="0"/>
                <a:cs typeface="Arial" panose="020B0604020202020204" pitchFamily="34" charset="0"/>
              </a:rPr>
              <a:t>Legislation has changed to mandate the fortification of non-wholemeal wheat flour with folic acid on a UK-wide basis to reduce the number of Neural Tube Defects (NTDs) in foetuses. </a:t>
            </a:r>
          </a:p>
          <a:p>
            <a:pPr>
              <a:lnSpc>
                <a:spcPct val="100000"/>
              </a:lnSpc>
              <a:spcBef>
                <a:spcPts val="0"/>
              </a:spcBef>
            </a:pPr>
            <a:r>
              <a:rPr lang="en-GB" sz="1400">
                <a:latin typeface="Arial" panose="020B0604020202020204" pitchFamily="34" charset="0"/>
                <a:cs typeface="Arial" panose="020B0604020202020204" pitchFamily="34" charset="0"/>
              </a:rPr>
              <a:t>However, current UK guidelines still apply and women who could become pregnant are advised to take a daily supplement of 400 micrograms of folic acid before conception and up until the 12th week of pregnancy to reduce the risk of NTD-affected pregnancies. </a:t>
            </a:r>
          </a:p>
          <a:p>
            <a:pPr>
              <a:lnSpc>
                <a:spcPct val="100000"/>
              </a:lnSpc>
              <a:spcBef>
                <a:spcPts val="0"/>
              </a:spcBef>
            </a:pPr>
            <a:endParaRPr lang="en-GB" sz="160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0" indent="0">
              <a:lnSpc>
                <a:spcPct val="100000"/>
              </a:lnSpc>
              <a:spcBef>
                <a:spcPts val="0"/>
              </a:spcBef>
              <a:buNone/>
            </a:pPr>
            <a:r>
              <a:rPr lang="en-GB" sz="1600" b="1">
                <a:latin typeface="Arial" panose="020B0604020202020204" pitchFamily="34" charset="0"/>
                <a:cs typeface="Arial" panose="020B0604020202020204" pitchFamily="34" charset="0"/>
                <a:hlinkClick r:id="rId4"/>
              </a:rPr>
              <a:t>Influenza season 2024/25: Use of antiviral medicines</a:t>
            </a:r>
            <a:endParaRPr lang="en-GB" sz="1600" b="1">
              <a:latin typeface="Arial" panose="020B0604020202020204" pitchFamily="34" charset="0"/>
              <a:cs typeface="Arial" panose="020B0604020202020204" pitchFamily="34" charset="0"/>
            </a:endParaRPr>
          </a:p>
          <a:p>
            <a:pPr>
              <a:lnSpc>
                <a:spcPct val="100000"/>
              </a:lnSpc>
              <a:spcBef>
                <a:spcPts val="0"/>
              </a:spcBef>
            </a:pPr>
            <a:r>
              <a:rPr lang="en-GB" sz="1400">
                <a:latin typeface="Arial" panose="020B0604020202020204" pitchFamily="34" charset="0"/>
                <a:cs typeface="Arial" panose="020B0604020202020204" pitchFamily="34" charset="0"/>
              </a:rPr>
              <a:t>Antiviral medicines may be prescribed for patients in clinical at-risk groups as well as anyone at risk of severe illness and/or complications from influenza if not treated, in line with NICE and UKHSA guidance.</a:t>
            </a:r>
          </a:p>
          <a:p>
            <a:pPr>
              <a:lnSpc>
                <a:spcPct val="100000"/>
              </a:lnSpc>
              <a:spcBef>
                <a:spcPts val="0"/>
              </a:spcBef>
            </a:pPr>
            <a:r>
              <a:rPr lang="en-GB" sz="1400">
                <a:latin typeface="Arial" panose="020B0604020202020204" pitchFamily="34" charset="0"/>
                <a:cs typeface="Arial" panose="020B0604020202020204" pitchFamily="34" charset="0"/>
              </a:rPr>
              <a:t>UKHSA guidance advises testing to rule out COVID-19 as a minimum before prescribing.</a:t>
            </a:r>
          </a:p>
          <a:p>
            <a:pPr>
              <a:lnSpc>
                <a:spcPct val="100000"/>
              </a:lnSpc>
              <a:spcBef>
                <a:spcPts val="0"/>
              </a:spcBef>
            </a:pPr>
            <a:endParaRPr lang="en-GB" sz="1400">
              <a:latin typeface="Arial" panose="020B0604020202020204" pitchFamily="34" charset="0"/>
              <a:cs typeface="Arial" panose="020B0604020202020204" pitchFamily="34" charset="0"/>
            </a:endParaRPr>
          </a:p>
          <a:p>
            <a:pPr marL="0" indent="0">
              <a:lnSpc>
                <a:spcPct val="100000"/>
              </a:lnSpc>
              <a:spcBef>
                <a:spcPts val="0"/>
              </a:spcBef>
              <a:buNone/>
            </a:pPr>
            <a:r>
              <a:rPr lang="en-GB" sz="1600" b="1">
                <a:latin typeface="Arial" panose="020B0604020202020204" pitchFamily="34" charset="0"/>
                <a:cs typeface="Arial" panose="020B0604020202020204" pitchFamily="34" charset="0"/>
                <a:hlinkClick r:id="rId5"/>
              </a:rPr>
              <a:t>Medroxyprogesterone acetate: Risk of meningioma and measures to minimise this risk</a:t>
            </a:r>
            <a:endParaRPr lang="en-GB" sz="1600" b="1">
              <a:latin typeface="Arial" panose="020B0604020202020204" pitchFamily="34" charset="0"/>
              <a:cs typeface="Arial" panose="020B0604020202020204" pitchFamily="34" charset="0"/>
            </a:endParaRPr>
          </a:p>
          <a:p>
            <a:pPr>
              <a:lnSpc>
                <a:spcPct val="100000"/>
              </a:lnSpc>
              <a:spcBef>
                <a:spcPts val="0"/>
              </a:spcBef>
            </a:pPr>
            <a:r>
              <a:rPr lang="en-GB" sz="1400">
                <a:latin typeface="Arial" panose="020B0604020202020204" pitchFamily="34" charset="0"/>
                <a:cs typeface="Arial" panose="020B0604020202020204" pitchFamily="34" charset="0"/>
              </a:rPr>
              <a:t>There is a small increased risk of developing meningioma with high doses of medroxyprogesterone acetate (all injectable and ≥100 mg oral formulations), primarily after prolonged use (several years).</a:t>
            </a:r>
          </a:p>
          <a:p>
            <a:pPr>
              <a:lnSpc>
                <a:spcPct val="100000"/>
              </a:lnSpc>
              <a:spcBef>
                <a:spcPts val="0"/>
              </a:spcBef>
            </a:pPr>
            <a:r>
              <a:rPr lang="en-GB" sz="1400">
                <a:latin typeface="Arial" panose="020B0604020202020204" pitchFamily="34" charset="0"/>
                <a:cs typeface="Arial" panose="020B0604020202020204" pitchFamily="34" charset="0"/>
              </a:rPr>
              <a:t>Depot medroxyprogesterone acetate (DMPA) injections are widely used for contraception. The advice is changing:</a:t>
            </a:r>
          </a:p>
          <a:p>
            <a:pPr lvl="1">
              <a:lnSpc>
                <a:spcPct val="100000"/>
              </a:lnSpc>
              <a:spcBef>
                <a:spcPts val="0"/>
              </a:spcBef>
              <a:buFont typeface="Wingdings" panose="05000000000000000000" pitchFamily="2" charset="2"/>
              <a:buChar char="Ø"/>
            </a:pPr>
            <a:r>
              <a:rPr lang="en-GB" sz="1400">
                <a:latin typeface="Arial" panose="020B0604020202020204" pitchFamily="34" charset="0"/>
                <a:cs typeface="Arial" panose="020B0604020202020204" pitchFamily="34" charset="0"/>
              </a:rPr>
              <a:t>Medicines containing high doses of medroxyprogesterone acetate are contraindicated in patients with a meningioma or a history of meningioma.</a:t>
            </a:r>
          </a:p>
          <a:p>
            <a:pPr lvl="1">
              <a:lnSpc>
                <a:spcPct val="100000"/>
              </a:lnSpc>
              <a:spcBef>
                <a:spcPts val="0"/>
              </a:spcBef>
              <a:buFont typeface="Wingdings" panose="05000000000000000000" pitchFamily="2" charset="2"/>
              <a:buChar char="Ø"/>
            </a:pPr>
            <a:r>
              <a:rPr lang="en-GB" sz="1400">
                <a:latin typeface="Arial" panose="020B0604020202020204" pitchFamily="34" charset="0"/>
                <a:cs typeface="Arial" panose="020B0604020202020204" pitchFamily="34" charset="0"/>
              </a:rPr>
              <a:t>If meningioma is diagnosed in a patient treated with high doses of medroxyprogesterone acetate, treatment must be stopped. </a:t>
            </a:r>
          </a:p>
          <a:p>
            <a:pPr>
              <a:lnSpc>
                <a:spcPct val="100000"/>
              </a:lnSpc>
              <a:spcBef>
                <a:spcPts val="0"/>
              </a:spcBef>
            </a:pPr>
            <a:r>
              <a:rPr lang="en-GB" sz="1400">
                <a:latin typeface="Arial" panose="020B0604020202020204" pitchFamily="34" charset="0"/>
                <a:cs typeface="Arial" panose="020B0604020202020204" pitchFamily="34" charset="0"/>
              </a:rPr>
              <a:t>Local DMPA PGDs will be updated to include this information.</a:t>
            </a:r>
          </a:p>
          <a:p>
            <a:pPr>
              <a:lnSpc>
                <a:spcPct val="100000"/>
              </a:lnSpc>
              <a:spcBef>
                <a:spcPts val="0"/>
              </a:spcBef>
            </a:pPr>
            <a:endParaRPr lang="en-GB" sz="14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None/>
              <a:tabLst/>
              <a:defRPr/>
            </a:pPr>
            <a:r>
              <a:rPr lang="en-GB" sz="1600" b="1">
                <a:solidFill>
                  <a:prstClr val="black"/>
                </a:solidFill>
                <a:latin typeface="Arial" panose="020B0604020202020204" pitchFamily="34" charset="0"/>
                <a:cs typeface="Arial" panose="020B0604020202020204" pitchFamily="34" charset="0"/>
                <a:hlinkClick r:id="rId6"/>
              </a:rPr>
              <a:t>Company led medicines recall: Leeds Trading Company LTC Ltd T/A LTC Healthcare, EXS Delay Spray Plus</a:t>
            </a:r>
            <a:endParaRPr lang="en-GB" sz="1600" b="1">
              <a:solidFill>
                <a:prstClr val="black"/>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prstClr val="black"/>
                </a:solidFill>
                <a:latin typeface="Arial" panose="020B0604020202020204" pitchFamily="34" charset="0"/>
                <a:cs typeface="Arial" panose="020B0604020202020204" pitchFamily="34" charset="0"/>
              </a:rPr>
              <a:t>LTC Healthcare has informed the MHRA that they have been selling a medicinal product containing lidocaine without authorisation from the MHRA. EXS Delay Spray Plus is being sold as a spray to delay ejaculation. There is limited information on the quantity of lidocaine present, therefore as a precautionary measure the product is being recalled on safety grounds.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prstClr val="black"/>
                </a:solidFill>
                <a:latin typeface="Arial" panose="020B0604020202020204" pitchFamily="34" charset="0"/>
                <a:cs typeface="Arial" panose="020B0604020202020204" pitchFamily="34" charset="0"/>
              </a:rPr>
              <a:t>Patients who experience adverse reactions or have any questions about the medication have been advised to seek medical attention. Any suspected adverse reactions or defects should also be reported via the MHRA Yellow Card scheme.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a:solidFill>
                <a:prstClr val="black"/>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GB" sz="1400">
              <a:latin typeface="Arial" panose="020B0604020202020204" pitchFamily="34" charset="0"/>
              <a:cs typeface="Arial" panose="020B0604020202020204" pitchFamily="34" charset="0"/>
            </a:endParaRPr>
          </a:p>
          <a:p>
            <a:pPr marL="0" indent="0">
              <a:lnSpc>
                <a:spcPct val="100000"/>
              </a:lnSpc>
              <a:spcBef>
                <a:spcPts val="0"/>
              </a:spcBef>
              <a:buNone/>
            </a:pPr>
            <a:endParaRPr lang="en-GB" sz="140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a:lnSpc>
                <a:spcPct val="100000"/>
              </a:lnSpc>
              <a:spcBef>
                <a:spcPts val="0"/>
              </a:spcBef>
            </a:pPr>
            <a:endParaRPr lang="en-GB" sz="1400" b="1">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6098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480BD-A04B-3935-8865-34FF690193F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B351903-6BDC-640F-2080-1E43DB67FF82}"/>
              </a:ext>
            </a:extLst>
          </p:cNvPr>
          <p:cNvSpPr txBox="1"/>
          <p:nvPr/>
        </p:nvSpPr>
        <p:spPr>
          <a:xfrm>
            <a:off x="720760" y="1146733"/>
            <a:ext cx="10356884" cy="5432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800" u="sng">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2"/>
              </a:rPr>
              <a:t>Menopause: identification and management</a:t>
            </a:r>
            <a:r>
              <a:rPr lang="en-GB">
                <a:effectLst/>
              </a:rPr>
              <a:t> </a:t>
            </a:r>
            <a:r>
              <a:rPr lang="en-GB">
                <a:latin typeface="Arial" panose="020B0604020202020204" pitchFamily="34" charset="0"/>
                <a:ea typeface="Arial" panose="020B0604020202020204" pitchFamily="34" charset="0"/>
              </a:rPr>
              <a:t>NG23 (Update)</a:t>
            </a:r>
          </a:p>
          <a:p>
            <a:pPr marL="38735">
              <a:lnSpc>
                <a:spcPct val="115000"/>
              </a:lnSpc>
              <a:spcAft>
                <a:spcPts val="1000"/>
              </a:spcAft>
            </a:pPr>
            <a:endParaRPr lang="en-GB">
              <a:solidFill>
                <a:srgbClr val="0E0E0E"/>
              </a:solidFill>
              <a:latin typeface="Arial" panose="020B0604020202020204" pitchFamily="34" charset="0"/>
              <a:ea typeface="Times New Roman" panose="02020603050405020304" pitchFamily="18" charset="0"/>
              <a:cs typeface="Times New Roman" panose="02020603050405020304" pitchFamily="18" charset="0"/>
            </a:endParaRPr>
          </a:p>
          <a:p>
            <a:pPr marL="38735">
              <a:lnSpc>
                <a:spcPct val="115000"/>
              </a:lnSpc>
              <a:spcAft>
                <a:spcPts val="1000"/>
              </a:spcAft>
            </a:pPr>
            <a:r>
              <a:rPr lang="en-GB" sz="1800">
                <a:solidFill>
                  <a:srgbClr val="0E0E0E"/>
                </a:solidFill>
                <a:effectLst/>
                <a:latin typeface="Arial" panose="020B0604020202020204" pitchFamily="34" charset="0"/>
                <a:ea typeface="Times New Roman" panose="02020603050405020304" pitchFamily="18" charset="0"/>
                <a:cs typeface="Times New Roman" panose="02020603050405020304" pitchFamily="18" charset="0"/>
              </a:rPr>
              <a:t>NICE have reviewed the evidence and made new or updated recommendations 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Wingdings" pitchFamily="2" charset="2"/>
              <a:buChar char="q"/>
              <a:tabLst>
                <a:tab pos="457200" algn="l"/>
              </a:tabLst>
            </a:pPr>
            <a:r>
              <a:rPr lang="en-GB" sz="1800">
                <a:solidFill>
                  <a:srgbClr val="0E0E0E"/>
                </a:solidFill>
                <a:effectLst/>
                <a:latin typeface="Arial" panose="020B0604020202020204" pitchFamily="34" charset="0"/>
                <a:ea typeface="Times New Roman" panose="02020603050405020304" pitchFamily="18" charset="0"/>
                <a:cs typeface="Times New Roman" panose="02020603050405020304" pitchFamily="18" charset="0"/>
              </a:rPr>
              <a:t>cognitive behavioural therapy to manage symptoms associated with the menopause.</a:t>
            </a:r>
            <a:endParaRPr lang="en-GB" sz="1800">
              <a:solidFill>
                <a:srgbClr val="0E0E0E"/>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Wingdings" pitchFamily="2" charset="2"/>
              <a:buChar char="q"/>
              <a:tabLst>
                <a:tab pos="457200" algn="l"/>
              </a:tabLst>
            </a:pPr>
            <a:r>
              <a:rPr lang="en-GB" sz="1800">
                <a:solidFill>
                  <a:srgbClr val="0E0E0E"/>
                </a:solidFill>
                <a:effectLst/>
                <a:latin typeface="Arial" panose="020B0604020202020204" pitchFamily="34" charset="0"/>
                <a:ea typeface="Times New Roman" panose="02020603050405020304" pitchFamily="18" charset="0"/>
                <a:cs typeface="Times New Roman" panose="02020603050405020304" pitchFamily="18" charset="0"/>
              </a:rPr>
              <a:t>managing genitourinary symptoms associated with the menopause.</a:t>
            </a:r>
            <a:endParaRPr lang="en-GB" sz="1800">
              <a:solidFill>
                <a:srgbClr val="0E0E0E"/>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Wingdings" pitchFamily="2" charset="2"/>
              <a:buChar char="q"/>
              <a:tabLst>
                <a:tab pos="457200" algn="l"/>
              </a:tabLst>
            </a:pPr>
            <a:r>
              <a:rPr lang="en-GB" sz="1800">
                <a:solidFill>
                  <a:srgbClr val="0E0E0E"/>
                </a:solidFill>
                <a:effectLst/>
                <a:latin typeface="Arial" panose="020B0604020202020204" pitchFamily="34" charset="0"/>
                <a:ea typeface="Times New Roman" panose="02020603050405020304" pitchFamily="18" charset="0"/>
                <a:cs typeface="Times New Roman" panose="02020603050405020304" pitchFamily="18" charset="0"/>
              </a:rPr>
              <a:t>the effects of hormone replacement therapy (HRT) on specific health outcomes:</a:t>
            </a:r>
          </a:p>
          <a:p>
            <a:pPr marL="800100" lvl="1" indent="-342900">
              <a:lnSpc>
                <a:spcPct val="115000"/>
              </a:lnSpc>
              <a:spcAft>
                <a:spcPts val="1000"/>
              </a:spcAft>
              <a:buSzPts val="1000"/>
              <a:buFont typeface="Courier New" panose="02070309020205020404" pitchFamily="49" charset="0"/>
              <a:buChar char="o"/>
              <a:tabLst>
                <a:tab pos="457200" algn="l"/>
              </a:tabLst>
            </a:pPr>
            <a:r>
              <a:rPr lang="en-GB">
                <a:hlinkClick r:id="rId3"/>
              </a:rPr>
              <a:t>HRT and the likelihood of some medical conditions: A discussion aid for healthcare professionals and patients</a:t>
            </a:r>
            <a:endParaRPr lang="en-GB" sz="1800">
              <a:solidFill>
                <a:srgbClr val="0E0E0E"/>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a:solidFill>
                  <a:srgbClr val="0E0E0E"/>
                </a:solidFill>
                <a:effectLst/>
                <a:latin typeface="Arial" panose="020B0604020202020204" pitchFamily="34" charset="0"/>
                <a:ea typeface="Times New Roman" panose="02020603050405020304" pitchFamily="18" charset="0"/>
                <a:cs typeface="Times New Roman" panose="02020603050405020304" pitchFamily="18" charset="0"/>
              </a:rPr>
              <a:t>These recommendations are marked </a:t>
            </a:r>
            <a:r>
              <a:rPr lang="en-GB" sz="1800" b="1">
                <a:solidFill>
                  <a:srgbClr val="0E0E0E"/>
                </a:solidFill>
                <a:effectLst/>
                <a:latin typeface="Arial" panose="020B0604020202020204" pitchFamily="34" charset="0"/>
                <a:ea typeface="Times New Roman" panose="02020603050405020304" pitchFamily="18" charset="0"/>
                <a:cs typeface="Times New Roman" panose="02020603050405020304" pitchFamily="18" charset="0"/>
              </a:rPr>
              <a:t>[2024]</a:t>
            </a:r>
            <a:r>
              <a:rPr lang="en-GB" sz="1800">
                <a:solidFill>
                  <a:srgbClr val="0E0E0E"/>
                </a:solidFill>
                <a:effectLst/>
                <a:latin typeface="Arial" panose="020B0604020202020204" pitchFamily="34" charset="0"/>
                <a:ea typeface="Times New Roman" panose="02020603050405020304" pitchFamily="18" charset="0"/>
                <a:cs typeface="Times New Roman" panose="02020603050405020304" pitchFamily="18" charset="0"/>
              </a:rPr>
              <a:t>.</a:t>
            </a:r>
          </a:p>
          <a:p>
            <a:pPr marL="285750" indent="-285750">
              <a:lnSpc>
                <a:spcPct val="115000"/>
              </a:lnSpc>
              <a:spcAft>
                <a:spcPts val="1000"/>
              </a:spcAft>
              <a:buFont typeface="Arial" panose="020B0604020202020204" pitchFamily="34" charset="0"/>
              <a:buChar char="•"/>
            </a:pPr>
            <a:r>
              <a:rPr lang="en-GB">
                <a:latin typeface="Calibri" panose="020F0502020204030204" pitchFamily="34" charset="0"/>
                <a:ea typeface="Calibri" panose="020F0502020204030204" pitchFamily="34" charset="0"/>
                <a:cs typeface="Times New Roman" panose="02020603050405020304" pitchFamily="18" charset="0"/>
              </a:rPr>
              <a:t>NICE have produced useful resources/decision aids to support Person-Centred Care:</a:t>
            </a:r>
          </a:p>
          <a:p>
            <a:pPr marL="1200150" lvl="2" indent="-285750">
              <a:lnSpc>
                <a:spcPct val="115000"/>
              </a:lnSpc>
              <a:spcAft>
                <a:spcPts val="1000"/>
              </a:spcAft>
              <a:buFont typeface="Courier New" panose="02070309020205020404" pitchFamily="49" charset="0"/>
              <a:buChar char="o"/>
            </a:pPr>
            <a:r>
              <a:rPr lang="en-GB">
                <a:latin typeface="Calibri" panose="020F0502020204030204" pitchFamily="34" charset="0"/>
                <a:ea typeface="Calibri" panose="020F0502020204030204" pitchFamily="34" charset="0"/>
                <a:cs typeface="Times New Roman" panose="02020603050405020304" pitchFamily="18" charset="0"/>
              </a:rPr>
              <a:t> </a:t>
            </a:r>
            <a:r>
              <a:rPr lang="en-GB">
                <a:hlinkClick r:id="rId4"/>
              </a:rPr>
              <a:t>Combined HRT versus no HRT: effect on specific health outcomes</a:t>
            </a:r>
            <a:endParaRPr lang="en-GB"/>
          </a:p>
          <a:p>
            <a:pPr marL="1200150" lvl="2" indent="-285750">
              <a:lnSpc>
                <a:spcPct val="115000"/>
              </a:lnSpc>
              <a:spcAft>
                <a:spcPts val="1000"/>
              </a:spcAft>
              <a:buFont typeface="Courier New" panose="02070309020205020404" pitchFamily="49" charset="0"/>
              <a:buChar char="o"/>
            </a:pPr>
            <a:r>
              <a:rPr lang="en-GB">
                <a:hlinkClick r:id="rId5"/>
              </a:rPr>
              <a:t>Oestrogen-only HRT versus no HRT: effect on specific health outcomes</a:t>
            </a:r>
            <a:endParaRPr lang="en-GB"/>
          </a:p>
          <a:p>
            <a:r>
              <a:rPr lang="en-GB">
                <a:latin typeface="Calibri" panose="020F0502020204030204" pitchFamily="34" charset="0"/>
                <a:cs typeface="Calibri" panose="020F0502020204030204" pitchFamily="34" charset="0"/>
              </a:rPr>
              <a:t> </a:t>
            </a:r>
            <a:endParaRPr lang="en-GB">
              <a:ea typeface="+mn-lt"/>
              <a:cs typeface="+mn-lt"/>
            </a:endParaRPr>
          </a:p>
        </p:txBody>
      </p:sp>
      <p:pic>
        <p:nvPicPr>
          <p:cNvPr id="4" name="Picture 3" descr="Icon&#10;&#10;Description automatically generated">
            <a:extLst>
              <a:ext uri="{FF2B5EF4-FFF2-40B4-BE49-F238E27FC236}">
                <a16:creationId xmlns:a16="http://schemas.microsoft.com/office/drawing/2014/main" id="{801F35BC-767F-D1CF-517B-BAB0BBED47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500" y="211665"/>
            <a:ext cx="999369" cy="936000"/>
          </a:xfrm>
          <a:prstGeom prst="rect">
            <a:avLst/>
          </a:prstGeom>
        </p:spPr>
      </p:pic>
      <p:pic>
        <p:nvPicPr>
          <p:cNvPr id="6" name="Picture 5" descr="Text&#10;&#10;Description automatically generated with low confidence">
            <a:extLst>
              <a:ext uri="{FF2B5EF4-FFF2-40B4-BE49-F238E27FC236}">
                <a16:creationId xmlns:a16="http://schemas.microsoft.com/office/drawing/2014/main" id="{380D98B0-A165-CA72-5CF7-08DFAE452D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90075" y="355955"/>
            <a:ext cx="2412001" cy="792000"/>
          </a:xfrm>
          <a:prstGeom prst="rect">
            <a:avLst/>
          </a:prstGeom>
        </p:spPr>
      </p:pic>
      <p:sp>
        <p:nvSpPr>
          <p:cNvPr id="7" name="TextBox 6">
            <a:extLst>
              <a:ext uri="{FF2B5EF4-FFF2-40B4-BE49-F238E27FC236}">
                <a16:creationId xmlns:a16="http://schemas.microsoft.com/office/drawing/2014/main" id="{2CB09751-1F6A-C738-B854-8F8B2DCEA564}"/>
              </a:ext>
            </a:extLst>
          </p:cNvPr>
          <p:cNvSpPr txBox="1"/>
          <p:nvPr/>
        </p:nvSpPr>
        <p:spPr>
          <a:xfrm>
            <a:off x="2487324" y="211665"/>
            <a:ext cx="81184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kern="1600">
                <a:solidFill>
                  <a:schemeClr val="tx2">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NICE GUIDANCE</a:t>
            </a:r>
            <a:r>
              <a:rPr lang="en-GB" sz="3600">
                <a:solidFill>
                  <a:schemeClr val="tx2">
                    <a:lumMod val="75000"/>
                    <a:lumOff val="25000"/>
                  </a:schemeClr>
                </a:solidFill>
                <a:effectLst/>
                <a:latin typeface="Arial" panose="020B0604020202020204" pitchFamily="34" charset="0"/>
                <a:cs typeface="Arial" panose="020B0604020202020204" pitchFamily="34" charset="0"/>
              </a:rPr>
              <a:t> </a:t>
            </a:r>
            <a:endParaRPr lang="en-GB" sz="3600" b="1">
              <a:solidFill>
                <a:schemeClr val="tx2">
                  <a:lumMod val="75000"/>
                  <a:lumOff val="25000"/>
                </a:schemeClr>
              </a:solidFill>
              <a:latin typeface="Arial" panose="020B0604020202020204" pitchFamily="34" charset="0"/>
              <a:cs typeface="Arial" panose="020B0604020202020204" pitchFamily="34" charset="0"/>
            </a:endParaRPr>
          </a:p>
        </p:txBody>
      </p:sp>
      <p:pic>
        <p:nvPicPr>
          <p:cNvPr id="13" name="Picture 12" descr="A hand cursor pressing a blue button&#10;&#10;Description automatically generated">
            <a:extLst>
              <a:ext uri="{FF2B5EF4-FFF2-40B4-BE49-F238E27FC236}">
                <a16:creationId xmlns:a16="http://schemas.microsoft.com/office/drawing/2014/main" id="{CAA4CC79-A734-F634-E2E2-E8E8482218F9}"/>
              </a:ext>
            </a:extLst>
          </p:cNvPr>
          <p:cNvPicPr>
            <a:picLocks noChangeAspect="1"/>
          </p:cNvPicPr>
          <p:nvPr/>
        </p:nvPicPr>
        <p:blipFill>
          <a:blip r:embed="rId8"/>
          <a:stretch>
            <a:fillRect/>
          </a:stretch>
        </p:blipFill>
        <p:spPr>
          <a:xfrm>
            <a:off x="949684" y="5405267"/>
            <a:ext cx="664369" cy="612000"/>
          </a:xfrm>
          <a:prstGeom prst="rect">
            <a:avLst/>
          </a:prstGeom>
        </p:spPr>
      </p:pic>
    </p:spTree>
    <p:extLst>
      <p:ext uri="{BB962C8B-B14F-4D97-AF65-F5344CB8AC3E}">
        <p14:creationId xmlns:p14="http://schemas.microsoft.com/office/powerpoint/2010/main" val="3237646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51088-0813-1924-7FBE-CD7EEDABFF14}"/>
              </a:ext>
            </a:extLst>
          </p:cNvPr>
          <p:cNvSpPr>
            <a:spLocks noGrp="1"/>
          </p:cNvSpPr>
          <p:nvPr>
            <p:ph type="title"/>
          </p:nvPr>
        </p:nvSpPr>
        <p:spPr>
          <a:xfrm>
            <a:off x="-99036" y="242887"/>
            <a:ext cx="10515600" cy="936000"/>
          </a:xfrm>
        </p:spPr>
        <p:txBody>
          <a:bodyPr>
            <a:normAutofit fontScale="90000"/>
          </a:bodyPr>
          <a:lstStyle/>
          <a:p>
            <a:pPr algn="ctr"/>
            <a:r>
              <a:rPr lang="en-GB" b="1">
                <a:solidFill>
                  <a:srgbClr val="0070C0"/>
                </a:solidFill>
                <a:latin typeface="Arial" panose="020B0604020202020204" pitchFamily="34" charset="0"/>
                <a:cs typeface="Arial" panose="020B0604020202020204" pitchFamily="34" charset="0"/>
              </a:rPr>
              <a:t>SY Workforce &amp; Training Hub</a:t>
            </a:r>
            <a:br>
              <a:rPr lang="en-GB" sz="4400" b="1">
                <a:solidFill>
                  <a:srgbClr val="0072C6"/>
                </a:solidFill>
                <a:latin typeface="Helvetica" panose="020B0604020202020204" pitchFamily="34" charset="0"/>
                <a:cs typeface="Calibri" panose="020F0502020204030204" pitchFamily="34" charset="0"/>
              </a:rPr>
            </a:br>
            <a:endParaRPr lang="en-GB" b="1">
              <a:solidFill>
                <a:schemeClr val="accent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42495EB-D5AA-B502-B2F7-13F2291207AD}"/>
              </a:ext>
            </a:extLst>
          </p:cNvPr>
          <p:cNvSpPr>
            <a:spLocks noGrp="1"/>
          </p:cNvSpPr>
          <p:nvPr>
            <p:ph idx="1"/>
          </p:nvPr>
        </p:nvSpPr>
        <p:spPr>
          <a:xfrm>
            <a:off x="7008245" y="1835658"/>
            <a:ext cx="5009923" cy="2573338"/>
          </a:xfrm>
        </p:spPr>
        <p:txBody>
          <a:bodyPr>
            <a:normAutofit/>
          </a:bodyPr>
          <a:lstStyle/>
          <a:p>
            <a:pPr marL="0" lvl="0" indent="0">
              <a:lnSpc>
                <a:spcPct val="100000"/>
              </a:lnSpc>
              <a:buNone/>
            </a:pPr>
            <a:r>
              <a:rPr lang="en-GB" sz="1600" b="0" i="0" u="none"/>
              <a:t> </a:t>
            </a:r>
            <a:r>
              <a:rPr lang="en-GB" sz="1600" b="0" i="0" u="none">
                <a:latin typeface="Arial" panose="020B0604020202020204" pitchFamily="34" charset="0"/>
                <a:cs typeface="Arial" panose="020B0604020202020204" pitchFamily="34" charset="0"/>
              </a:rPr>
              <a:t>Whether you feel ready to act as a supervisor or not, please take a moment to complete the following </a:t>
            </a:r>
            <a:r>
              <a:rPr lang="en-GB" sz="1600" b="0" i="0" u="none">
                <a:latin typeface="Arial" panose="020B0604020202020204" pitchFamily="34" charset="0"/>
                <a:cs typeface="Arial" panose="020B0604020202020204" pitchFamily="34" charset="0"/>
                <a:hlinkClick r:id="rId3"/>
              </a:rPr>
              <a:t>form</a:t>
            </a:r>
            <a:endParaRPr lang="en-GB" sz="1600" b="0" i="0" u="none">
              <a:latin typeface="Arial" panose="020B0604020202020204" pitchFamily="34" charset="0"/>
              <a:cs typeface="Arial" panose="020B0604020202020204" pitchFamily="34" charset="0"/>
            </a:endParaRPr>
          </a:p>
          <a:p>
            <a:pPr marL="0" lvl="0" indent="0">
              <a:lnSpc>
                <a:spcPct val="100000"/>
              </a:lnSpc>
              <a:buNone/>
            </a:pPr>
            <a:endParaRPr lang="en-GB" sz="1600" b="1">
              <a:latin typeface="Arial" panose="020B0604020202020204" pitchFamily="34" charset="0"/>
              <a:cs typeface="Arial" panose="020B0604020202020204" pitchFamily="34" charset="0"/>
            </a:endParaRPr>
          </a:p>
          <a:p>
            <a:pPr marL="0" lvl="0" indent="0">
              <a:lnSpc>
                <a:spcPct val="100000"/>
              </a:lnSpc>
              <a:buNone/>
            </a:pPr>
            <a:r>
              <a:rPr lang="en-GB" sz="1600">
                <a:latin typeface="Arial" panose="020B0604020202020204" pitchFamily="34" charset="0"/>
                <a:cs typeface="Arial" panose="020B0604020202020204" pitchFamily="34" charset="0"/>
              </a:rPr>
              <a:t>If you are an independent prescriber but are unsure if you are ready to support the future workforce and may need support to upskill, get in touch with Kel Tyers, </a:t>
            </a:r>
            <a:r>
              <a:rPr lang="en-GB" sz="1600">
                <a:latin typeface="Arial" panose="020B0604020202020204" pitchFamily="34" charset="0"/>
                <a:cs typeface="Arial" panose="020B0604020202020204" pitchFamily="34" charset="0"/>
                <a:hlinkClick r:id="rId4"/>
              </a:rPr>
              <a:t>kelly.tyers@nhs.net</a:t>
            </a:r>
            <a:r>
              <a:rPr lang="en-GB" sz="1600">
                <a:latin typeface="Arial" panose="020B0604020202020204" pitchFamily="34" charset="0"/>
                <a:cs typeface="Arial" panose="020B0604020202020204" pitchFamily="34" charset="0"/>
              </a:rPr>
              <a:t> to find out more about the support on offer.   </a:t>
            </a:r>
            <a:endParaRPr lang="en-GB" sz="1600" b="1" i="0">
              <a:effectLst/>
              <a:latin typeface="Arial" panose="020B0604020202020204" pitchFamily="34" charset="0"/>
              <a:cs typeface="Arial" panose="020B0604020202020204" pitchFamily="34" charset="0"/>
            </a:endParaRPr>
          </a:p>
          <a:p>
            <a:pPr marL="457200" lvl="1" indent="0">
              <a:buNone/>
            </a:pPr>
            <a:endParaRPr lang="en-GB" sz="1600">
              <a:latin typeface="Calibri" panose="020F0502020204030204" pitchFamily="34" charset="0"/>
              <a:cs typeface="Calibri" panose="020F0502020204030204" pitchFamily="34" charset="0"/>
              <a:hlinkClick r:id="rId5"/>
            </a:endParaRPr>
          </a:p>
          <a:p>
            <a:pPr marL="0" indent="0">
              <a:buNone/>
            </a:pPr>
            <a:endParaRPr lang="en-GB" sz="3000">
              <a:latin typeface="Calibri" panose="020F0502020204030204" pitchFamily="34" charset="0"/>
              <a:cs typeface="Arial" panose="020B0604020202020204" pitchFamily="34" charset="0"/>
            </a:endParaRPr>
          </a:p>
          <a:p>
            <a:pPr marL="0" indent="0">
              <a:buNone/>
            </a:pPr>
            <a:endParaRPr lang="en-GB" sz="1800" b="1" i="0" u="none" strike="noStrike">
              <a:solidFill>
                <a:srgbClr val="005EB8"/>
              </a:solidFill>
              <a:effectLst/>
              <a:latin typeface="Helvetica" pitchFamily="2" charset="0"/>
            </a:endParaRPr>
          </a:p>
        </p:txBody>
      </p:sp>
      <p:pic>
        <p:nvPicPr>
          <p:cNvPr id="4" name="Picture 3" descr="Text&#10;&#10;Description automatically generated with low confidence">
            <a:extLst>
              <a:ext uri="{FF2B5EF4-FFF2-40B4-BE49-F238E27FC236}">
                <a16:creationId xmlns:a16="http://schemas.microsoft.com/office/drawing/2014/main" id="{9239845D-E471-3243-08A8-3701861CCB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2073" y="242887"/>
            <a:ext cx="2246095" cy="942975"/>
          </a:xfrm>
          <a:prstGeom prst="rect">
            <a:avLst/>
          </a:prstGeom>
        </p:spPr>
      </p:pic>
      <p:pic>
        <p:nvPicPr>
          <p:cNvPr id="7" name="Picture 6">
            <a:extLst>
              <a:ext uri="{FF2B5EF4-FFF2-40B4-BE49-F238E27FC236}">
                <a16:creationId xmlns:a16="http://schemas.microsoft.com/office/drawing/2014/main" id="{3D40EBB9-29A0-6159-9DD0-AB70D35E1E78}"/>
              </a:ext>
            </a:extLst>
          </p:cNvPr>
          <p:cNvPicPr>
            <a:picLocks noChangeAspect="1"/>
          </p:cNvPicPr>
          <p:nvPr/>
        </p:nvPicPr>
        <p:blipFill>
          <a:blip r:embed="rId7"/>
          <a:stretch>
            <a:fillRect/>
          </a:stretch>
        </p:blipFill>
        <p:spPr>
          <a:xfrm>
            <a:off x="6154240" y="2030669"/>
            <a:ext cx="937936" cy="864000"/>
          </a:xfrm>
          <a:prstGeom prst="rect">
            <a:avLst/>
          </a:prstGeom>
        </p:spPr>
      </p:pic>
      <p:pic>
        <p:nvPicPr>
          <p:cNvPr id="8" name="Picture 7" descr="Icon&#10;&#10;Description automatically generated">
            <a:extLst>
              <a:ext uri="{FF2B5EF4-FFF2-40B4-BE49-F238E27FC236}">
                <a16:creationId xmlns:a16="http://schemas.microsoft.com/office/drawing/2014/main" id="{6F1F2F84-9794-FDC6-3B3B-1E34ECCA83E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138" y="120869"/>
            <a:ext cx="1093755" cy="936000"/>
          </a:xfrm>
          <a:prstGeom prst="rect">
            <a:avLst/>
          </a:prstGeom>
        </p:spPr>
      </p:pic>
      <p:pic>
        <p:nvPicPr>
          <p:cNvPr id="9" name="Picture 8">
            <a:extLst>
              <a:ext uri="{FF2B5EF4-FFF2-40B4-BE49-F238E27FC236}">
                <a16:creationId xmlns:a16="http://schemas.microsoft.com/office/drawing/2014/main" id="{4D589440-AAB4-37B5-9872-1173F5D9727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67518" y="846000"/>
            <a:ext cx="4233666" cy="6012000"/>
          </a:xfrm>
          <a:prstGeom prst="rect">
            <a:avLst/>
          </a:prstGeom>
        </p:spPr>
      </p:pic>
    </p:spTree>
    <p:extLst>
      <p:ext uri="{BB962C8B-B14F-4D97-AF65-F5344CB8AC3E}">
        <p14:creationId xmlns:p14="http://schemas.microsoft.com/office/powerpoint/2010/main" val="1661585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E366F-5DF2-1D43-8C42-C321A9688A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0C96FD-8A45-F41D-F7DE-AE3EA51DBD9A}"/>
              </a:ext>
            </a:extLst>
          </p:cNvPr>
          <p:cNvSpPr>
            <a:spLocks noGrp="1"/>
          </p:cNvSpPr>
          <p:nvPr>
            <p:ph type="title"/>
          </p:nvPr>
        </p:nvSpPr>
        <p:spPr>
          <a:xfrm>
            <a:off x="-286471" y="112980"/>
            <a:ext cx="10515600" cy="1325563"/>
          </a:xfrm>
        </p:spPr>
        <p:txBody>
          <a:bodyPr>
            <a:normAutofit/>
          </a:bodyPr>
          <a:lstStyle/>
          <a:p>
            <a:pPr algn="ctr"/>
            <a:r>
              <a:rPr lang="en-GB" b="1">
                <a:solidFill>
                  <a:schemeClr val="tx2">
                    <a:lumMod val="75000"/>
                    <a:lumOff val="25000"/>
                  </a:schemeClr>
                </a:solidFill>
                <a:latin typeface="Arial" panose="020B0604020202020204" pitchFamily="34" charset="0"/>
                <a:cs typeface="Arial" panose="020B0604020202020204" pitchFamily="34" charset="0"/>
              </a:rPr>
              <a:t>PrescQIPP updates</a:t>
            </a:r>
            <a:br>
              <a:rPr lang="en-GB" sz="4400" b="1">
                <a:solidFill>
                  <a:srgbClr val="0072C6"/>
                </a:solidFill>
                <a:latin typeface="Helvetica" panose="020B0604020202020204" pitchFamily="34" charset="0"/>
                <a:cs typeface="Calibri" panose="020F0502020204030204" pitchFamily="34" charset="0"/>
              </a:rPr>
            </a:br>
            <a:endParaRPr lang="en-GB" b="1">
              <a:solidFill>
                <a:schemeClr val="accent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6988D56-9F11-AC02-6833-8C50D4994DD6}"/>
              </a:ext>
            </a:extLst>
          </p:cNvPr>
          <p:cNvSpPr>
            <a:spLocks noGrp="1"/>
          </p:cNvSpPr>
          <p:nvPr>
            <p:ph idx="1"/>
          </p:nvPr>
        </p:nvSpPr>
        <p:spPr>
          <a:xfrm>
            <a:off x="185057" y="1185862"/>
            <a:ext cx="5183755" cy="5410201"/>
          </a:xfrm>
        </p:spPr>
        <p:txBody>
          <a:bodyPr>
            <a:normAutofit/>
          </a:bodyPr>
          <a:lstStyle/>
          <a:p>
            <a:pPr marL="457200" lvl="1" indent="0">
              <a:buNone/>
            </a:pPr>
            <a:endParaRPr lang="en-GB" sz="1600">
              <a:latin typeface="Calibri" panose="020F0502020204030204" pitchFamily="34" charset="0"/>
              <a:cs typeface="Calibri" panose="020F0502020204030204" pitchFamily="34" charset="0"/>
              <a:hlinkClick r:id="rId3"/>
            </a:endParaRPr>
          </a:p>
          <a:p>
            <a:pPr marL="0" indent="0">
              <a:buNone/>
            </a:pPr>
            <a:endParaRPr lang="en-GB" sz="3000">
              <a:latin typeface="Calibri" panose="020F0502020204030204" pitchFamily="34" charset="0"/>
              <a:cs typeface="Arial" panose="020B0604020202020204" pitchFamily="34" charset="0"/>
            </a:endParaRPr>
          </a:p>
          <a:p>
            <a:pPr marL="0" indent="0">
              <a:buNone/>
            </a:pPr>
            <a:endParaRPr lang="en-GB" sz="1800" b="1" i="0" u="none" strike="noStrike">
              <a:solidFill>
                <a:srgbClr val="005EB8"/>
              </a:solidFill>
              <a:effectLst/>
              <a:latin typeface="Helvetica" pitchFamily="2" charset="0"/>
            </a:endParaRPr>
          </a:p>
        </p:txBody>
      </p:sp>
      <p:pic>
        <p:nvPicPr>
          <p:cNvPr id="4" name="Picture 3" descr="Text&#10;&#10;Description automatically generated with low confidence">
            <a:extLst>
              <a:ext uri="{FF2B5EF4-FFF2-40B4-BE49-F238E27FC236}">
                <a16:creationId xmlns:a16="http://schemas.microsoft.com/office/drawing/2014/main" id="{3786ABBC-ED16-81AF-18E9-C08EB133B1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6381" y="242887"/>
            <a:ext cx="2871787" cy="942975"/>
          </a:xfrm>
          <a:prstGeom prst="rect">
            <a:avLst/>
          </a:prstGeom>
        </p:spPr>
      </p:pic>
      <p:sp>
        <p:nvSpPr>
          <p:cNvPr id="6" name="TextBox 5">
            <a:extLst>
              <a:ext uri="{FF2B5EF4-FFF2-40B4-BE49-F238E27FC236}">
                <a16:creationId xmlns:a16="http://schemas.microsoft.com/office/drawing/2014/main" id="{1D2A28A9-3CED-7852-792A-5E28EACF6A06}"/>
              </a:ext>
            </a:extLst>
          </p:cNvPr>
          <p:cNvSpPr txBox="1"/>
          <p:nvPr/>
        </p:nvSpPr>
        <p:spPr>
          <a:xfrm>
            <a:off x="1086506" y="5443513"/>
            <a:ext cx="10931662" cy="1364476"/>
          </a:xfrm>
          <a:prstGeom prst="rect">
            <a:avLst/>
          </a:prstGeom>
          <a:noFill/>
        </p:spPr>
        <p:txBody>
          <a:bodyPr wrap="square" rtlCol="0">
            <a:spAutoFit/>
          </a:bodyPr>
          <a:lstStyle/>
          <a:p>
            <a:pPr>
              <a:spcBef>
                <a:spcPts val="750"/>
              </a:spcBef>
              <a:spcAft>
                <a:spcPts val="750"/>
              </a:spcAft>
            </a:pPr>
            <a:r>
              <a:rPr lang="en-GB" sz="1400" b="0" i="0" strike="noStrike">
                <a:effectLst/>
                <a:latin typeface="Calibri" panose="020F0502020204030204" pitchFamily="34" charset="0"/>
                <a:cs typeface="Calibri" panose="020F0502020204030204" pitchFamily="34" charset="0"/>
              </a:rPr>
              <a:t>South Yorkshire ICB already subscribes to PrescQIPP, which means you can access a vast range of evidence-based, quality assured resources absolutely free. </a:t>
            </a:r>
          </a:p>
          <a:p>
            <a:pPr>
              <a:spcBef>
                <a:spcPts val="750"/>
              </a:spcBef>
              <a:spcAft>
                <a:spcPts val="750"/>
              </a:spcAft>
            </a:pPr>
            <a:r>
              <a:rPr lang="en-GB" sz="1400" b="0" i="0" u="sng" strike="noStrike">
                <a:solidFill>
                  <a:srgbClr val="0563C1"/>
                </a:solidFill>
                <a:effectLst/>
                <a:latin typeface="Calibri" panose="020F0502020204030204" pitchFamily="34" charset="0"/>
                <a:cs typeface="Calibri" panose="020F0502020204030204" pitchFamily="34" charset="0"/>
              </a:rPr>
              <a:t>S</a:t>
            </a:r>
            <a:r>
              <a:rPr lang="en-GB" sz="1400" b="0" i="0" u="sng" strike="noStrike">
                <a:solidFill>
                  <a:srgbClr val="0563C1"/>
                </a:solidFill>
                <a:effectLst/>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ign up to PrescQIPP today </a:t>
            </a:r>
          </a:p>
          <a:p>
            <a:pPr>
              <a:spcBef>
                <a:spcPts val="750"/>
              </a:spcBef>
              <a:spcAft>
                <a:spcPts val="750"/>
              </a:spcAft>
            </a:pPr>
            <a:r>
              <a:rPr lang="en-GB" sz="1400" b="0" i="0" u="sng" strike="noStrike">
                <a:solidFill>
                  <a:srgbClr val="0070C0"/>
                </a:solidFill>
                <a:effectLst/>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F</a:t>
            </a:r>
            <a:r>
              <a:rPr lang="en-GB" sz="1400" b="0" i="0" u="sng" strike="noStrike">
                <a:solidFill>
                  <a:srgbClr val="0070C0"/>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lyer for practice/PCN pharmacists and pharmacy technicians</a:t>
            </a:r>
            <a:endParaRPr lang="en-GB" sz="1400" b="0" i="0" u="sng" strike="noStrike">
              <a:solidFill>
                <a:srgbClr val="0070C0"/>
              </a:solidFill>
              <a:effectLst/>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0B985E2B-124C-C3C5-441B-280D58A2BB9F}"/>
              </a:ext>
            </a:extLst>
          </p:cNvPr>
          <p:cNvPicPr>
            <a:picLocks noChangeAspect="1"/>
          </p:cNvPicPr>
          <p:nvPr/>
        </p:nvPicPr>
        <p:blipFill>
          <a:blip r:embed="rId6"/>
          <a:stretch>
            <a:fillRect/>
          </a:stretch>
        </p:blipFill>
        <p:spPr>
          <a:xfrm>
            <a:off x="185057" y="5836083"/>
            <a:ext cx="937936" cy="864000"/>
          </a:xfrm>
          <a:prstGeom prst="rect">
            <a:avLst/>
          </a:prstGeom>
        </p:spPr>
      </p:pic>
      <p:pic>
        <p:nvPicPr>
          <p:cNvPr id="8" name="Picture 7" descr="Icon&#10;&#10;Description automatically generated">
            <a:extLst>
              <a:ext uri="{FF2B5EF4-FFF2-40B4-BE49-F238E27FC236}">
                <a16:creationId xmlns:a16="http://schemas.microsoft.com/office/drawing/2014/main" id="{A07494DD-679F-3823-906A-04B13AF9F5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138" y="120869"/>
            <a:ext cx="999369" cy="936000"/>
          </a:xfrm>
          <a:prstGeom prst="rect">
            <a:avLst/>
          </a:prstGeom>
        </p:spPr>
      </p:pic>
      <p:pic>
        <p:nvPicPr>
          <p:cNvPr id="9" name="Picture 8" descr="A group of pens with a list of text&#10;&#10;Description automatically generated">
            <a:extLst>
              <a:ext uri="{FF2B5EF4-FFF2-40B4-BE49-F238E27FC236}">
                <a16:creationId xmlns:a16="http://schemas.microsoft.com/office/drawing/2014/main" id="{B2935185-FF33-3E8D-C325-826221A8D69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8256" y="1149257"/>
            <a:ext cx="5589993" cy="4068000"/>
          </a:xfrm>
          <a:prstGeom prst="rect">
            <a:avLst/>
          </a:prstGeom>
        </p:spPr>
      </p:pic>
      <p:pic>
        <p:nvPicPr>
          <p:cNvPr id="11" name="Picture 10" descr="A poster with text and cartoon characters&#10;&#10;Description automatically generated">
            <a:extLst>
              <a:ext uri="{FF2B5EF4-FFF2-40B4-BE49-F238E27FC236}">
                <a16:creationId xmlns:a16="http://schemas.microsoft.com/office/drawing/2014/main" id="{D575A37B-9CD7-9C8A-799B-C61C0157658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58061" y="1315769"/>
            <a:ext cx="5585683" cy="3960000"/>
          </a:xfrm>
          <a:prstGeom prst="rect">
            <a:avLst/>
          </a:prstGeom>
        </p:spPr>
      </p:pic>
    </p:spTree>
    <p:extLst>
      <p:ext uri="{BB962C8B-B14F-4D97-AF65-F5344CB8AC3E}">
        <p14:creationId xmlns:p14="http://schemas.microsoft.com/office/powerpoint/2010/main" val="2348604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0E99-D264-DC6C-39BE-AF2DF3EA31F9}"/>
              </a:ext>
            </a:extLst>
          </p:cNvPr>
          <p:cNvSpPr>
            <a:spLocks noGrp="1"/>
          </p:cNvSpPr>
          <p:nvPr>
            <p:ph type="title"/>
          </p:nvPr>
        </p:nvSpPr>
        <p:spPr>
          <a:xfrm>
            <a:off x="838201" y="338044"/>
            <a:ext cx="9149862" cy="507072"/>
          </a:xfrm>
        </p:spPr>
        <p:txBody>
          <a:bodyPr>
            <a:normAutofit fontScale="90000"/>
          </a:bodyPr>
          <a:lstStyle/>
          <a:p>
            <a:pPr algn="ctr"/>
            <a:r>
              <a:rPr lang="en-GB" b="1">
                <a:solidFill>
                  <a:schemeClr val="tx2">
                    <a:lumMod val="75000"/>
                    <a:lumOff val="25000"/>
                  </a:schemeClr>
                </a:solidFill>
                <a:latin typeface="Verdana" panose="020B0604030504040204" pitchFamily="34" charset="0"/>
                <a:ea typeface="Verdana" panose="020B0604030504040204" pitchFamily="34" charset="0"/>
                <a:cs typeface="Verdana" panose="020B0604030504040204" pitchFamily="34" charset="0"/>
              </a:rPr>
              <a:t>Education and Training </a:t>
            </a:r>
          </a:p>
        </p:txBody>
      </p:sp>
      <p:graphicFrame>
        <p:nvGraphicFramePr>
          <p:cNvPr id="7" name="Content Placeholder 2">
            <a:extLst>
              <a:ext uri="{FF2B5EF4-FFF2-40B4-BE49-F238E27FC236}">
                <a16:creationId xmlns:a16="http://schemas.microsoft.com/office/drawing/2014/main" id="{4323D39B-23EF-AE95-2997-B23B5891D709}"/>
              </a:ext>
            </a:extLst>
          </p:cNvPr>
          <p:cNvGraphicFramePr>
            <a:graphicFrameLocks noGrp="1"/>
          </p:cNvGraphicFramePr>
          <p:nvPr>
            <p:ph idx="1"/>
            <p:extLst>
              <p:ext uri="{D42A27DB-BD31-4B8C-83A1-F6EECF244321}">
                <p14:modId xmlns:p14="http://schemas.microsoft.com/office/powerpoint/2010/main" val="2119128551"/>
              </p:ext>
            </p:extLst>
          </p:nvPr>
        </p:nvGraphicFramePr>
        <p:xfrm>
          <a:off x="290513" y="1185862"/>
          <a:ext cx="10365488" cy="5566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blue and white logo&#10;&#10;Description automatically generated">
            <a:extLst>
              <a:ext uri="{FF2B5EF4-FFF2-40B4-BE49-F238E27FC236}">
                <a16:creationId xmlns:a16="http://schemas.microsoft.com/office/drawing/2014/main" id="{2835E4C6-5348-18E0-5FDE-7220DCA0AB37}"/>
              </a:ext>
            </a:extLst>
          </p:cNvPr>
          <p:cNvPicPr>
            <a:picLocks noChangeAspect="1"/>
          </p:cNvPicPr>
          <p:nvPr/>
        </p:nvPicPr>
        <p:blipFill>
          <a:blip r:embed="rId8"/>
          <a:stretch>
            <a:fillRect/>
          </a:stretch>
        </p:blipFill>
        <p:spPr>
          <a:xfrm>
            <a:off x="7280014" y="1877136"/>
            <a:ext cx="2010436" cy="476638"/>
          </a:xfrm>
          <a:prstGeom prst="rect">
            <a:avLst/>
          </a:prstGeom>
        </p:spPr>
      </p:pic>
      <p:pic>
        <p:nvPicPr>
          <p:cNvPr id="3" name="Picture 2" descr="Text&#10;&#10;Description automatically generated with low confidence">
            <a:extLst>
              <a:ext uri="{FF2B5EF4-FFF2-40B4-BE49-F238E27FC236}">
                <a16:creationId xmlns:a16="http://schemas.microsoft.com/office/drawing/2014/main" id="{DC35E3EB-F504-98C6-860C-9905142D2E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46381" y="242887"/>
            <a:ext cx="2871787" cy="942975"/>
          </a:xfrm>
          <a:prstGeom prst="rect">
            <a:avLst/>
          </a:prstGeom>
        </p:spPr>
      </p:pic>
      <p:pic>
        <p:nvPicPr>
          <p:cNvPr id="9" name="Picture 8" descr="Icon&#10;&#10;Description automatically generated">
            <a:extLst>
              <a:ext uri="{FF2B5EF4-FFF2-40B4-BE49-F238E27FC236}">
                <a16:creationId xmlns:a16="http://schemas.microsoft.com/office/drawing/2014/main" id="{D76F88D3-4947-1473-0518-C42434F8688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9674" y="105924"/>
            <a:ext cx="999369" cy="936000"/>
          </a:xfrm>
          <a:prstGeom prst="rect">
            <a:avLst/>
          </a:prstGeom>
        </p:spPr>
      </p:pic>
      <p:pic>
        <p:nvPicPr>
          <p:cNvPr id="6" name="Picture 5" descr="A blue and white logo&#10;&#10;Description automatically generated">
            <a:extLst>
              <a:ext uri="{FF2B5EF4-FFF2-40B4-BE49-F238E27FC236}">
                <a16:creationId xmlns:a16="http://schemas.microsoft.com/office/drawing/2014/main" id="{CC49F74B-16AE-D110-FB98-0C435365C5E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83312" y="1597774"/>
            <a:ext cx="2242800" cy="756000"/>
          </a:xfrm>
          <a:prstGeom prst="rect">
            <a:avLst/>
          </a:prstGeom>
        </p:spPr>
      </p:pic>
    </p:spTree>
    <p:extLst>
      <p:ext uri="{BB962C8B-B14F-4D97-AF65-F5344CB8AC3E}">
        <p14:creationId xmlns:p14="http://schemas.microsoft.com/office/powerpoint/2010/main" val="2029305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0E99-D264-DC6C-39BE-AF2DF3EA31F9}"/>
              </a:ext>
            </a:extLst>
          </p:cNvPr>
          <p:cNvSpPr>
            <a:spLocks noGrp="1"/>
          </p:cNvSpPr>
          <p:nvPr>
            <p:ph type="title"/>
          </p:nvPr>
        </p:nvSpPr>
        <p:spPr>
          <a:xfrm>
            <a:off x="985345" y="170464"/>
            <a:ext cx="9431215" cy="1325563"/>
          </a:xfrm>
        </p:spPr>
        <p:txBody>
          <a:bodyPr/>
          <a:lstStyle/>
          <a:p>
            <a:pPr algn="ctr"/>
            <a:r>
              <a:rPr lang="en-GB" b="1">
                <a:solidFill>
                  <a:schemeClr val="tx2">
                    <a:lumMod val="75000"/>
                    <a:lumOff val="25000"/>
                  </a:schemeClr>
                </a:solidFill>
                <a:latin typeface="Verdana" panose="020B0604030504040204" pitchFamily="34" charset="0"/>
                <a:ea typeface="Verdana" panose="020B0604030504040204" pitchFamily="34" charset="0"/>
                <a:cs typeface="Verdana" panose="020B0604030504040204" pitchFamily="34" charset="0"/>
              </a:rPr>
              <a:t>Education and Training </a:t>
            </a:r>
          </a:p>
        </p:txBody>
      </p:sp>
      <p:graphicFrame>
        <p:nvGraphicFramePr>
          <p:cNvPr id="7" name="Content Placeholder 2">
            <a:extLst>
              <a:ext uri="{FF2B5EF4-FFF2-40B4-BE49-F238E27FC236}">
                <a16:creationId xmlns:a16="http://schemas.microsoft.com/office/drawing/2014/main" id="{4323D39B-23EF-AE95-2997-B23B5891D709}"/>
              </a:ext>
            </a:extLst>
          </p:cNvPr>
          <p:cNvGraphicFramePr>
            <a:graphicFrameLocks noGrp="1"/>
          </p:cNvGraphicFramePr>
          <p:nvPr>
            <p:ph idx="1"/>
            <p:extLst>
              <p:ext uri="{D42A27DB-BD31-4B8C-83A1-F6EECF244321}">
                <p14:modId xmlns:p14="http://schemas.microsoft.com/office/powerpoint/2010/main" val="2062492621"/>
              </p:ext>
            </p:extLst>
          </p:nvPr>
        </p:nvGraphicFramePr>
        <p:xfrm>
          <a:off x="371475" y="1690688"/>
          <a:ext cx="11646693" cy="4924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Text&#10;&#10;Description automatically generated with low confidence">
            <a:extLst>
              <a:ext uri="{FF2B5EF4-FFF2-40B4-BE49-F238E27FC236}">
                <a16:creationId xmlns:a16="http://schemas.microsoft.com/office/drawing/2014/main" id="{DC35E3EB-F504-98C6-860C-9905142D2E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20503" y="102163"/>
            <a:ext cx="2631273" cy="864000"/>
          </a:xfrm>
          <a:prstGeom prst="rect">
            <a:avLst/>
          </a:prstGeom>
        </p:spPr>
      </p:pic>
      <p:pic>
        <p:nvPicPr>
          <p:cNvPr id="6" name="Picture 5" descr="A blue cover with colorful pills&#10;&#10;Description automatically generated">
            <a:extLst>
              <a:ext uri="{FF2B5EF4-FFF2-40B4-BE49-F238E27FC236}">
                <a16:creationId xmlns:a16="http://schemas.microsoft.com/office/drawing/2014/main" id="{35B1064A-AF95-4DF0-D73F-5DFFC0482E7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34466" y="2352900"/>
            <a:ext cx="3600000" cy="3600000"/>
          </a:xfrm>
          <a:prstGeom prst="rect">
            <a:avLst/>
          </a:prstGeom>
        </p:spPr>
      </p:pic>
      <p:pic>
        <p:nvPicPr>
          <p:cNvPr id="9" name="Picture 8" descr="Icon&#10;&#10;Description automatically generated">
            <a:extLst>
              <a:ext uri="{FF2B5EF4-FFF2-40B4-BE49-F238E27FC236}">
                <a16:creationId xmlns:a16="http://schemas.microsoft.com/office/drawing/2014/main" id="{BD5BE1D5-E7B1-2389-242B-BCE2462BCC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138" y="120869"/>
            <a:ext cx="999369" cy="936000"/>
          </a:xfrm>
          <a:prstGeom prst="rect">
            <a:avLst/>
          </a:prstGeom>
        </p:spPr>
      </p:pic>
    </p:spTree>
    <p:extLst>
      <p:ext uri="{BB962C8B-B14F-4D97-AF65-F5344CB8AC3E}">
        <p14:creationId xmlns:p14="http://schemas.microsoft.com/office/powerpoint/2010/main" val="3376059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7968E-1BF8-274E-854F-676EFE700232}"/>
              </a:ext>
            </a:extLst>
          </p:cNvPr>
          <p:cNvSpPr>
            <a:spLocks noGrp="1"/>
          </p:cNvSpPr>
          <p:nvPr>
            <p:ph type="title"/>
          </p:nvPr>
        </p:nvSpPr>
        <p:spPr>
          <a:xfrm>
            <a:off x="2152651" y="1325676"/>
            <a:ext cx="2513816" cy="4059690"/>
          </a:xfrm>
        </p:spPr>
        <p:txBody>
          <a:bodyPr>
            <a:normAutofit/>
          </a:bodyPr>
          <a:lstStyle/>
          <a:p>
            <a:r>
              <a:rPr lang="en-GB" sz="3000">
                <a:solidFill>
                  <a:schemeClr val="bg1"/>
                </a:solidFill>
              </a:rPr>
              <a:t>Summy Key actions</a:t>
            </a:r>
          </a:p>
        </p:txBody>
      </p:sp>
      <p:graphicFrame>
        <p:nvGraphicFramePr>
          <p:cNvPr id="5" name="Content Placeholder 2">
            <a:extLst>
              <a:ext uri="{FF2B5EF4-FFF2-40B4-BE49-F238E27FC236}">
                <a16:creationId xmlns:a16="http://schemas.microsoft.com/office/drawing/2014/main" id="{6D44E4CB-2391-44DA-BD21-F7F21BD0F23E}"/>
              </a:ext>
            </a:extLst>
          </p:cNvPr>
          <p:cNvGraphicFramePr>
            <a:graphicFrameLocks noGrp="1"/>
          </p:cNvGraphicFramePr>
          <p:nvPr>
            <p:ph idx="1"/>
            <p:extLst>
              <p:ext uri="{D42A27DB-BD31-4B8C-83A1-F6EECF244321}">
                <p14:modId xmlns:p14="http://schemas.microsoft.com/office/powerpoint/2010/main" val="2912455454"/>
              </p:ext>
            </p:extLst>
          </p:nvPr>
        </p:nvGraphicFramePr>
        <p:xfrm>
          <a:off x="639358" y="1059152"/>
          <a:ext cx="11041118" cy="5728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2">
            <a:extLst>
              <a:ext uri="{FF2B5EF4-FFF2-40B4-BE49-F238E27FC236}">
                <a16:creationId xmlns:a16="http://schemas.microsoft.com/office/drawing/2014/main" id="{8F034370-A19D-44E0-AB3A-99567361304B}"/>
              </a:ext>
            </a:extLst>
          </p:cNvPr>
          <p:cNvSpPr txBox="1">
            <a:spLocks/>
          </p:cNvSpPr>
          <p:nvPr/>
        </p:nvSpPr>
        <p:spPr>
          <a:xfrm>
            <a:off x="1325216" y="106597"/>
            <a:ext cx="8242853" cy="675281"/>
          </a:xfrm>
          <a:prstGeom prst="rect">
            <a:avLst/>
          </a:prstGeom>
        </p:spPr>
        <p:txBody>
          <a:bodyPr/>
          <a:lstStyle>
            <a:lvl1pPr algn="ctr" defTabSz="457200" rtl="0" eaLnBrk="1" latinLnBrk="0" hangingPunct="1">
              <a:lnSpc>
                <a:spcPts val="4000"/>
              </a:lnSpc>
              <a:spcBef>
                <a:spcPct val="0"/>
              </a:spcBef>
              <a:buNone/>
              <a:defRPr sz="3600" b="1" kern="1200">
                <a:solidFill>
                  <a:srgbClr val="007AC2"/>
                </a:solidFill>
                <a:latin typeface="Arial"/>
                <a:ea typeface="+mj-ea"/>
                <a:cs typeface="Arial"/>
              </a:defRPr>
            </a:lvl1pPr>
          </a:lstStyle>
          <a:p>
            <a:r>
              <a:rPr lang="en-GB" sz="3200">
                <a:solidFill>
                  <a:schemeClr val="tx2">
                    <a:lumMod val="75000"/>
                    <a:lumOff val="25000"/>
                  </a:schemeClr>
                </a:solidFill>
              </a:rPr>
              <a:t>Summary of key Actions </a:t>
            </a:r>
            <a:endParaRPr lang="en-GB">
              <a:solidFill>
                <a:schemeClr val="tx2">
                  <a:lumMod val="75000"/>
                  <a:lumOff val="25000"/>
                </a:schemeClr>
              </a:solidFill>
            </a:endParaRPr>
          </a:p>
        </p:txBody>
      </p:sp>
      <p:pic>
        <p:nvPicPr>
          <p:cNvPr id="3" name="Picture 2" descr="Text&#10;&#10;Description automatically generated with low confidence">
            <a:extLst>
              <a:ext uri="{FF2B5EF4-FFF2-40B4-BE49-F238E27FC236}">
                <a16:creationId xmlns:a16="http://schemas.microsoft.com/office/drawing/2014/main" id="{9110A130-7832-0C7E-6210-49D4A33DB0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52991" y="-1"/>
            <a:ext cx="2339009" cy="781879"/>
          </a:xfrm>
          <a:prstGeom prst="rect">
            <a:avLst/>
          </a:prstGeom>
        </p:spPr>
      </p:pic>
      <p:pic>
        <p:nvPicPr>
          <p:cNvPr id="10" name="Picture 9" descr="Icon&#10;&#10;Description automatically generated">
            <a:extLst>
              <a:ext uri="{FF2B5EF4-FFF2-40B4-BE49-F238E27FC236}">
                <a16:creationId xmlns:a16="http://schemas.microsoft.com/office/drawing/2014/main" id="{457B6A96-079D-38B6-413B-2CCF93F7A1B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1758" y="69924"/>
            <a:ext cx="999369" cy="936000"/>
          </a:xfrm>
          <a:prstGeom prst="rect">
            <a:avLst/>
          </a:prstGeom>
        </p:spPr>
      </p:pic>
    </p:spTree>
    <p:extLst>
      <p:ext uri="{BB962C8B-B14F-4D97-AF65-F5344CB8AC3E}">
        <p14:creationId xmlns:p14="http://schemas.microsoft.com/office/powerpoint/2010/main" val="2564039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Content Placeholder 1">
            <a:extLst>
              <a:ext uri="{FF2B5EF4-FFF2-40B4-BE49-F238E27FC236}">
                <a16:creationId xmlns:a16="http://schemas.microsoft.com/office/drawing/2014/main" id="{9E22553F-F7BB-4D6F-8FD6-5EFEFDACE308}"/>
              </a:ext>
            </a:extLst>
          </p:cNvPr>
          <p:cNvSpPr txBox="1">
            <a:spLocks/>
          </p:cNvSpPr>
          <p:nvPr/>
        </p:nvSpPr>
        <p:spPr>
          <a:xfrm>
            <a:off x="620111" y="991455"/>
            <a:ext cx="11179460" cy="5745676"/>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a:defRPr/>
            </a:pP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Emily Parsons  -  Medicine Safety Officer</a:t>
            </a:r>
          </a:p>
          <a:p>
            <a:pPr>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Barbara Obasi - Clinical Effectiveness Pharmacist</a:t>
            </a:r>
          </a:p>
          <a:p>
            <a:pPr>
              <a:defRPr/>
            </a:pPr>
            <a:r>
              <a:rPr lang="en-GB" sz="2400">
                <a:solidFill>
                  <a:prstClr val="black"/>
                </a:solidFill>
                <a:latin typeface="Arial"/>
                <a:cs typeface="Arial"/>
              </a:rPr>
              <a:t>Helen Taylor – Lead Pharmacist</a:t>
            </a:r>
            <a:endParaRPr lang="en-GB"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90000"/>
              </a:lnSpc>
              <a:spcBef>
                <a:spcPts val="1000"/>
              </a:spcBef>
              <a:spcAft>
                <a:spcPts val="0"/>
              </a:spcAft>
              <a:buClrTx/>
              <a:buSzTx/>
              <a:tabLst/>
              <a:defRPr/>
            </a:pPr>
            <a:endParaRPr lang="en-GB" sz="240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indent="0">
              <a:buNone/>
              <a:defRPr/>
            </a:pPr>
            <a:endParaRPr lang="en-GB" sz="28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a:defRPr/>
            </a:pPr>
            <a:endParaRPr lang="en-GB" b="1">
              <a:solidFill>
                <a:prstClr val="black"/>
              </a:solidFill>
              <a:latin typeface="Arial" panose="020B0604020202020204" pitchFamily="34" charset="0"/>
              <a:cs typeface="Arial" panose="020B0604020202020204" pitchFamily="34" charset="0"/>
            </a:endParaRPr>
          </a:p>
          <a:p>
            <a:pPr>
              <a:defRPr/>
            </a:pPr>
            <a:endParaRPr lang="en-GB" b="1">
              <a:solidFill>
                <a:prstClr val="black"/>
              </a:solidFill>
              <a:latin typeface="Arial" panose="020B0604020202020204" pitchFamily="34" charset="0"/>
              <a:cs typeface="Arial" panose="020B0604020202020204" pitchFamily="34" charset="0"/>
            </a:endParaRPr>
          </a:p>
          <a:p>
            <a:pPr marL="0" indent="0">
              <a:buNone/>
              <a:defRPr/>
            </a:pPr>
            <a:r>
              <a:rPr kumimoji="0" lang="en-GB"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House Keeping</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alibri" panose="020F0502020204030204"/>
              <a:ea typeface="+mn-ea"/>
              <a:cs typeface="+mn-cs"/>
            </a:endParaRPr>
          </a:p>
          <a:p>
            <a:pPr marL="0" lvl="1" indent="0">
              <a:buNone/>
              <a:defRPr/>
            </a:pPr>
            <a:endParaRPr lang="en-GB" sz="24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3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3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3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3" descr="C:\Users\heiditaylor\AppData\Local\Microsoft\Windows\INetCache\IE\TMWEFS28\Octicons-mute.svg[1].png">
            <a:extLst>
              <a:ext uri="{FF2B5EF4-FFF2-40B4-BE49-F238E27FC236}">
                <a16:creationId xmlns:a16="http://schemas.microsoft.com/office/drawing/2014/main" id="{D56A7A72-6D4C-4981-BC5F-0228FC5C4A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538091" y="5077332"/>
            <a:ext cx="690561" cy="7892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1299CE0-4A73-4B9D-B2F0-BA6E4C76439B}"/>
              </a:ext>
            </a:extLst>
          </p:cNvPr>
          <p:cNvSpPr txBox="1"/>
          <p:nvPr/>
        </p:nvSpPr>
        <p:spPr>
          <a:xfrm>
            <a:off x="2718395" y="345124"/>
            <a:ext cx="5486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Introductions</a:t>
            </a:r>
            <a:endParaRPr kumimoji="0" lang="en-GB" sz="36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3" name="Picture 2" descr="Icon&#10;&#10;Description automatically generated">
            <a:extLst>
              <a:ext uri="{FF2B5EF4-FFF2-40B4-BE49-F238E27FC236}">
                <a16:creationId xmlns:a16="http://schemas.microsoft.com/office/drawing/2014/main" id="{8D774493-9A80-DD3D-30DE-26082D98D5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430" y="410928"/>
            <a:ext cx="1239659" cy="1161055"/>
          </a:xfrm>
          <a:prstGeom prst="rect">
            <a:avLst/>
          </a:prstGeom>
        </p:spPr>
      </p:pic>
      <p:pic>
        <p:nvPicPr>
          <p:cNvPr id="9" name="Picture 8" descr="A red and white logo with a megaphone&#10;&#10;Description automatically generated">
            <a:extLst>
              <a:ext uri="{FF2B5EF4-FFF2-40B4-BE49-F238E27FC236}">
                <a16:creationId xmlns:a16="http://schemas.microsoft.com/office/drawing/2014/main" id="{1E4695A1-6B19-236E-70D3-F97578DE1FF1}"/>
              </a:ext>
            </a:extLst>
          </p:cNvPr>
          <p:cNvPicPr>
            <a:picLocks noChangeAspect="1"/>
          </p:cNvPicPr>
          <p:nvPr/>
        </p:nvPicPr>
        <p:blipFill>
          <a:blip r:embed="rId6"/>
          <a:stretch>
            <a:fillRect/>
          </a:stretch>
        </p:blipFill>
        <p:spPr>
          <a:xfrm>
            <a:off x="4574485" y="4913834"/>
            <a:ext cx="1251898" cy="1260000"/>
          </a:xfrm>
          <a:prstGeom prst="rect">
            <a:avLst/>
          </a:prstGeom>
        </p:spPr>
      </p:pic>
    </p:spTree>
    <p:extLst>
      <p:ext uri="{BB962C8B-B14F-4D97-AF65-F5344CB8AC3E}">
        <p14:creationId xmlns:p14="http://schemas.microsoft.com/office/powerpoint/2010/main" val="133745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72B0F1EC-14DB-4F6C-A668-71CE9E888C78}"/>
              </a:ext>
            </a:extLst>
          </p:cNvPr>
          <p:cNvSpPr txBox="1">
            <a:spLocks/>
          </p:cNvSpPr>
          <p:nvPr/>
        </p:nvSpPr>
        <p:spPr>
          <a:xfrm>
            <a:off x="1054608" y="783761"/>
            <a:ext cx="8229600" cy="10627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a:solidFill>
                  <a:schemeClr val="accent1"/>
                </a:solidFill>
                <a:latin typeface="Arial" panose="020B0604020202020204" pitchFamily="34" charset="0"/>
                <a:cs typeface="Arial" panose="020B0604020202020204" pitchFamily="34" charset="0"/>
              </a:rPr>
              <a:t>Next APG– Learning Lunch</a:t>
            </a:r>
          </a:p>
        </p:txBody>
      </p:sp>
      <p:sp>
        <p:nvSpPr>
          <p:cNvPr id="6" name="TextBox 5">
            <a:extLst>
              <a:ext uri="{FF2B5EF4-FFF2-40B4-BE49-F238E27FC236}">
                <a16:creationId xmlns:a16="http://schemas.microsoft.com/office/drawing/2014/main" id="{8DEF8507-2311-498F-8D79-AFC093A96C09}"/>
              </a:ext>
            </a:extLst>
          </p:cNvPr>
          <p:cNvSpPr txBox="1"/>
          <p:nvPr/>
        </p:nvSpPr>
        <p:spPr>
          <a:xfrm>
            <a:off x="520505" y="872815"/>
            <a:ext cx="10611629" cy="5109091"/>
          </a:xfrm>
          <a:prstGeom prst="rect">
            <a:avLst/>
          </a:prstGeom>
          <a:noFill/>
        </p:spPr>
        <p:txBody>
          <a:bodyPr wrap="square" lIns="91440" tIns="45720" rIns="91440" bIns="45720" anchor="t">
            <a:spAutoFit/>
          </a:bodyPr>
          <a:lstStyle/>
          <a:p>
            <a:pPr marL="0" indent="0" algn="ctr">
              <a:buNone/>
            </a:pPr>
            <a:endParaRPr lang="en-GB" sz="4000" b="1">
              <a:latin typeface="Arial" panose="020B0604020202020204" pitchFamily="34" charset="0"/>
              <a:cs typeface="Arial" panose="020B0604020202020204" pitchFamily="34" charset="0"/>
            </a:endParaRPr>
          </a:p>
          <a:p>
            <a:pPr algn="ctr"/>
            <a:endParaRPr lang="en-US" sz="4000" u="sng">
              <a:solidFill>
                <a:srgbClr val="6264A7"/>
              </a:solidFill>
              <a:latin typeface="Segoe UI Semibold" panose="020B0702040204020203" pitchFamily="34" charset="0"/>
              <a:ea typeface="Times New Roman" panose="02020603050405020304" pitchFamily="18" charset="0"/>
            </a:endParaRPr>
          </a:p>
          <a:p>
            <a:pPr algn="ctr"/>
            <a:r>
              <a:rPr lang="en-US" sz="4000" b="1">
                <a:solidFill>
                  <a:srgbClr val="252424"/>
                </a:solidFill>
                <a:effectLst/>
                <a:latin typeface="Arial"/>
                <a:ea typeface="Times New Roman" panose="02020603050405020304" pitchFamily="18" charset="0"/>
                <a:cs typeface="Arial"/>
              </a:rPr>
              <a:t>Thursday, </a:t>
            </a:r>
            <a:r>
              <a:rPr lang="en-US" sz="4000" b="1">
                <a:solidFill>
                  <a:srgbClr val="252424"/>
                </a:solidFill>
                <a:latin typeface="Arial"/>
                <a:ea typeface="Times New Roman" panose="02020603050405020304" pitchFamily="18" charset="0"/>
                <a:cs typeface="Arial"/>
              </a:rPr>
              <a:t>6</a:t>
            </a:r>
            <a:r>
              <a:rPr lang="en-US" sz="4000" b="1">
                <a:solidFill>
                  <a:srgbClr val="252424"/>
                </a:solidFill>
                <a:effectLst/>
                <a:latin typeface="Arial"/>
                <a:ea typeface="Times New Roman" panose="02020603050405020304" pitchFamily="18" charset="0"/>
                <a:cs typeface="Arial"/>
              </a:rPr>
              <a:t>th February 2025</a:t>
            </a:r>
          </a:p>
          <a:p>
            <a:pPr algn="ctr"/>
            <a:endParaRPr lang="en-US" sz="4000" b="1">
              <a:solidFill>
                <a:srgbClr val="252424"/>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07000"/>
              </a:lnSpc>
              <a:spcAft>
                <a:spcPts val="800"/>
              </a:spcAft>
            </a:pPr>
            <a:r>
              <a:rPr lang="en-GB" sz="4000" b="1"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click here to join the meeting</a:t>
            </a:r>
            <a:endParaRPr lang="en-GB" sz="4000" b="1">
              <a:effectLst/>
              <a:latin typeface="Arial" panose="020B0604020202020204" pitchFamily="34" charset="0"/>
              <a:ea typeface="Calibri" panose="020F0502020204030204" pitchFamily="34" charset="0"/>
              <a:cs typeface="Arial" panose="020B0604020202020204" pitchFamily="34" charset="0"/>
            </a:endParaRPr>
          </a:p>
          <a:p>
            <a:pPr algn="ctr"/>
            <a:endParaRPr lang="en-US" sz="3200" b="1">
              <a:latin typeface="Arial" panose="020B0604020202020204" pitchFamily="34" charset="0"/>
              <a:cs typeface="Arial" panose="020B0604020202020204" pitchFamily="34" charset="0"/>
            </a:endParaRPr>
          </a:p>
          <a:p>
            <a:pPr algn="ctr"/>
            <a:r>
              <a:rPr lang="en-US" sz="3200" b="1">
                <a:latin typeface="Arial"/>
                <a:cs typeface="Arial"/>
              </a:rPr>
              <a:t>Feedback welcome. </a:t>
            </a:r>
          </a:p>
          <a:p>
            <a:pPr algn="ctr"/>
            <a:r>
              <a:rPr lang="en-US" sz="3200" b="1">
                <a:latin typeface="Arial"/>
                <a:cs typeface="Arial"/>
              </a:rPr>
              <a:t>Feedback forms can be found </a:t>
            </a:r>
            <a:r>
              <a:rPr lang="en-US" sz="3200" b="1">
                <a:latin typeface="Arial"/>
                <a:cs typeface="Arial"/>
                <a:hlinkClick r:id="rId4"/>
              </a:rPr>
              <a:t>here</a:t>
            </a:r>
            <a:endParaRPr lang="en-US" sz="3200" b="1">
              <a:latin typeface="Arial"/>
              <a:cs typeface="Arial"/>
            </a:endParaRPr>
          </a:p>
          <a:p>
            <a:pPr algn="ctr"/>
            <a:endParaRPr lang="en-GB" sz="2000" b="1">
              <a:latin typeface="Arial" panose="020B0604020202020204" pitchFamily="34" charset="0"/>
              <a:cs typeface="Arial" panose="020B0604020202020204" pitchFamily="34" charset="0"/>
            </a:endParaRPr>
          </a:p>
        </p:txBody>
      </p:sp>
      <p:pic>
        <p:nvPicPr>
          <p:cNvPr id="3" name="Picture 2" descr="Icon&#10;&#10;Description automatically generated">
            <a:extLst>
              <a:ext uri="{FF2B5EF4-FFF2-40B4-BE49-F238E27FC236}">
                <a16:creationId xmlns:a16="http://schemas.microsoft.com/office/drawing/2014/main" id="{18A3D0F3-69A2-E7C3-5639-49B5A46904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38" y="120869"/>
            <a:ext cx="999369" cy="936000"/>
          </a:xfrm>
          <a:prstGeom prst="rect">
            <a:avLst/>
          </a:prstGeom>
        </p:spPr>
      </p:pic>
    </p:spTree>
    <p:extLst>
      <p:ext uri="{BB962C8B-B14F-4D97-AF65-F5344CB8AC3E}">
        <p14:creationId xmlns:p14="http://schemas.microsoft.com/office/powerpoint/2010/main" val="3177069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72B0F1EC-14DB-4F6C-A668-71CE9E888C78}"/>
              </a:ext>
            </a:extLst>
          </p:cNvPr>
          <p:cNvSpPr txBox="1">
            <a:spLocks/>
          </p:cNvSpPr>
          <p:nvPr/>
        </p:nvSpPr>
        <p:spPr>
          <a:xfrm>
            <a:off x="1054608" y="783761"/>
            <a:ext cx="8229600" cy="10627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a:solidFill>
                  <a:schemeClr val="accent1">
                    <a:lumMod val="75000"/>
                  </a:schemeClr>
                </a:solidFill>
                <a:latin typeface="Arial" panose="020B0604020202020204" pitchFamily="34" charset="0"/>
                <a:cs typeface="Arial" panose="020B0604020202020204" pitchFamily="34" charset="0"/>
              </a:rPr>
              <a:t>APG– Learning Lunch 2025 d</a:t>
            </a:r>
            <a:r>
              <a:rPr lang="en-GB" sz="3600" b="1">
                <a:solidFill>
                  <a:schemeClr val="accent1">
                    <a:lumMod val="75000"/>
                  </a:schemeClr>
                </a:solidFill>
                <a:effectLst/>
                <a:latin typeface="Arial" panose="020B0604020202020204" pitchFamily="34" charset="0"/>
                <a:ea typeface="Calibri" panose="020F0502020204030204" pitchFamily="34" charset="0"/>
              </a:rPr>
              <a:t>ates</a:t>
            </a:r>
            <a:endParaRPr lang="en-GB" sz="3600" b="1">
              <a:solidFill>
                <a:schemeClr val="accent1">
                  <a:lumMod val="75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DEF8507-2311-498F-8D79-AFC093A96C09}"/>
              </a:ext>
            </a:extLst>
          </p:cNvPr>
          <p:cNvSpPr txBox="1"/>
          <p:nvPr/>
        </p:nvSpPr>
        <p:spPr>
          <a:xfrm>
            <a:off x="1344319" y="2509373"/>
            <a:ext cx="9243277" cy="3550908"/>
          </a:xfrm>
          <a:prstGeom prst="rect">
            <a:avLst/>
          </a:prstGeom>
          <a:noFill/>
        </p:spPr>
        <p:txBody>
          <a:bodyPr wrap="square" lIns="91440" tIns="45720" rIns="91440" bIns="45720" anchor="t">
            <a:spAutoFit/>
          </a:bodyPr>
          <a:lstStyle/>
          <a:p>
            <a:pPr>
              <a:lnSpc>
                <a:spcPct val="107000"/>
              </a:lnSpc>
              <a:spcAft>
                <a:spcPts val="800"/>
              </a:spcAft>
            </a:pPr>
            <a:r>
              <a:rPr lang="en-GB" sz="2400" b="0" i="0" u="none" strike="noStrike">
                <a:solidFill>
                  <a:srgbClr val="252424"/>
                </a:solidFill>
                <a:effectLst/>
                <a:latin typeface="Segoe UI"/>
                <a:cs typeface="Segoe UI"/>
              </a:rPr>
              <a:t> </a:t>
            </a:r>
            <a:r>
              <a:rPr lang="en-US" sz="2000">
                <a:solidFill>
                  <a:srgbClr val="252424"/>
                </a:solidFill>
                <a:effectLst/>
                <a:latin typeface="Arial" panose="020B0604020202020204" pitchFamily="34" charset="0"/>
                <a:ea typeface="Calibri" panose="020F0502020204030204" pitchFamily="34" charset="0"/>
                <a:cs typeface="Arial" panose="020B0604020202020204" pitchFamily="34" charset="0"/>
              </a:rPr>
              <a:t>No January 2025 meeting</a:t>
            </a:r>
            <a:endParaRPr lang="en-GB" sz="20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a:effectLst/>
                <a:latin typeface="Arial" panose="020B0604020202020204" pitchFamily="34" charset="0"/>
                <a:ea typeface="Calibri" panose="020F0502020204030204" pitchFamily="34" charset="0"/>
                <a:cs typeface="Arial" panose="020B0604020202020204" pitchFamily="34" charset="0"/>
              </a:rPr>
              <a:t>Thursday  6</a:t>
            </a:r>
            <a:r>
              <a:rPr lang="en-GB" sz="2000" baseline="30000">
                <a:effectLst/>
                <a:latin typeface="Arial" panose="020B0604020202020204" pitchFamily="34" charset="0"/>
                <a:ea typeface="Calibri" panose="020F0502020204030204" pitchFamily="34" charset="0"/>
                <a:cs typeface="Arial" panose="020B0604020202020204" pitchFamily="34" charset="0"/>
              </a:rPr>
              <a:t>th</a:t>
            </a:r>
            <a:r>
              <a:rPr lang="en-GB" sz="2000">
                <a:effectLst/>
                <a:latin typeface="Arial" panose="020B0604020202020204" pitchFamily="34" charset="0"/>
                <a:ea typeface="Calibri" panose="020F0502020204030204" pitchFamily="34" charset="0"/>
                <a:cs typeface="Arial" panose="020B0604020202020204" pitchFamily="34" charset="0"/>
              </a:rPr>
              <a:t> February  </a:t>
            </a:r>
            <a:r>
              <a:rPr lang="en-GB" sz="20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click here to join the meeting</a:t>
            </a:r>
            <a:endParaRPr lang="en-GB" sz="20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a:effectLst/>
                <a:latin typeface="Arial" panose="020B0604020202020204" pitchFamily="34" charset="0"/>
                <a:ea typeface="Calibri" panose="020F0502020204030204" pitchFamily="34" charset="0"/>
                <a:cs typeface="Arial" panose="020B0604020202020204" pitchFamily="34" charset="0"/>
              </a:rPr>
              <a:t>Thursday  6</a:t>
            </a:r>
            <a:r>
              <a:rPr lang="en-GB" sz="2000" baseline="30000">
                <a:effectLst/>
                <a:latin typeface="Arial" panose="020B0604020202020204" pitchFamily="34" charset="0"/>
                <a:ea typeface="Calibri" panose="020F0502020204030204" pitchFamily="34" charset="0"/>
                <a:cs typeface="Arial" panose="020B0604020202020204" pitchFamily="34" charset="0"/>
              </a:rPr>
              <a:t>th</a:t>
            </a:r>
            <a:r>
              <a:rPr lang="en-GB" sz="2000">
                <a:effectLst/>
                <a:latin typeface="Arial" panose="020B0604020202020204" pitchFamily="34" charset="0"/>
                <a:ea typeface="Calibri" panose="020F0502020204030204" pitchFamily="34" charset="0"/>
                <a:cs typeface="Arial" panose="020B0604020202020204" pitchFamily="34" charset="0"/>
              </a:rPr>
              <a:t> March  </a:t>
            </a:r>
            <a:r>
              <a:rPr lang="en-GB" sz="20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click here to join the meeting</a:t>
            </a:r>
            <a:endParaRPr lang="en-GB" sz="20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a:effectLst/>
                <a:latin typeface="Arial" panose="020B0604020202020204" pitchFamily="34" charset="0"/>
                <a:ea typeface="Calibri" panose="020F0502020204030204" pitchFamily="34" charset="0"/>
                <a:cs typeface="Arial" panose="020B0604020202020204" pitchFamily="34" charset="0"/>
              </a:rPr>
              <a:t>Wednesday  16</a:t>
            </a:r>
            <a:r>
              <a:rPr lang="en-GB" sz="2000" baseline="30000">
                <a:effectLst/>
                <a:latin typeface="Arial" panose="020B0604020202020204" pitchFamily="34" charset="0"/>
                <a:ea typeface="Calibri" panose="020F0502020204030204" pitchFamily="34" charset="0"/>
                <a:cs typeface="Arial" panose="020B0604020202020204" pitchFamily="34" charset="0"/>
              </a:rPr>
              <a:t>th</a:t>
            </a:r>
            <a:r>
              <a:rPr lang="en-GB" sz="2000">
                <a:effectLst/>
                <a:latin typeface="Arial" panose="020B0604020202020204" pitchFamily="34" charset="0"/>
                <a:ea typeface="Calibri" panose="020F0502020204030204" pitchFamily="34" charset="0"/>
                <a:cs typeface="Arial" panose="020B0604020202020204" pitchFamily="34" charset="0"/>
              </a:rPr>
              <a:t> April  </a:t>
            </a:r>
            <a:r>
              <a:rPr lang="en-GB" sz="20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click here to join the meeting</a:t>
            </a:r>
            <a:endParaRPr lang="en-GB" sz="20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a:effectLst/>
                <a:latin typeface="Arial" panose="020B0604020202020204" pitchFamily="34" charset="0"/>
                <a:ea typeface="Calibri" panose="020F0502020204030204" pitchFamily="34" charset="0"/>
                <a:cs typeface="Arial" panose="020B0604020202020204" pitchFamily="34" charset="0"/>
              </a:rPr>
              <a:t>Thursday 8</a:t>
            </a:r>
            <a:r>
              <a:rPr lang="en-GB" sz="2000" baseline="30000">
                <a:effectLst/>
                <a:latin typeface="Arial" panose="020B0604020202020204" pitchFamily="34" charset="0"/>
                <a:ea typeface="Calibri" panose="020F0502020204030204" pitchFamily="34" charset="0"/>
                <a:cs typeface="Arial" panose="020B0604020202020204" pitchFamily="34" charset="0"/>
              </a:rPr>
              <a:t>th</a:t>
            </a:r>
            <a:r>
              <a:rPr lang="en-GB" sz="2000">
                <a:effectLst/>
                <a:latin typeface="Arial" panose="020B0604020202020204" pitchFamily="34" charset="0"/>
                <a:ea typeface="Calibri" panose="020F0502020204030204" pitchFamily="34" charset="0"/>
                <a:cs typeface="Arial" panose="020B0604020202020204" pitchFamily="34" charset="0"/>
              </a:rPr>
              <a:t> May  </a:t>
            </a:r>
            <a:r>
              <a:rPr lang="en-GB" sz="20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click here to join the meeting</a:t>
            </a:r>
            <a:endParaRPr lang="en-GB" sz="20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a:effectLst/>
                <a:latin typeface="Arial" panose="020B0604020202020204" pitchFamily="34" charset="0"/>
                <a:ea typeface="Calibri" panose="020F0502020204030204" pitchFamily="34" charset="0"/>
                <a:cs typeface="Arial" panose="020B0604020202020204" pitchFamily="34" charset="0"/>
              </a:rPr>
              <a:t>Thursday  5</a:t>
            </a:r>
            <a:r>
              <a:rPr lang="en-GB" sz="2000" baseline="30000">
                <a:effectLst/>
                <a:latin typeface="Arial" panose="020B0604020202020204" pitchFamily="34" charset="0"/>
                <a:ea typeface="Calibri" panose="020F0502020204030204" pitchFamily="34" charset="0"/>
                <a:cs typeface="Arial" panose="020B0604020202020204" pitchFamily="34" charset="0"/>
              </a:rPr>
              <a:t>th</a:t>
            </a:r>
            <a:r>
              <a:rPr lang="en-GB" sz="2000">
                <a:effectLst/>
                <a:latin typeface="Arial" panose="020B0604020202020204" pitchFamily="34" charset="0"/>
                <a:ea typeface="Calibri" panose="020F0502020204030204" pitchFamily="34" charset="0"/>
                <a:cs typeface="Arial" panose="020B0604020202020204" pitchFamily="34" charset="0"/>
              </a:rPr>
              <a:t> June  </a:t>
            </a:r>
            <a:r>
              <a:rPr lang="en-GB" sz="20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7"/>
              </a:rPr>
              <a:t>click here to join the meeting</a:t>
            </a:r>
            <a:endParaRPr lang="en-GB" sz="20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a:effectLst/>
                <a:latin typeface="Arial" panose="020B0604020202020204" pitchFamily="34" charset="0"/>
                <a:ea typeface="Calibri" panose="020F0502020204030204" pitchFamily="34" charset="0"/>
                <a:cs typeface="Arial" panose="020B0604020202020204" pitchFamily="34" charset="0"/>
              </a:rPr>
              <a:t>Thursday 3</a:t>
            </a:r>
            <a:r>
              <a:rPr lang="en-GB" sz="2000" baseline="30000">
                <a:effectLst/>
                <a:latin typeface="Arial" panose="020B0604020202020204" pitchFamily="34" charset="0"/>
                <a:ea typeface="Calibri" panose="020F0502020204030204" pitchFamily="34" charset="0"/>
                <a:cs typeface="Arial" panose="020B0604020202020204" pitchFamily="34" charset="0"/>
              </a:rPr>
              <a:t>rd</a:t>
            </a:r>
            <a:r>
              <a:rPr lang="en-GB" sz="2000">
                <a:effectLst/>
                <a:latin typeface="Arial" panose="020B0604020202020204" pitchFamily="34" charset="0"/>
                <a:ea typeface="Calibri" panose="020F0502020204030204" pitchFamily="34" charset="0"/>
                <a:cs typeface="Arial" panose="020B0604020202020204" pitchFamily="34" charset="0"/>
              </a:rPr>
              <a:t> July  </a:t>
            </a:r>
            <a:r>
              <a:rPr lang="en-GB" sz="20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8"/>
              </a:rPr>
              <a:t>click here to join the meeting</a:t>
            </a:r>
            <a:endParaRPr lang="en-GB" sz="2000">
              <a:effectLst/>
              <a:latin typeface="Arial" panose="020B0604020202020204" pitchFamily="34" charset="0"/>
              <a:ea typeface="Calibri" panose="020F0502020204030204" pitchFamily="34" charset="0"/>
              <a:cs typeface="Arial" panose="020B0604020202020204" pitchFamily="34" charset="0"/>
            </a:endParaRPr>
          </a:p>
          <a:p>
            <a:pPr algn="l" rtl="0" fontAlgn="base"/>
            <a:endParaRPr lang="en-GB" sz="2400" b="0" i="0" u="none" strike="noStrike">
              <a:effectLst/>
              <a:latin typeface="Segoe UI"/>
              <a:cs typeface="Segoe UI"/>
            </a:endParaRPr>
          </a:p>
        </p:txBody>
      </p:sp>
      <p:pic>
        <p:nvPicPr>
          <p:cNvPr id="3" name="Picture 2" descr="Icon&#10;&#10;Description automatically generated">
            <a:extLst>
              <a:ext uri="{FF2B5EF4-FFF2-40B4-BE49-F238E27FC236}">
                <a16:creationId xmlns:a16="http://schemas.microsoft.com/office/drawing/2014/main" id="{08B1A47D-D8CA-DF05-513E-FF13EC8020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138" y="120869"/>
            <a:ext cx="999369" cy="936000"/>
          </a:xfrm>
          <a:prstGeom prst="rect">
            <a:avLst/>
          </a:prstGeom>
        </p:spPr>
      </p:pic>
    </p:spTree>
    <p:extLst>
      <p:ext uri="{BB962C8B-B14F-4D97-AF65-F5344CB8AC3E}">
        <p14:creationId xmlns:p14="http://schemas.microsoft.com/office/powerpoint/2010/main" val="859905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extBox 3">
            <a:extLst>
              <a:ext uri="{FF2B5EF4-FFF2-40B4-BE49-F238E27FC236}">
                <a16:creationId xmlns:a16="http://schemas.microsoft.com/office/drawing/2014/main" id="{1D18BDA7-7805-30C4-3612-512338C5479F}"/>
              </a:ext>
            </a:extLst>
          </p:cNvPr>
          <p:cNvSpPr txBox="1"/>
          <p:nvPr/>
        </p:nvSpPr>
        <p:spPr>
          <a:xfrm>
            <a:off x="546538" y="5145946"/>
            <a:ext cx="11172496" cy="892552"/>
          </a:xfrm>
          <a:prstGeom prst="rect">
            <a:avLst/>
          </a:prstGeom>
          <a:noFill/>
        </p:spPr>
        <p:txBody>
          <a:bodyPr wrap="square">
            <a:spAutoFit/>
          </a:bodyPr>
          <a:lstStyle/>
          <a:p>
            <a:r>
              <a:rPr lang="en-GB" b="1">
                <a:solidFill>
                  <a:srgbClr val="000000"/>
                </a:solidFill>
                <a:effectLst/>
                <a:latin typeface="Arial" panose="020B0604020202020204" pitchFamily="34" charset="0"/>
              </a:rPr>
              <a:t>If there are any issues</a:t>
            </a:r>
            <a:r>
              <a:rPr lang="en-GB">
                <a:solidFill>
                  <a:srgbClr val="000000"/>
                </a:solidFill>
                <a:latin typeface="Arial" panose="020B0604020202020204" pitchFamily="34" charset="0"/>
              </a:rPr>
              <a:t> </a:t>
            </a:r>
            <a:r>
              <a:rPr lang="en-GB" b="1">
                <a:solidFill>
                  <a:srgbClr val="000000"/>
                </a:solidFill>
                <a:effectLst/>
                <a:latin typeface="Arial" panose="020B0604020202020204" pitchFamily="34" charset="0"/>
              </a:rPr>
              <a:t>you would like to raise or report to </a:t>
            </a:r>
            <a:r>
              <a:rPr lang="en-GB" b="1">
                <a:solidFill>
                  <a:srgbClr val="000000"/>
                </a:solidFill>
                <a:latin typeface="Arial" panose="020B0604020202020204" pitchFamily="34" charset="0"/>
              </a:rPr>
              <a:t>Sheffield</a:t>
            </a:r>
            <a:r>
              <a:rPr lang="en-GB" b="1">
                <a:solidFill>
                  <a:srgbClr val="000000"/>
                </a:solidFill>
                <a:effectLst/>
                <a:latin typeface="Arial" panose="020B0604020202020204" pitchFamily="34" charset="0"/>
              </a:rPr>
              <a:t> Area Prescribing Group, please send these direct to the</a:t>
            </a:r>
            <a:r>
              <a:rPr lang="en-GB">
                <a:solidFill>
                  <a:srgbClr val="000000"/>
                </a:solidFill>
                <a:latin typeface="Arial" panose="020B0604020202020204" pitchFamily="34" charset="0"/>
              </a:rPr>
              <a:t> </a:t>
            </a:r>
            <a:r>
              <a:rPr lang="en-GB" b="1">
                <a:effectLst/>
                <a:latin typeface="Arial" panose="020B0604020202020204" pitchFamily="34" charset="0"/>
              </a:rPr>
              <a:t>APG mailbox</a:t>
            </a:r>
            <a:r>
              <a:rPr lang="en-GB" b="1">
                <a:solidFill>
                  <a:srgbClr val="000000"/>
                </a:solidFill>
                <a:latin typeface="Arial" panose="020B0604020202020204" pitchFamily="34" charset="0"/>
              </a:rPr>
              <a:t>: </a:t>
            </a:r>
            <a:r>
              <a:rPr lang="en-GB" sz="1600" b="1">
                <a:solidFill>
                  <a:srgbClr val="0070C0"/>
                </a:solidFill>
                <a:latin typeface="Arial" panose="020B0604020202020204" pitchFamily="34" charset="0"/>
                <a:hlinkClick r:id="rId3"/>
              </a:rPr>
              <a:t>syicbsheffield.areaprescribinggroupsheffield@nhs.net</a:t>
            </a:r>
            <a:endParaRPr lang="en-GB" sz="1600" b="1">
              <a:solidFill>
                <a:srgbClr val="0070C0"/>
              </a:solidFill>
              <a:latin typeface="Arial" panose="020B0604020202020204" pitchFamily="34" charset="0"/>
            </a:endParaRPr>
          </a:p>
          <a:p>
            <a:endParaRPr lang="en-GB" sz="1600">
              <a:solidFill>
                <a:srgbClr val="0070C0"/>
              </a:solidFill>
              <a:effectLst/>
              <a:latin typeface="Arial" panose="020B0604020202020204" pitchFamily="34" charset="0"/>
            </a:endParaRPr>
          </a:p>
        </p:txBody>
      </p:sp>
      <p:pic>
        <p:nvPicPr>
          <p:cNvPr id="3" name="Picture 2" descr="Icon&#10;&#10;Description automatically generated">
            <a:extLst>
              <a:ext uri="{FF2B5EF4-FFF2-40B4-BE49-F238E27FC236}">
                <a16:creationId xmlns:a16="http://schemas.microsoft.com/office/drawing/2014/main" id="{3424354C-50CC-1CF8-BA45-7BCFA01FFE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8" y="120869"/>
            <a:ext cx="999369" cy="936000"/>
          </a:xfrm>
          <a:prstGeom prst="rect">
            <a:avLst/>
          </a:prstGeom>
        </p:spPr>
      </p:pic>
      <p:pic>
        <p:nvPicPr>
          <p:cNvPr id="5" name="Picture 2" descr="C:\Users\heiditaylor\AppData\Local\Microsoft\Windows\INetCache\IE\TMWEFS28\questions-1515443524gvX[1].jpg">
            <a:extLst>
              <a:ext uri="{FF2B5EF4-FFF2-40B4-BE49-F238E27FC236}">
                <a16:creationId xmlns:a16="http://schemas.microsoft.com/office/drawing/2014/main" id="{D655E208-96F9-4293-9C39-C642316E53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5080" y="959413"/>
            <a:ext cx="4878054" cy="3706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527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pic>
        <p:nvPicPr>
          <p:cNvPr id="4" name="Picture 3" descr="Icon&#10;&#10;Description automatically generated">
            <a:extLst>
              <a:ext uri="{FF2B5EF4-FFF2-40B4-BE49-F238E27FC236}">
                <a16:creationId xmlns:a16="http://schemas.microsoft.com/office/drawing/2014/main" id="{00E14ED3-720F-C304-5C65-29F7C912F4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38" y="120869"/>
            <a:ext cx="999369" cy="936000"/>
          </a:xfrm>
          <a:prstGeom prst="rect">
            <a:avLst/>
          </a:prstGeom>
        </p:spPr>
      </p:pic>
      <p:pic>
        <p:nvPicPr>
          <p:cNvPr id="6" name="Picture 5" descr="A christmas card with ornaments and candy canes&#10;&#10;Description automatically generated">
            <a:extLst>
              <a:ext uri="{FF2B5EF4-FFF2-40B4-BE49-F238E27FC236}">
                <a16:creationId xmlns:a16="http://schemas.microsoft.com/office/drawing/2014/main" id="{2328842F-038A-39C7-1D1F-BDF9E89747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591" y="405000"/>
            <a:ext cx="9072000" cy="6048000"/>
          </a:xfrm>
          <a:prstGeom prst="rect">
            <a:avLst/>
          </a:prstGeom>
        </p:spPr>
      </p:pic>
    </p:spTree>
    <p:extLst>
      <p:ext uri="{BB962C8B-B14F-4D97-AF65-F5344CB8AC3E}">
        <p14:creationId xmlns:p14="http://schemas.microsoft.com/office/powerpoint/2010/main" val="3883140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with low confidence">
            <a:extLst>
              <a:ext uri="{FF2B5EF4-FFF2-40B4-BE49-F238E27FC236}">
                <a16:creationId xmlns:a16="http://schemas.microsoft.com/office/drawing/2014/main" id="{1CE215D7-47D1-4406-95C9-0EBD58E67C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3" y="515345"/>
            <a:ext cx="4946648" cy="1208165"/>
          </a:xfrm>
          <a:prstGeom prst="rect">
            <a:avLst/>
          </a:prstGeom>
        </p:spPr>
      </p:pic>
      <p:pic>
        <p:nvPicPr>
          <p:cNvPr id="4" name="Picture 2" descr="C:\Users\heiditaylor\AppData\Local\Microsoft\Windows\INetCache\IE\7GPOFZ3F\600px-384-waving-hand-2.svg[1].png">
            <a:extLst>
              <a:ext uri="{FF2B5EF4-FFF2-40B4-BE49-F238E27FC236}">
                <a16:creationId xmlns:a16="http://schemas.microsoft.com/office/drawing/2014/main" id="{C160FA8C-F3C6-486E-8583-151FB14752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4672" y="138545"/>
            <a:ext cx="1556327" cy="155632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270BD421-CE1B-4176-A08C-7D28C8DD2BED}"/>
              </a:ext>
            </a:extLst>
          </p:cNvPr>
          <p:cNvSpPr>
            <a:spLocks noGrp="1"/>
          </p:cNvSpPr>
          <p:nvPr>
            <p:ph type="ctrTitle"/>
          </p:nvPr>
        </p:nvSpPr>
        <p:spPr>
          <a:xfrm>
            <a:off x="714703" y="1955409"/>
            <a:ext cx="10657490" cy="4224673"/>
          </a:xfrm>
        </p:spPr>
        <p:txBody>
          <a:bodyPr>
            <a:normAutofit fontScale="90000"/>
          </a:bodyPr>
          <a:lstStyle/>
          <a:p>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r>
              <a:rPr lang="en-GB" sz="4000" b="1">
                <a:solidFill>
                  <a:srgbClr val="0070C0"/>
                </a:solidFill>
                <a:latin typeface="Arial"/>
                <a:cs typeface="Arial"/>
              </a:rPr>
              <a:t>Welcome - We will start at 12:30</a:t>
            </a:r>
            <a:br>
              <a:rPr lang="en-GB" sz="4000" b="1">
                <a:latin typeface="Arial" panose="020B0604020202020204" pitchFamily="34" charset="0"/>
                <a:cs typeface="Arial" panose="020B0604020202020204" pitchFamily="34" charset="0"/>
              </a:rPr>
            </a:br>
            <a:r>
              <a:rPr lang="en-GB" sz="4000" b="1">
                <a:solidFill>
                  <a:srgbClr val="0070C0"/>
                </a:solidFill>
                <a:latin typeface="Arial"/>
                <a:cs typeface="Arial"/>
              </a:rPr>
              <a:t>Sheffield Area Prescribing Group – Learning Lunch</a:t>
            </a:r>
            <a:br>
              <a:rPr lang="en-GB" sz="4000" b="1">
                <a:latin typeface="Arial" panose="020B0604020202020204" pitchFamily="34" charset="0"/>
                <a:cs typeface="Arial" panose="020B0604020202020204" pitchFamily="34" charset="0"/>
              </a:rPr>
            </a:br>
            <a:br>
              <a:rPr lang="en-GB" sz="4000" b="1">
                <a:latin typeface="Arial" panose="020B0604020202020204" pitchFamily="34" charset="0"/>
                <a:cs typeface="Arial" panose="020B0604020202020204" pitchFamily="34" charset="0"/>
              </a:rPr>
            </a:br>
            <a:r>
              <a:rPr lang="en-GB" sz="4000" b="1">
                <a:solidFill>
                  <a:srgbClr val="0070C0"/>
                </a:solidFill>
                <a:latin typeface="Arial"/>
                <a:cs typeface="Arial"/>
              </a:rPr>
              <a:t>5 December 2024</a:t>
            </a:r>
            <a:br>
              <a:rPr lang="en-GB" sz="3600">
                <a:latin typeface="Arial" panose="020B0604020202020204" pitchFamily="34" charset="0"/>
                <a:cs typeface="Arial" panose="020B0604020202020204" pitchFamily="34" charset="0"/>
              </a:rPr>
            </a:br>
            <a:br>
              <a:rPr lang="en-GB" sz="3600">
                <a:latin typeface="Arial" panose="020B0604020202020204" pitchFamily="34" charset="0"/>
                <a:cs typeface="Arial" panose="020B0604020202020204" pitchFamily="34" charset="0"/>
              </a:rPr>
            </a:br>
            <a:r>
              <a:rPr lang="en-GB" sz="4000" b="1">
                <a:solidFill>
                  <a:srgbClr val="0070C0"/>
                </a:solidFill>
                <a:latin typeface="Arial"/>
                <a:cs typeface="Arial"/>
                <a:hlinkClick r:id="rId5">
                  <a:extLst>
                    <a:ext uri="{A12FA001-AC4F-418D-AE19-62706E023703}">
                      <ahyp:hlinkClr xmlns:ahyp="http://schemas.microsoft.com/office/drawing/2018/hyperlinkcolor" val="tx"/>
                    </a:ext>
                  </a:extLst>
                </a:hlinkClick>
              </a:rPr>
              <a:t>Sheffield Medicines and Prescribing</a:t>
            </a:r>
            <a:br>
              <a:rPr lang="en-GB" sz="4000" b="1">
                <a:latin typeface="Arial" panose="020B0604020202020204" pitchFamily="34" charset="0"/>
                <a:cs typeface="Arial" panose="020B0604020202020204" pitchFamily="34" charset="0"/>
              </a:rPr>
            </a:br>
            <a:endParaRPr lang="en-GB" sz="2000" b="1">
              <a:solidFill>
                <a:srgbClr val="FF0000"/>
              </a:solidFill>
              <a:latin typeface="Arial" panose="020B0604020202020204" pitchFamily="34" charset="0"/>
              <a:cs typeface="Arial" panose="020B0604020202020204" pitchFamily="34" charset="0"/>
            </a:endParaRPr>
          </a:p>
        </p:txBody>
      </p:sp>
      <p:pic>
        <p:nvPicPr>
          <p:cNvPr id="2" name="Picture 1" descr="Icon&#10;&#10;Description automatically generated">
            <a:extLst>
              <a:ext uri="{FF2B5EF4-FFF2-40B4-BE49-F238E27FC236}">
                <a16:creationId xmlns:a16="http://schemas.microsoft.com/office/drawing/2014/main" id="{EBD40479-82A0-EB8B-0DD7-C8B7CFA73A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430" y="410928"/>
            <a:ext cx="1239659" cy="1161055"/>
          </a:xfrm>
          <a:prstGeom prst="rect">
            <a:avLst/>
          </a:prstGeom>
        </p:spPr>
      </p:pic>
    </p:spTree>
    <p:extLst>
      <p:ext uri="{BB962C8B-B14F-4D97-AF65-F5344CB8AC3E}">
        <p14:creationId xmlns:p14="http://schemas.microsoft.com/office/powerpoint/2010/main" val="440815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Content Placeholder 1">
            <a:extLst>
              <a:ext uri="{FF2B5EF4-FFF2-40B4-BE49-F238E27FC236}">
                <a16:creationId xmlns:a16="http://schemas.microsoft.com/office/drawing/2014/main" id="{9E22553F-F7BB-4D6F-8FD6-5EFEFDACE308}"/>
              </a:ext>
            </a:extLst>
          </p:cNvPr>
          <p:cNvSpPr txBox="1">
            <a:spLocks/>
          </p:cNvSpPr>
          <p:nvPr/>
        </p:nvSpPr>
        <p:spPr>
          <a:xfrm>
            <a:off x="620111" y="991455"/>
            <a:ext cx="11179460" cy="5745676"/>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a:defRPr/>
            </a:pPr>
            <a:endPar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Emily Parsons  -  Medicine Safety Officer</a:t>
            </a:r>
          </a:p>
          <a:p>
            <a:pPr>
              <a:defRPr/>
            </a:pPr>
            <a:r>
              <a:rPr kumimoji="0" lang="en-GB"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Barbara Obasi - Clinical Effectiveness Pharmacist</a:t>
            </a:r>
          </a:p>
          <a:p>
            <a:pPr>
              <a:defRPr/>
            </a:pPr>
            <a:r>
              <a:rPr lang="en-GB" sz="2400">
                <a:solidFill>
                  <a:prstClr val="black"/>
                </a:solidFill>
                <a:latin typeface="Arial"/>
                <a:cs typeface="Arial"/>
              </a:rPr>
              <a:t>Helen Taylor – Lead Pharmacist</a:t>
            </a:r>
            <a:endParaRPr lang="en-GB" sz="2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90000"/>
              </a:lnSpc>
              <a:spcBef>
                <a:spcPts val="1000"/>
              </a:spcBef>
              <a:spcAft>
                <a:spcPts val="0"/>
              </a:spcAft>
              <a:buClrTx/>
              <a:buSzTx/>
              <a:tabLst/>
              <a:defRPr/>
            </a:pPr>
            <a:endParaRPr lang="en-GB" sz="240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indent="0">
              <a:buNone/>
              <a:defRPr/>
            </a:pPr>
            <a:endParaRPr lang="en-GB" sz="28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a:defRPr/>
            </a:pPr>
            <a:endParaRPr lang="en-GB" b="1">
              <a:solidFill>
                <a:prstClr val="black"/>
              </a:solidFill>
              <a:latin typeface="Arial" panose="020B0604020202020204" pitchFamily="34" charset="0"/>
              <a:cs typeface="Arial" panose="020B0604020202020204" pitchFamily="34" charset="0"/>
            </a:endParaRPr>
          </a:p>
          <a:p>
            <a:pPr>
              <a:defRPr/>
            </a:pPr>
            <a:endParaRPr lang="en-GB" b="1">
              <a:solidFill>
                <a:prstClr val="black"/>
              </a:solidFill>
              <a:latin typeface="Arial" panose="020B0604020202020204" pitchFamily="34" charset="0"/>
              <a:cs typeface="Arial" panose="020B0604020202020204" pitchFamily="34" charset="0"/>
            </a:endParaRPr>
          </a:p>
          <a:p>
            <a:pPr marL="0" indent="0">
              <a:buNone/>
              <a:defRPr/>
            </a:pPr>
            <a:r>
              <a:rPr kumimoji="0" lang="en-GB" sz="2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House Keeping</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2400" b="1" i="0" u="none" strike="noStrike" kern="1200" cap="none" spc="0" normalizeH="0" baseline="0" noProof="0">
              <a:ln>
                <a:noFill/>
              </a:ln>
              <a:solidFill>
                <a:prstClr val="black"/>
              </a:solidFill>
              <a:effectLst/>
              <a:uLnTx/>
              <a:uFillTx/>
              <a:latin typeface="Calibri" panose="020F0502020204030204"/>
              <a:ea typeface="+mn-ea"/>
              <a:cs typeface="+mn-cs"/>
            </a:endParaRPr>
          </a:p>
          <a:p>
            <a:pPr marL="0" lvl="1" indent="0">
              <a:buNone/>
              <a:defRPr/>
            </a:pPr>
            <a:endParaRPr lang="en-GB" sz="24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3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3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3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3" descr="C:\Users\heiditaylor\AppData\Local\Microsoft\Windows\INetCache\IE\TMWEFS28\Octicons-mute.svg[1].png">
            <a:extLst>
              <a:ext uri="{FF2B5EF4-FFF2-40B4-BE49-F238E27FC236}">
                <a16:creationId xmlns:a16="http://schemas.microsoft.com/office/drawing/2014/main" id="{D56A7A72-6D4C-4981-BC5F-0228FC5C4A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538091" y="5077332"/>
            <a:ext cx="690561" cy="7892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1299CE0-4A73-4B9D-B2F0-BA6E4C76439B}"/>
              </a:ext>
            </a:extLst>
          </p:cNvPr>
          <p:cNvSpPr txBox="1"/>
          <p:nvPr/>
        </p:nvSpPr>
        <p:spPr>
          <a:xfrm>
            <a:off x="2718395" y="345124"/>
            <a:ext cx="5486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Introductions</a:t>
            </a:r>
            <a:endParaRPr kumimoji="0" lang="en-GB" sz="36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3" name="Picture 2" descr="Icon&#10;&#10;Description automatically generated">
            <a:extLst>
              <a:ext uri="{FF2B5EF4-FFF2-40B4-BE49-F238E27FC236}">
                <a16:creationId xmlns:a16="http://schemas.microsoft.com/office/drawing/2014/main" id="{8D774493-9A80-DD3D-30DE-26082D98D5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430" y="410928"/>
            <a:ext cx="1239659" cy="1161055"/>
          </a:xfrm>
          <a:prstGeom prst="rect">
            <a:avLst/>
          </a:prstGeom>
        </p:spPr>
      </p:pic>
      <p:pic>
        <p:nvPicPr>
          <p:cNvPr id="9" name="Picture 8" descr="A red and white logo with a megaphone&#10;&#10;Description automatically generated">
            <a:extLst>
              <a:ext uri="{FF2B5EF4-FFF2-40B4-BE49-F238E27FC236}">
                <a16:creationId xmlns:a16="http://schemas.microsoft.com/office/drawing/2014/main" id="{1E4695A1-6B19-236E-70D3-F97578DE1FF1}"/>
              </a:ext>
            </a:extLst>
          </p:cNvPr>
          <p:cNvPicPr>
            <a:picLocks noChangeAspect="1"/>
          </p:cNvPicPr>
          <p:nvPr/>
        </p:nvPicPr>
        <p:blipFill>
          <a:blip r:embed="rId6"/>
          <a:stretch>
            <a:fillRect/>
          </a:stretch>
        </p:blipFill>
        <p:spPr>
          <a:xfrm>
            <a:off x="4574485" y="4913834"/>
            <a:ext cx="1251898" cy="1260000"/>
          </a:xfrm>
          <a:prstGeom prst="rect">
            <a:avLst/>
          </a:prstGeom>
        </p:spPr>
      </p:pic>
    </p:spTree>
    <p:extLst>
      <p:ext uri="{BB962C8B-B14F-4D97-AF65-F5344CB8AC3E}">
        <p14:creationId xmlns:p14="http://schemas.microsoft.com/office/powerpoint/2010/main" val="1266039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B3511A79-F5BC-44EE-801B-4CBA4603E207}"/>
              </a:ext>
            </a:extLst>
          </p:cNvPr>
          <p:cNvSpPr txBox="1">
            <a:spLocks/>
          </p:cNvSpPr>
          <p:nvPr/>
        </p:nvSpPr>
        <p:spPr>
          <a:xfrm>
            <a:off x="1137199" y="355237"/>
            <a:ext cx="8229600" cy="12252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a:ln>
                  <a:noFill/>
                </a:ln>
                <a:solidFill>
                  <a:srgbClr val="0070C0"/>
                </a:solidFill>
                <a:effectLst/>
                <a:uLnTx/>
                <a:uFillTx/>
                <a:latin typeface="Arial" panose="020B0604020202020204" pitchFamily="34" charset="0"/>
                <a:ea typeface="+mj-ea"/>
                <a:cs typeface="Arial" panose="020B0604020202020204" pitchFamily="34" charset="0"/>
              </a:rPr>
              <a:t>Missed the meeting/other learning lunch resources</a:t>
            </a:r>
          </a:p>
        </p:txBody>
      </p:sp>
      <p:pic>
        <p:nvPicPr>
          <p:cNvPr id="5" name="Picture 2">
            <a:extLst>
              <a:ext uri="{FF2B5EF4-FFF2-40B4-BE49-F238E27FC236}">
                <a16:creationId xmlns:a16="http://schemas.microsoft.com/office/drawing/2014/main" id="{68986961-7D92-4016-82EC-88A439D824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345" t="18675" r="21776" b="5714"/>
          <a:stretch/>
        </p:blipFill>
        <p:spPr bwMode="auto">
          <a:xfrm>
            <a:off x="462116" y="1406013"/>
            <a:ext cx="7423344" cy="4720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D685331A-547E-4A1C-B6BE-05B716905705}"/>
              </a:ext>
            </a:extLst>
          </p:cNvPr>
          <p:cNvPicPr>
            <a:picLocks noChangeAspect="1"/>
          </p:cNvPicPr>
          <p:nvPr/>
        </p:nvPicPr>
        <p:blipFill rotWithShape="1">
          <a:blip r:embed="rId5"/>
          <a:srcRect l="5346" t="13861" r="41485" b="5170"/>
          <a:stretch/>
        </p:blipFill>
        <p:spPr>
          <a:xfrm>
            <a:off x="5555894" y="2792361"/>
            <a:ext cx="6487766" cy="3334495"/>
          </a:xfrm>
          <a:prstGeom prst="rect">
            <a:avLst/>
          </a:prstGeom>
        </p:spPr>
      </p:pic>
      <p:cxnSp>
        <p:nvCxnSpPr>
          <p:cNvPr id="7" name="Straight Arrow Connector 6">
            <a:extLst>
              <a:ext uri="{FF2B5EF4-FFF2-40B4-BE49-F238E27FC236}">
                <a16:creationId xmlns:a16="http://schemas.microsoft.com/office/drawing/2014/main" id="{A7DAB0E6-4042-4494-B808-744743779506}"/>
              </a:ext>
            </a:extLst>
          </p:cNvPr>
          <p:cNvCxnSpPr>
            <a:cxnSpLocks/>
          </p:cNvCxnSpPr>
          <p:nvPr/>
        </p:nvCxnSpPr>
        <p:spPr>
          <a:xfrm flipH="1">
            <a:off x="2237268" y="1271245"/>
            <a:ext cx="5451558" cy="3007842"/>
          </a:xfrm>
          <a:prstGeom prst="straightConnector1">
            <a:avLst/>
          </a:prstGeom>
          <a:ln w="25400">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93BBB03C-0808-4B7C-9A1B-86A78F045558}"/>
              </a:ext>
            </a:extLst>
          </p:cNvPr>
          <p:cNvCxnSpPr>
            <a:cxnSpLocks/>
          </p:cNvCxnSpPr>
          <p:nvPr/>
        </p:nvCxnSpPr>
        <p:spPr>
          <a:xfrm flipH="1">
            <a:off x="7555197" y="1271245"/>
            <a:ext cx="395003" cy="3103167"/>
          </a:xfrm>
          <a:prstGeom prst="straightConnector1">
            <a:avLst/>
          </a:prstGeom>
          <a:ln w="25400">
            <a:tailEnd type="arrow"/>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E45D688-82E6-9D64-B66F-E7194CDFA4EE}"/>
              </a:ext>
            </a:extLst>
          </p:cNvPr>
          <p:cNvSpPr txBox="1"/>
          <p:nvPr/>
        </p:nvSpPr>
        <p:spPr>
          <a:xfrm>
            <a:off x="719667" y="6366933"/>
            <a:ext cx="10727266" cy="369332"/>
          </a:xfrm>
          <a:prstGeom prst="rect">
            <a:avLst/>
          </a:prstGeom>
          <a:noFill/>
        </p:spPr>
        <p:txBody>
          <a:bodyPr wrap="square" rtlCol="0">
            <a:spAutoFit/>
          </a:bodyPr>
          <a:lstStyle/>
          <a:p>
            <a:r>
              <a:rPr lang="en-GB">
                <a:hlinkClick r:id="rId6"/>
              </a:rPr>
              <a:t>https://www.intranet.sheffieldccg.nhs.uk/medicines-prescribing/learning-luncheseducational-events.htm</a:t>
            </a:r>
            <a:r>
              <a:rPr lang="en-GB"/>
              <a:t> </a:t>
            </a:r>
          </a:p>
        </p:txBody>
      </p:sp>
      <p:pic>
        <p:nvPicPr>
          <p:cNvPr id="3" name="Picture 2" descr="Icon&#10;&#10;Description automatically generated">
            <a:extLst>
              <a:ext uri="{FF2B5EF4-FFF2-40B4-BE49-F238E27FC236}">
                <a16:creationId xmlns:a16="http://schemas.microsoft.com/office/drawing/2014/main" id="{F7302479-85D0-C59E-1707-28FBD44283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94194"/>
            <a:ext cx="1239659" cy="1161055"/>
          </a:xfrm>
          <a:prstGeom prst="rect">
            <a:avLst/>
          </a:prstGeom>
        </p:spPr>
      </p:pic>
    </p:spTree>
    <p:extLst>
      <p:ext uri="{BB962C8B-B14F-4D97-AF65-F5344CB8AC3E}">
        <p14:creationId xmlns:p14="http://schemas.microsoft.com/office/powerpoint/2010/main" val="4089730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87BB5E6D-4059-4526-B311-1CAA9562BAB5}"/>
              </a:ext>
            </a:extLst>
          </p:cNvPr>
          <p:cNvSpPr txBox="1">
            <a:spLocks/>
          </p:cNvSpPr>
          <p:nvPr/>
        </p:nvSpPr>
        <p:spPr>
          <a:xfrm>
            <a:off x="1696748" y="435168"/>
            <a:ext cx="8249182" cy="6971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solidFill>
                  <a:srgbClr val="0070C0"/>
                </a:solidFill>
                <a:latin typeface="Calibri" panose="020F0502020204030204" pitchFamily="34" charset="0"/>
                <a:cs typeface="Calibri" panose="020F0502020204030204" pitchFamily="34" charset="0"/>
              </a:rPr>
              <a:t>Learning objectives</a:t>
            </a:r>
          </a:p>
        </p:txBody>
      </p:sp>
      <p:sp>
        <p:nvSpPr>
          <p:cNvPr id="5" name="Content Placeholder 1">
            <a:extLst>
              <a:ext uri="{FF2B5EF4-FFF2-40B4-BE49-F238E27FC236}">
                <a16:creationId xmlns:a16="http://schemas.microsoft.com/office/drawing/2014/main" id="{5B53C90A-D909-4018-A4D3-37A5EF86BC10}"/>
              </a:ext>
            </a:extLst>
          </p:cNvPr>
          <p:cNvSpPr txBox="1">
            <a:spLocks/>
          </p:cNvSpPr>
          <p:nvPr/>
        </p:nvSpPr>
        <p:spPr>
          <a:xfrm>
            <a:off x="1313793" y="1357817"/>
            <a:ext cx="10415751" cy="5500183"/>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a:latin typeface="Calibri"/>
                <a:ea typeface="Calibri"/>
                <a:cs typeface="Calibri"/>
              </a:rPr>
              <a:t>To be aware of latest updates &amp; suggested actions:</a:t>
            </a:r>
          </a:p>
          <a:p>
            <a:pPr>
              <a:buFont typeface="Wingdings" pitchFamily="2" charset="2"/>
              <a:buChar char="§"/>
            </a:pPr>
            <a:r>
              <a:rPr lang="en-GB" sz="2400">
                <a:latin typeface="Calibri"/>
                <a:ea typeface="Calibri"/>
                <a:cs typeface="Calibri"/>
                <a:hlinkClick r:id="rId4"/>
              </a:rPr>
              <a:t>IMOC Approved Traffic Light Drug List</a:t>
            </a:r>
            <a:r>
              <a:rPr lang="en-GB" sz="2400">
                <a:latin typeface="Calibri"/>
                <a:ea typeface="Calibri"/>
                <a:cs typeface="Calibri"/>
              </a:rPr>
              <a:t> </a:t>
            </a:r>
            <a:endParaRPr lang="en-GB" sz="2400" b="0" i="0" u="none" strike="noStrike">
              <a:solidFill>
                <a:srgbClr val="000000"/>
              </a:solidFill>
              <a:effectLst/>
              <a:highlight>
                <a:srgbClr val="FFFF00"/>
              </a:highlight>
              <a:latin typeface="Calibri"/>
              <a:ea typeface="Calibri"/>
              <a:cs typeface="Calibri"/>
            </a:endParaRPr>
          </a:p>
          <a:p>
            <a:pPr fontAlgn="base">
              <a:buFont typeface="Wingdings" pitchFamily="2" charset="2"/>
              <a:buChar char="§"/>
            </a:pPr>
            <a:r>
              <a:rPr lang="en-US" sz="2400" b="0" i="0" u="none" strike="noStrike">
                <a:solidFill>
                  <a:srgbClr val="000000"/>
                </a:solidFill>
                <a:effectLst/>
                <a:latin typeface="Calibri"/>
                <a:ea typeface="Calibri"/>
                <a:cs typeface="Calibri"/>
                <a:hlinkClick r:id="rId5"/>
              </a:rPr>
              <a:t>Opioid Resources</a:t>
            </a:r>
            <a:r>
              <a:rPr lang="en-US" sz="2400">
                <a:solidFill>
                  <a:srgbClr val="000000"/>
                </a:solidFill>
                <a:latin typeface="Calibri"/>
                <a:ea typeface="Calibri"/>
                <a:cs typeface="Calibri"/>
              </a:rPr>
              <a:t> </a:t>
            </a:r>
            <a:endParaRPr lang="en-US" sz="2400" b="0" i="0" u="none" strike="noStrike">
              <a:solidFill>
                <a:srgbClr val="000000"/>
              </a:solidFill>
              <a:effectLst/>
              <a:latin typeface="Calibri" panose="020F0502020204030204" pitchFamily="34" charset="0"/>
              <a:cs typeface="Calibri" panose="020F0502020204030204" pitchFamily="34" charset="0"/>
            </a:endParaRPr>
          </a:p>
          <a:p>
            <a:pPr>
              <a:buFont typeface="Wingdings" pitchFamily="2" charset="2"/>
              <a:buChar char="§"/>
            </a:pPr>
            <a:r>
              <a:rPr lang="en-GB" sz="2400">
                <a:latin typeface="Calibri"/>
                <a:ea typeface="Calibri"/>
                <a:cs typeface="Calibri"/>
              </a:rPr>
              <a:t>Medicines Safety update </a:t>
            </a:r>
          </a:p>
          <a:p>
            <a:pPr>
              <a:buFont typeface="Wingdings" pitchFamily="2" charset="2"/>
              <a:buChar char="§"/>
            </a:pPr>
            <a:r>
              <a:rPr lang="en-GB" sz="2400">
                <a:latin typeface="Calibri"/>
                <a:ea typeface="Calibri"/>
                <a:cs typeface="Calibri"/>
              </a:rPr>
              <a:t>General prescribing update – NICE Guidance (Update)</a:t>
            </a:r>
          </a:p>
          <a:p>
            <a:pPr>
              <a:buFont typeface="Wingdings" pitchFamily="2" charset="2"/>
              <a:buChar char="§"/>
            </a:pPr>
            <a:r>
              <a:rPr lang="en-GB" sz="2400">
                <a:latin typeface="Calibri"/>
                <a:ea typeface="Calibri"/>
                <a:cs typeface="Calibri"/>
              </a:rPr>
              <a:t>Education &amp;Training opportunities</a:t>
            </a:r>
          </a:p>
          <a:p>
            <a:pPr>
              <a:buFont typeface="Wingdings" pitchFamily="2" charset="2"/>
              <a:buChar char="§"/>
            </a:pPr>
            <a:endParaRPr lang="en-GB" sz="2400">
              <a:latin typeface="Calibri" panose="020F0502020204030204" pitchFamily="34" charset="0"/>
              <a:cs typeface="Calibri" panose="020F0502020204030204" pitchFamily="34" charset="0"/>
            </a:endParaRPr>
          </a:p>
          <a:p>
            <a:pPr lvl="1"/>
            <a:endParaRPr lang="en-GB" sz="2000">
              <a:latin typeface="Calibri" panose="020F0502020204030204" pitchFamily="34" charset="0"/>
              <a:cs typeface="Calibri" panose="020F0502020204030204" pitchFamily="34" charset="0"/>
            </a:endParaRPr>
          </a:p>
          <a:p>
            <a:pPr marL="457200" lvl="1" indent="0">
              <a:buNone/>
            </a:pPr>
            <a:endParaRPr lang="en-GB" sz="3200">
              <a:solidFill>
                <a:srgbClr val="FF0000"/>
              </a:solidFill>
              <a:latin typeface="Calibri" panose="020F0502020204030204" pitchFamily="34" charset="0"/>
              <a:cs typeface="Calibri" panose="020F0502020204030204" pitchFamily="34" charset="0"/>
            </a:endParaRPr>
          </a:p>
          <a:p>
            <a:endParaRPr lang="en-GB">
              <a:latin typeface="Calibri" panose="020F0502020204030204" pitchFamily="34" charset="0"/>
              <a:cs typeface="Calibri" panose="020F0502020204030204" pitchFamily="34" charset="0"/>
            </a:endParaRPr>
          </a:p>
        </p:txBody>
      </p:sp>
      <p:pic>
        <p:nvPicPr>
          <p:cNvPr id="6" name="Picture 2" descr="C:\Users\heiditaylor\AppData\Local\Microsoft\Windows\INetCache\IE\2SLKIZ11\target-1414788_640[1].png">
            <a:extLst>
              <a:ext uri="{FF2B5EF4-FFF2-40B4-BE49-F238E27FC236}">
                <a16:creationId xmlns:a16="http://schemas.microsoft.com/office/drawing/2014/main" id="{546EBE45-7B2C-4153-BDDD-3A5B2F5FED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00366" y="535135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con&#10;&#10;Description automatically generated">
            <a:extLst>
              <a:ext uri="{FF2B5EF4-FFF2-40B4-BE49-F238E27FC236}">
                <a16:creationId xmlns:a16="http://schemas.microsoft.com/office/drawing/2014/main" id="{21DE5348-7DB2-AA4E-20FA-FC4AF1B9CA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94194"/>
            <a:ext cx="1239659" cy="1161055"/>
          </a:xfrm>
          <a:prstGeom prst="rect">
            <a:avLst/>
          </a:prstGeom>
        </p:spPr>
      </p:pic>
    </p:spTree>
    <p:extLst>
      <p:ext uri="{BB962C8B-B14F-4D97-AF65-F5344CB8AC3E}">
        <p14:creationId xmlns:p14="http://schemas.microsoft.com/office/powerpoint/2010/main" val="3831151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1217" y="85333"/>
            <a:ext cx="2412001" cy="792000"/>
          </a:xfrm>
          <a:prstGeom prst="rect">
            <a:avLst/>
          </a:prstGeom>
        </p:spPr>
      </p:pic>
      <p:sp>
        <p:nvSpPr>
          <p:cNvPr id="7" name="Title 2">
            <a:extLst>
              <a:ext uri="{FF2B5EF4-FFF2-40B4-BE49-F238E27FC236}">
                <a16:creationId xmlns:a16="http://schemas.microsoft.com/office/drawing/2014/main" id="{1D8F22B9-82CD-4CB2-849F-87BF873ECA6F}"/>
              </a:ext>
            </a:extLst>
          </p:cNvPr>
          <p:cNvSpPr txBox="1">
            <a:spLocks/>
          </p:cNvSpPr>
          <p:nvPr/>
        </p:nvSpPr>
        <p:spPr>
          <a:xfrm>
            <a:off x="1881512" y="147649"/>
            <a:ext cx="7105582" cy="6705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a:solidFill>
                  <a:srgbClr val="0070C0"/>
                </a:solidFill>
                <a:latin typeface="Arial" panose="020B0604020202020204" pitchFamily="34" charset="0"/>
                <a:cs typeface="Arial" panose="020B0604020202020204" pitchFamily="34" charset="0"/>
              </a:rPr>
              <a:t>Traffic Light Drug List</a:t>
            </a:r>
          </a:p>
        </p:txBody>
      </p:sp>
      <p:pic>
        <p:nvPicPr>
          <p:cNvPr id="8" name="Picture 7" descr="Icon&#10;&#10;Description automatically generated">
            <a:extLst>
              <a:ext uri="{FF2B5EF4-FFF2-40B4-BE49-F238E27FC236}">
                <a16:creationId xmlns:a16="http://schemas.microsoft.com/office/drawing/2014/main" id="{3FF6A785-5398-4755-BBD4-30C222C026DE}"/>
              </a:ext>
            </a:extLst>
          </p:cNvPr>
          <p:cNvPicPr>
            <a:picLocks noChangeAspect="1"/>
          </p:cNvPicPr>
          <p:nvPr/>
        </p:nvPicPr>
        <p:blipFill>
          <a:blip r:embed="rId4"/>
          <a:stretch>
            <a:fillRect/>
          </a:stretch>
        </p:blipFill>
        <p:spPr>
          <a:xfrm>
            <a:off x="7890911" y="154409"/>
            <a:ext cx="540000" cy="540000"/>
          </a:xfrm>
          <a:prstGeom prst="rect">
            <a:avLst/>
          </a:prstGeom>
        </p:spPr>
      </p:pic>
      <p:graphicFrame>
        <p:nvGraphicFramePr>
          <p:cNvPr id="3" name="Table 2">
            <a:extLst>
              <a:ext uri="{FF2B5EF4-FFF2-40B4-BE49-F238E27FC236}">
                <a16:creationId xmlns:a16="http://schemas.microsoft.com/office/drawing/2014/main" id="{50226135-F8DB-2AB9-10ED-BDFB30D65468}"/>
              </a:ext>
            </a:extLst>
          </p:cNvPr>
          <p:cNvGraphicFramePr>
            <a:graphicFrameLocks noGrp="1"/>
          </p:cNvGraphicFramePr>
          <p:nvPr/>
        </p:nvGraphicFramePr>
        <p:xfrm>
          <a:off x="310493" y="1094530"/>
          <a:ext cx="11128471" cy="4255839"/>
        </p:xfrm>
        <a:graphic>
          <a:graphicData uri="http://schemas.openxmlformats.org/drawingml/2006/table">
            <a:tbl>
              <a:tblPr firstRow="1" bandRow="1">
                <a:tableStyleId>{5C22544A-7EE6-4342-B048-85BDC9FD1C3A}</a:tableStyleId>
              </a:tblPr>
              <a:tblGrid>
                <a:gridCol w="4107317">
                  <a:extLst>
                    <a:ext uri="{9D8B030D-6E8A-4147-A177-3AD203B41FA5}">
                      <a16:colId xmlns:a16="http://schemas.microsoft.com/office/drawing/2014/main" val="3879070304"/>
                    </a:ext>
                  </a:extLst>
                </a:gridCol>
                <a:gridCol w="3311664">
                  <a:extLst>
                    <a:ext uri="{9D8B030D-6E8A-4147-A177-3AD203B41FA5}">
                      <a16:colId xmlns:a16="http://schemas.microsoft.com/office/drawing/2014/main" val="1210214355"/>
                    </a:ext>
                  </a:extLst>
                </a:gridCol>
                <a:gridCol w="3709490">
                  <a:extLst>
                    <a:ext uri="{9D8B030D-6E8A-4147-A177-3AD203B41FA5}">
                      <a16:colId xmlns:a16="http://schemas.microsoft.com/office/drawing/2014/main" val="3907899284"/>
                    </a:ext>
                  </a:extLst>
                </a:gridCol>
              </a:tblGrid>
              <a:tr h="479046">
                <a:tc>
                  <a:txBody>
                    <a:bodyPr/>
                    <a:lstStyle/>
                    <a:p>
                      <a:r>
                        <a:rPr lang="en-GB"/>
                        <a:t>Drug</a:t>
                      </a:r>
                    </a:p>
                  </a:txBody>
                  <a:tcPr/>
                </a:tc>
                <a:tc>
                  <a:txBody>
                    <a:bodyPr/>
                    <a:lstStyle/>
                    <a:p>
                      <a:r>
                        <a:rPr lang="en-GB"/>
                        <a:t>Indication</a:t>
                      </a:r>
                    </a:p>
                  </a:txBody>
                  <a:tcPr/>
                </a:tc>
                <a:tc>
                  <a:txBody>
                    <a:bodyPr/>
                    <a:lstStyle/>
                    <a:p>
                      <a:r>
                        <a:rPr lang="en-GB"/>
                        <a:t>SY ICB Traffic Light Status</a:t>
                      </a:r>
                    </a:p>
                  </a:txBody>
                  <a:tcPr/>
                </a:tc>
                <a:extLst>
                  <a:ext uri="{0D108BD9-81ED-4DB2-BD59-A6C34878D82A}">
                    <a16:rowId xmlns:a16="http://schemas.microsoft.com/office/drawing/2014/main" val="2703027967"/>
                  </a:ext>
                </a:extLst>
              </a:tr>
              <a:tr h="1037933">
                <a:tc>
                  <a:txBody>
                    <a:bodyPr/>
                    <a:lstStyle/>
                    <a:p>
                      <a:pPr marL="285750" lvl="0" indent="-285750">
                        <a:buFont typeface="Arial" panose="020B0604020202020204" pitchFamily="34" charset="0"/>
                        <a:buChar char="•"/>
                      </a:pPr>
                      <a:r>
                        <a:rPr lang="en-GB" sz="1400" b="1" i="0" u="none" strike="noStrike" kern="1200">
                          <a:solidFill>
                            <a:schemeClr val="dk1"/>
                          </a:solidFill>
                          <a:effectLst/>
                          <a:latin typeface="+mn-lt"/>
                          <a:ea typeface="+mn-ea"/>
                          <a:cs typeface="+mn-cs"/>
                        </a:rPr>
                        <a:t>Dexcom One +</a:t>
                      </a:r>
                    </a:p>
                    <a:p>
                      <a:pPr marL="285750" lvl="0" indent="-285750">
                        <a:buFont typeface="Arial" panose="020B0604020202020204" pitchFamily="34" charset="0"/>
                        <a:buChar char="•"/>
                      </a:pPr>
                      <a:r>
                        <a:rPr lang="en-GB" sz="1400" b="1" i="0" u="none" strike="noStrike" kern="1200">
                          <a:solidFill>
                            <a:schemeClr val="dk1"/>
                          </a:solidFill>
                          <a:effectLst/>
                          <a:latin typeface="+mn-lt"/>
                          <a:ea typeface="+mn-ea"/>
                          <a:cs typeface="+mn-cs"/>
                        </a:rPr>
                        <a:t>Freestyle Libre 2+</a:t>
                      </a:r>
                      <a:endParaRPr lang="en-GB" sz="1600">
                        <a:latin typeface="+mn-lt"/>
                      </a:endParaRPr>
                    </a:p>
                  </a:txBody>
                  <a:tcPr/>
                </a:tc>
                <a:tc>
                  <a:txBody>
                    <a:bodyPr/>
                    <a:lstStyle/>
                    <a:p>
                      <a:pPr>
                        <a:lnSpc>
                          <a:spcPct val="115000"/>
                        </a:lnSpc>
                      </a:pPr>
                      <a:endParaRPr lang="en-GB" sz="1600">
                        <a:effectLst/>
                        <a:latin typeface="+mn-lt"/>
                        <a:ea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tx1"/>
                          </a:solidFill>
                          <a:effectLst/>
                          <a:latin typeface="Calibri" panose="020F0502020204030204" pitchFamily="34" charset="0"/>
                          <a:ea typeface="Times New Roman" panose="02020603050405020304" pitchFamily="18" charset="0"/>
                        </a:rPr>
                        <a:t>Amber G (1)</a:t>
                      </a:r>
                      <a:endParaRPr lang="en-GB" sz="1400" b="0" i="0" u="none" strike="noStrike" kern="120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0" i="0" u="none" strike="noStrike" kern="120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a:solidFill>
                          <a:schemeClr val="bg2">
                            <a:lumMod val="50000"/>
                          </a:schemeClr>
                        </a:solidFill>
                        <a:latin typeface="+mn-lt"/>
                      </a:endParaRPr>
                    </a:p>
                  </a:txBody>
                  <a:tcPr>
                    <a:solidFill>
                      <a:srgbClr val="FFC000"/>
                    </a:solidFill>
                  </a:tcPr>
                </a:tc>
                <a:extLst>
                  <a:ext uri="{0D108BD9-81ED-4DB2-BD59-A6C34878D82A}">
                    <a16:rowId xmlns:a16="http://schemas.microsoft.com/office/drawing/2014/main" val="489038513"/>
                  </a:ext>
                </a:extLst>
              </a:tr>
              <a:tr h="2738860">
                <a:tc>
                  <a:txBody>
                    <a:bodyPr/>
                    <a:lstStyle/>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1400" b="1">
                          <a:solidFill>
                            <a:srgbClr val="000000"/>
                          </a:solidFill>
                          <a:effectLst/>
                          <a:latin typeface="Arial" panose="020B0604020202020204" pitchFamily="34" charset="0"/>
                          <a:ea typeface="Calibri" panose="020F0502020204030204" pitchFamily="34" charset="0"/>
                        </a:rPr>
                        <a:t>Canagliflozin</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1400" b="1">
                          <a:solidFill>
                            <a:srgbClr val="000000"/>
                          </a:solidFill>
                          <a:effectLst/>
                          <a:latin typeface="Arial" panose="020B0604020202020204" pitchFamily="34" charset="0"/>
                          <a:ea typeface="Calibri" panose="020F0502020204030204" pitchFamily="34" charset="0"/>
                        </a:rPr>
                        <a:t>Empagliflozin</a:t>
                      </a:r>
                      <a:r>
                        <a:rPr lang="en-GB" sz="1400" b="1">
                          <a:effectLst/>
                        </a:rPr>
                        <a:t> </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1400" b="1">
                          <a:effectLst/>
                          <a:latin typeface="+mn-lt"/>
                          <a:ea typeface="Times New Roman" panose="02020603050405020304" pitchFamily="18" charset="0"/>
                        </a:rPr>
                        <a:t>Dapagliflozin</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1400" b="1">
                          <a:effectLst/>
                          <a:latin typeface="+mn-lt"/>
                          <a:ea typeface="Times New Roman" panose="02020603050405020304" pitchFamily="18" charset="0"/>
                        </a:rPr>
                        <a:t>Ertugliflozin</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1400" b="1">
                        <a:effectLst/>
                        <a:latin typeface="+mn-lt"/>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1400" b="1">
                        <a:effectLst/>
                        <a:latin typeface="+mn-lt"/>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1400" b="1">
                        <a:effectLst/>
                        <a:latin typeface="+mn-lt"/>
                        <a:ea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kern="120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kern="120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i="0">
                          <a:latin typeface="+mn-lt"/>
                        </a:rPr>
                        <a:t>Treating type 2 diabetes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i="0">
                          <a:latin typeface="+mn-lt"/>
                        </a:rPr>
                        <a:t>Green</a:t>
                      </a:r>
                    </a:p>
                  </a:txBody>
                  <a:tcPr>
                    <a:solidFill>
                      <a:srgbClr val="00B050"/>
                    </a:solidFill>
                  </a:tcPr>
                </a:tc>
                <a:extLst>
                  <a:ext uri="{0D108BD9-81ED-4DB2-BD59-A6C34878D82A}">
                    <a16:rowId xmlns:a16="http://schemas.microsoft.com/office/drawing/2014/main" val="4202288575"/>
                  </a:ext>
                </a:extLst>
              </a:tr>
            </a:tbl>
          </a:graphicData>
        </a:graphic>
      </p:graphicFrame>
      <p:sp>
        <p:nvSpPr>
          <p:cNvPr id="6" name="TextBox 5">
            <a:extLst>
              <a:ext uri="{FF2B5EF4-FFF2-40B4-BE49-F238E27FC236}">
                <a16:creationId xmlns:a16="http://schemas.microsoft.com/office/drawing/2014/main" id="{59BFF52C-E0E3-A8D0-AC57-1102B1DF2894}"/>
              </a:ext>
            </a:extLst>
          </p:cNvPr>
          <p:cNvSpPr txBox="1"/>
          <p:nvPr/>
        </p:nvSpPr>
        <p:spPr>
          <a:xfrm>
            <a:off x="1076056" y="5792160"/>
            <a:ext cx="10568442" cy="1015663"/>
          </a:xfrm>
          <a:prstGeom prst="rect">
            <a:avLst/>
          </a:prstGeom>
          <a:noFill/>
        </p:spPr>
        <p:txBody>
          <a:bodyPr wrap="square">
            <a:spAutoFit/>
          </a:bodyPr>
          <a:lstStyle/>
          <a:p>
            <a:pPr marL="342900" indent="-342900">
              <a:buFont typeface="Wingdings" pitchFamily="2" charset="2"/>
              <a:buChar char="§"/>
            </a:pPr>
            <a:r>
              <a:rPr lang="en-GB" sz="1200">
                <a:latin typeface="Calibri" panose="020F0502020204030204" pitchFamily="34" charset="0"/>
                <a:ea typeface="Calibri" panose="020F0502020204030204" pitchFamily="34" charset="0"/>
                <a:cs typeface="Calibri" panose="020F0502020204030204" pitchFamily="34" charset="0"/>
              </a:rPr>
              <a:t>To access both </a:t>
            </a:r>
            <a:r>
              <a:rPr lang="en-GB" sz="1200" b="1">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SY ICB TLDL </a:t>
            </a:r>
            <a:r>
              <a:rPr lang="en-GB" sz="1200">
                <a:latin typeface="Calibri" panose="020F0502020204030204" pitchFamily="34" charset="0"/>
                <a:ea typeface="Calibri" panose="020F0502020204030204" pitchFamily="34" charset="0"/>
                <a:cs typeface="Calibri" panose="020F0502020204030204" pitchFamily="34" charset="0"/>
              </a:rPr>
              <a:t>and Sheffield place TLDL: </a:t>
            </a:r>
            <a:r>
              <a:rPr lang="en-GB" sz="1200" b="1">
                <a:latin typeface="Calibri" panose="020F0502020204030204" pitchFamily="34" charset="0"/>
                <a:ea typeface="Calibri" panose="020F0502020204030204" pitchFamily="34" charset="0"/>
                <a:cs typeface="Calibri" panose="020F0502020204030204" pitchFamily="34" charset="0"/>
              </a:rPr>
              <a:t>Sheffield place intranet &gt; Medicines and Prescribing &gt; </a:t>
            </a:r>
            <a:r>
              <a:rPr lang="en-GB" sz="1200" b="1"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TLDL</a:t>
            </a:r>
            <a:r>
              <a:rPr lang="en-GB" sz="1200" b="1" u="sng">
                <a:solidFill>
                  <a:srgbClr val="0000FF"/>
                </a:solidFill>
                <a:effectLst/>
                <a:latin typeface="Calibri" panose="020F0502020204030204" pitchFamily="34" charset="0"/>
                <a:ea typeface="Calibri" panose="020F0502020204030204" pitchFamily="34" charset="0"/>
                <a:cs typeface="Calibri" panose="020F0502020204030204" pitchFamily="34" charset="0"/>
              </a:rPr>
              <a:t> </a:t>
            </a:r>
          </a:p>
          <a:p>
            <a:pPr marL="342900" indent="-342900">
              <a:buFont typeface="Wingdings" pitchFamily="2" charset="2"/>
              <a:buChar char="§"/>
            </a:pPr>
            <a:endParaRPr lang="en-GB" sz="1200" b="1">
              <a:latin typeface="Calibri" panose="020F0502020204030204" pitchFamily="34" charset="0"/>
              <a:cs typeface="Calibri" panose="020F0502020204030204" pitchFamily="34" charset="0"/>
            </a:endParaRPr>
          </a:p>
          <a:p>
            <a:pPr marL="342900" indent="-342900">
              <a:buFont typeface="Wingdings" pitchFamily="2" charset="2"/>
              <a:buChar char="§"/>
            </a:pPr>
            <a:r>
              <a:rPr lang="en-GB" sz="1200">
                <a:latin typeface="Calibri" panose="020F0502020204030204" pitchFamily="34" charset="0"/>
                <a:cs typeface="Calibri" panose="020F0502020204030204" pitchFamily="34" charset="0"/>
              </a:rPr>
              <a:t>Optimise Rx will be updated with all IMOC approved TLDL changes.</a:t>
            </a:r>
          </a:p>
          <a:p>
            <a:endParaRPr lang="en-GB" sz="1200">
              <a:latin typeface="Calibri" panose="020F0502020204030204" pitchFamily="34" charset="0"/>
              <a:cs typeface="Calibri" panose="020F0502020204030204" pitchFamily="34" charset="0"/>
            </a:endParaRPr>
          </a:p>
          <a:p>
            <a:pPr marL="342900" indent="-342900">
              <a:buFont typeface="Wingdings" pitchFamily="2" charset="2"/>
              <a:buChar char="§"/>
            </a:pPr>
            <a:r>
              <a:rPr lang="en-GB" sz="1200">
                <a:latin typeface="Calibri" panose="020F0502020204030204" pitchFamily="34" charset="0"/>
                <a:cs typeface="Calibri" panose="020F0502020204030204" pitchFamily="34" charset="0"/>
              </a:rPr>
              <a:t>Avoid adding any RED medicines prescribed by hospital to patient’s repeat record. Add as ‘hospital only drug</a:t>
            </a:r>
            <a:r>
              <a:rPr lang="en-GB" sz="1200">
                <a:latin typeface="Arial" panose="020B0604020202020204" pitchFamily="34" charset="0"/>
                <a:cs typeface="Arial" panose="020B0604020202020204" pitchFamily="34" charset="0"/>
              </a:rPr>
              <a:t>’</a:t>
            </a:r>
          </a:p>
        </p:txBody>
      </p:sp>
      <p:sp>
        <p:nvSpPr>
          <p:cNvPr id="13" name="TextBox 12">
            <a:extLst>
              <a:ext uri="{FF2B5EF4-FFF2-40B4-BE49-F238E27FC236}">
                <a16:creationId xmlns:a16="http://schemas.microsoft.com/office/drawing/2014/main" id="{C14149CE-B2BC-C65B-9147-95AB9608D55F}"/>
              </a:ext>
            </a:extLst>
          </p:cNvPr>
          <p:cNvSpPr txBox="1"/>
          <p:nvPr/>
        </p:nvSpPr>
        <p:spPr>
          <a:xfrm>
            <a:off x="1881512" y="5397926"/>
            <a:ext cx="5761987" cy="299121"/>
          </a:xfrm>
          <a:prstGeom prst="rect">
            <a:avLst/>
          </a:prstGeom>
          <a:noFill/>
        </p:spPr>
        <p:txBody>
          <a:bodyPr wrap="square">
            <a:spAutoFit/>
          </a:bodyPr>
          <a:lstStyle/>
          <a:p>
            <a:pPr marL="0" indent="0" algn="ctr">
              <a:lnSpc>
                <a:spcPct val="120000"/>
              </a:lnSpc>
              <a:spcBef>
                <a:spcPts val="0"/>
              </a:spcBef>
              <a:buNone/>
            </a:pPr>
            <a:r>
              <a:rPr lang="en-GB" sz="1200" b="1">
                <a:solidFill>
                  <a:srgbClr val="0000FF"/>
                </a:solidFill>
                <a:latin typeface="Calibri" panose="020F0502020204030204" pitchFamily="34" charset="0"/>
                <a:ea typeface="Calibri" panose="020F0502020204030204" pitchFamily="34" charset="0"/>
                <a:cs typeface="Calibri" panose="020F0502020204030204" pitchFamily="34" charset="0"/>
              </a:rPr>
              <a:t>*** Please note:  SY ICB </a:t>
            </a:r>
            <a:r>
              <a:rPr lang="en-GB" sz="1200" b="1">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GREY</a:t>
            </a:r>
            <a:r>
              <a:rPr lang="en-GB" sz="1200" b="1">
                <a:solidFill>
                  <a:srgbClr val="0000FF"/>
                </a:solidFill>
                <a:effectLst/>
                <a:latin typeface="Calibri" panose="020F0502020204030204" pitchFamily="34" charset="0"/>
                <a:ea typeface="Calibri" panose="020F0502020204030204" pitchFamily="34" charset="0"/>
                <a:cs typeface="Calibri" panose="020F0502020204030204" pitchFamily="34" charset="0"/>
              </a:rPr>
              <a:t> TLS is equivalent to </a:t>
            </a:r>
            <a:r>
              <a:rPr lang="en-GB" sz="1200" b="1">
                <a:latin typeface="Calibri" panose="020F0502020204030204" pitchFamily="34" charset="0"/>
                <a:ea typeface="Calibri" panose="020F0502020204030204" pitchFamily="34" charset="0"/>
                <a:cs typeface="Calibri" panose="020F0502020204030204" pitchFamily="34" charset="0"/>
              </a:rPr>
              <a:t>BLACK</a:t>
            </a:r>
            <a:r>
              <a:rPr lang="en-GB" sz="1200" b="1">
                <a:solidFill>
                  <a:srgbClr val="0000FF"/>
                </a:solidFill>
                <a:latin typeface="Calibri" panose="020F0502020204030204" pitchFamily="34" charset="0"/>
                <a:ea typeface="Calibri" panose="020F0502020204030204" pitchFamily="34" charset="0"/>
                <a:cs typeface="Calibri" panose="020F0502020204030204" pitchFamily="34" charset="0"/>
              </a:rPr>
              <a:t> on Sheffield’s TLDL***</a:t>
            </a:r>
            <a:endParaRPr lang="en-GB" sz="1200" b="1">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Icon&#10;&#10;Description automatically generated">
            <a:extLst>
              <a:ext uri="{FF2B5EF4-FFF2-40B4-BE49-F238E27FC236}">
                <a16:creationId xmlns:a16="http://schemas.microsoft.com/office/drawing/2014/main" id="{F31AE4B5-F19A-F9BA-8C8F-2A3D18C6A7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85" y="47297"/>
            <a:ext cx="999369" cy="936000"/>
          </a:xfrm>
          <a:prstGeom prst="rect">
            <a:avLst/>
          </a:prstGeom>
        </p:spPr>
      </p:pic>
      <p:pic>
        <p:nvPicPr>
          <p:cNvPr id="10" name="Picture 9">
            <a:extLst>
              <a:ext uri="{FF2B5EF4-FFF2-40B4-BE49-F238E27FC236}">
                <a16:creationId xmlns:a16="http://schemas.microsoft.com/office/drawing/2014/main" id="{04DBC5D6-BEC2-C511-2C74-A2164B47DB9C}"/>
              </a:ext>
            </a:extLst>
          </p:cNvPr>
          <p:cNvPicPr>
            <a:picLocks noChangeAspect="1"/>
          </p:cNvPicPr>
          <p:nvPr/>
        </p:nvPicPr>
        <p:blipFill>
          <a:blip r:embed="rId8"/>
          <a:stretch>
            <a:fillRect/>
          </a:stretch>
        </p:blipFill>
        <p:spPr>
          <a:xfrm>
            <a:off x="20882" y="5838703"/>
            <a:ext cx="1055174" cy="972000"/>
          </a:xfrm>
          <a:prstGeom prst="rect">
            <a:avLst/>
          </a:prstGeom>
        </p:spPr>
      </p:pic>
    </p:spTree>
    <p:extLst>
      <p:ext uri="{BB962C8B-B14F-4D97-AF65-F5344CB8AC3E}">
        <p14:creationId xmlns:p14="http://schemas.microsoft.com/office/powerpoint/2010/main" val="737826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CF83491C-2BAB-9162-A06A-4792B4C023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00" y="211665"/>
            <a:ext cx="999369" cy="936000"/>
          </a:xfrm>
          <a:prstGeom prst="rect">
            <a:avLst/>
          </a:prstGeom>
        </p:spPr>
      </p:pic>
      <p:pic>
        <p:nvPicPr>
          <p:cNvPr id="5" name="Picture 4" descr="Text&#10;&#10;Description automatically generated with low confidence">
            <a:extLst>
              <a:ext uri="{FF2B5EF4-FFF2-40B4-BE49-F238E27FC236}">
                <a16:creationId xmlns:a16="http://schemas.microsoft.com/office/drawing/2014/main" id="{95EF3066-2D04-7366-12E9-FFCD1EEE53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0075" y="355955"/>
            <a:ext cx="2412001" cy="792000"/>
          </a:xfrm>
          <a:prstGeom prst="rect">
            <a:avLst/>
          </a:prstGeom>
        </p:spPr>
      </p:pic>
      <p:sp>
        <p:nvSpPr>
          <p:cNvPr id="8" name="TextBox 7">
            <a:extLst>
              <a:ext uri="{FF2B5EF4-FFF2-40B4-BE49-F238E27FC236}">
                <a16:creationId xmlns:a16="http://schemas.microsoft.com/office/drawing/2014/main" id="{1427E883-718D-675D-2719-CD76360B1D92}"/>
              </a:ext>
            </a:extLst>
          </p:cNvPr>
          <p:cNvSpPr txBox="1"/>
          <p:nvPr/>
        </p:nvSpPr>
        <p:spPr>
          <a:xfrm>
            <a:off x="1756410" y="506592"/>
            <a:ext cx="872150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solidFill>
                  <a:srgbClr val="0070C0"/>
                </a:solidFill>
                <a:latin typeface="Arial"/>
                <a:cs typeface="Arial"/>
              </a:rPr>
              <a:t>New SY Opioid Prescribing Resource</a:t>
            </a:r>
            <a:endParaRPr lang="en-GB" sz="2600" b="1">
              <a:solidFill>
                <a:schemeClr val="accent1"/>
              </a:solidFill>
            </a:endParaRPr>
          </a:p>
          <a:p>
            <a:r>
              <a:rPr lang="en-GB">
                <a:solidFill>
                  <a:schemeClr val="tx2">
                    <a:lumMod val="75000"/>
                    <a:lumOff val="25000"/>
                  </a:schemeClr>
                </a:solidFill>
                <a:ea typeface="+mn-lt"/>
                <a:cs typeface="+mn-lt"/>
                <a:hlinkClick r:id="rId5">
                  <a:extLst>
                    <a:ext uri="{A12FA001-AC4F-418D-AE19-62706E023703}">
                      <ahyp:hlinkClr xmlns:ahyp="http://schemas.microsoft.com/office/drawing/2018/hyperlinkcolor" val="tx"/>
                    </a:ext>
                  </a:extLst>
                </a:hlinkClick>
              </a:rPr>
              <a:t>Opioid_Prescribing_Resource_Including_Tapering_Advice_v1.pdf</a:t>
            </a:r>
            <a:r>
              <a:rPr lang="en-GB">
                <a:solidFill>
                  <a:schemeClr val="tx2">
                    <a:lumMod val="75000"/>
                    <a:lumOff val="25000"/>
                  </a:schemeClr>
                </a:solidFill>
                <a:ea typeface="+mn-lt"/>
                <a:cs typeface="+mn-lt"/>
              </a:rPr>
              <a:t>  </a:t>
            </a:r>
            <a:r>
              <a:rPr lang="en-GB">
                <a:ea typeface="+mn-lt"/>
                <a:cs typeface="+mn-lt"/>
                <a:hlinkClick r:id="rId6"/>
              </a:rPr>
              <a:t>helentaylor5</a:t>
            </a:r>
            <a:r>
              <a:rPr lang="en-GB">
                <a:solidFill>
                  <a:srgbClr val="000000"/>
                </a:solidFill>
                <a:ea typeface="+mn-lt"/>
                <a:cs typeface="+mn-lt"/>
                <a:hlinkClick r:id="rId6"/>
              </a:rPr>
              <a:t>@nhs.net</a:t>
            </a:r>
            <a:r>
              <a:rPr lang="en-GB">
                <a:solidFill>
                  <a:srgbClr val="000000"/>
                </a:solidFill>
                <a:ea typeface="+mn-lt"/>
                <a:cs typeface="+mn-lt"/>
              </a:rPr>
              <a:t> </a:t>
            </a:r>
            <a:r>
              <a:rPr lang="en-GB">
                <a:solidFill>
                  <a:schemeClr val="tx2">
                    <a:lumMod val="75000"/>
                    <a:lumOff val="25000"/>
                  </a:schemeClr>
                </a:solidFill>
                <a:ea typeface="+mn-lt"/>
                <a:cs typeface="+mn-lt"/>
              </a:rPr>
              <a:t>  </a:t>
            </a:r>
          </a:p>
          <a:p>
            <a:endParaRPr lang="en-GB">
              <a:solidFill>
                <a:schemeClr val="tx2">
                  <a:lumMod val="75000"/>
                  <a:lumOff val="25000"/>
                </a:schemeClr>
              </a:solidFill>
            </a:endParaRPr>
          </a:p>
        </p:txBody>
      </p:sp>
      <p:pic>
        <p:nvPicPr>
          <p:cNvPr id="4" name="Picture 3" descr="A close-up of a document&#10;&#10;Description automatically generated">
            <a:extLst>
              <a:ext uri="{FF2B5EF4-FFF2-40B4-BE49-F238E27FC236}">
                <a16:creationId xmlns:a16="http://schemas.microsoft.com/office/drawing/2014/main" id="{9A3CD5F3-6658-B12F-F211-59A55C1036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3089" y="1712951"/>
            <a:ext cx="7772400" cy="4722238"/>
          </a:xfrm>
          <a:prstGeom prst="rect">
            <a:avLst/>
          </a:prstGeom>
        </p:spPr>
      </p:pic>
    </p:spTree>
    <p:extLst>
      <p:ext uri="{BB962C8B-B14F-4D97-AF65-F5344CB8AC3E}">
        <p14:creationId xmlns:p14="http://schemas.microsoft.com/office/powerpoint/2010/main" val="472928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B3511A79-F5BC-44EE-801B-4CBA4603E207}"/>
              </a:ext>
            </a:extLst>
          </p:cNvPr>
          <p:cNvSpPr txBox="1">
            <a:spLocks/>
          </p:cNvSpPr>
          <p:nvPr/>
        </p:nvSpPr>
        <p:spPr>
          <a:xfrm>
            <a:off x="1137199" y="355237"/>
            <a:ext cx="8229600" cy="12252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a:ln>
                  <a:noFill/>
                </a:ln>
                <a:solidFill>
                  <a:srgbClr val="0070C0"/>
                </a:solidFill>
                <a:effectLst/>
                <a:uLnTx/>
                <a:uFillTx/>
                <a:latin typeface="Arial" panose="020B0604020202020204" pitchFamily="34" charset="0"/>
                <a:ea typeface="+mj-ea"/>
                <a:cs typeface="Arial" panose="020B0604020202020204" pitchFamily="34" charset="0"/>
              </a:rPr>
              <a:t>Missed the meeting/other learning lunch resources</a:t>
            </a:r>
          </a:p>
        </p:txBody>
      </p:sp>
      <p:pic>
        <p:nvPicPr>
          <p:cNvPr id="5" name="Picture 2">
            <a:extLst>
              <a:ext uri="{FF2B5EF4-FFF2-40B4-BE49-F238E27FC236}">
                <a16:creationId xmlns:a16="http://schemas.microsoft.com/office/drawing/2014/main" id="{68986961-7D92-4016-82EC-88A439D824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345" t="18675" r="21776" b="5714"/>
          <a:stretch/>
        </p:blipFill>
        <p:spPr bwMode="auto">
          <a:xfrm>
            <a:off x="462116" y="1406013"/>
            <a:ext cx="7423344" cy="4720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D685331A-547E-4A1C-B6BE-05B716905705}"/>
              </a:ext>
            </a:extLst>
          </p:cNvPr>
          <p:cNvPicPr>
            <a:picLocks noChangeAspect="1"/>
          </p:cNvPicPr>
          <p:nvPr/>
        </p:nvPicPr>
        <p:blipFill rotWithShape="1">
          <a:blip r:embed="rId5"/>
          <a:srcRect l="5346" t="13861" r="41485" b="5170"/>
          <a:stretch/>
        </p:blipFill>
        <p:spPr>
          <a:xfrm>
            <a:off x="5555894" y="2792361"/>
            <a:ext cx="6487766" cy="3334495"/>
          </a:xfrm>
          <a:prstGeom prst="rect">
            <a:avLst/>
          </a:prstGeom>
        </p:spPr>
      </p:pic>
      <p:cxnSp>
        <p:nvCxnSpPr>
          <p:cNvPr id="7" name="Straight Arrow Connector 6">
            <a:extLst>
              <a:ext uri="{FF2B5EF4-FFF2-40B4-BE49-F238E27FC236}">
                <a16:creationId xmlns:a16="http://schemas.microsoft.com/office/drawing/2014/main" id="{A7DAB0E6-4042-4494-B808-744743779506}"/>
              </a:ext>
            </a:extLst>
          </p:cNvPr>
          <p:cNvCxnSpPr>
            <a:cxnSpLocks/>
          </p:cNvCxnSpPr>
          <p:nvPr/>
        </p:nvCxnSpPr>
        <p:spPr>
          <a:xfrm flipH="1">
            <a:off x="2237268" y="1271245"/>
            <a:ext cx="5451558" cy="3007842"/>
          </a:xfrm>
          <a:prstGeom prst="straightConnector1">
            <a:avLst/>
          </a:prstGeom>
          <a:ln w="25400">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93BBB03C-0808-4B7C-9A1B-86A78F045558}"/>
              </a:ext>
            </a:extLst>
          </p:cNvPr>
          <p:cNvCxnSpPr>
            <a:cxnSpLocks/>
          </p:cNvCxnSpPr>
          <p:nvPr/>
        </p:nvCxnSpPr>
        <p:spPr>
          <a:xfrm flipH="1">
            <a:off x="7555197" y="1271245"/>
            <a:ext cx="395003" cy="3103167"/>
          </a:xfrm>
          <a:prstGeom prst="straightConnector1">
            <a:avLst/>
          </a:prstGeom>
          <a:ln w="25400">
            <a:tailEnd type="arrow"/>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E45D688-82E6-9D64-B66F-E7194CDFA4EE}"/>
              </a:ext>
            </a:extLst>
          </p:cNvPr>
          <p:cNvSpPr txBox="1"/>
          <p:nvPr/>
        </p:nvSpPr>
        <p:spPr>
          <a:xfrm>
            <a:off x="719667" y="6366933"/>
            <a:ext cx="10727266" cy="369332"/>
          </a:xfrm>
          <a:prstGeom prst="rect">
            <a:avLst/>
          </a:prstGeom>
          <a:noFill/>
        </p:spPr>
        <p:txBody>
          <a:bodyPr wrap="square" rtlCol="0">
            <a:spAutoFit/>
          </a:bodyPr>
          <a:lstStyle/>
          <a:p>
            <a:r>
              <a:rPr lang="en-GB">
                <a:hlinkClick r:id="rId6"/>
              </a:rPr>
              <a:t>https://www.intranet.sheffieldccg.nhs.uk/medicines-prescribing/learning-luncheseducational-events.htm</a:t>
            </a:r>
            <a:r>
              <a:rPr lang="en-GB"/>
              <a:t> </a:t>
            </a:r>
          </a:p>
        </p:txBody>
      </p:sp>
      <p:pic>
        <p:nvPicPr>
          <p:cNvPr id="3" name="Picture 2" descr="Icon&#10;&#10;Description automatically generated">
            <a:extLst>
              <a:ext uri="{FF2B5EF4-FFF2-40B4-BE49-F238E27FC236}">
                <a16:creationId xmlns:a16="http://schemas.microsoft.com/office/drawing/2014/main" id="{F7302479-85D0-C59E-1707-28FBD44283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94194"/>
            <a:ext cx="1239659" cy="1161055"/>
          </a:xfrm>
          <a:prstGeom prst="rect">
            <a:avLst/>
          </a:prstGeom>
        </p:spPr>
      </p:pic>
    </p:spTree>
    <p:extLst>
      <p:ext uri="{BB962C8B-B14F-4D97-AF65-F5344CB8AC3E}">
        <p14:creationId xmlns:p14="http://schemas.microsoft.com/office/powerpoint/2010/main" val="4151074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7D52DD08-5490-E36D-E115-4D5D809955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500" y="211665"/>
            <a:ext cx="999369" cy="936000"/>
          </a:xfrm>
          <a:prstGeom prst="rect">
            <a:avLst/>
          </a:prstGeom>
        </p:spPr>
      </p:pic>
      <p:pic>
        <p:nvPicPr>
          <p:cNvPr id="5" name="Picture 4" descr="Text&#10;&#10;Description automatically generated with low confidence">
            <a:extLst>
              <a:ext uri="{FF2B5EF4-FFF2-40B4-BE49-F238E27FC236}">
                <a16:creationId xmlns:a16="http://schemas.microsoft.com/office/drawing/2014/main" id="{5A234E30-025C-C1FA-5461-9619733BD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0075" y="355955"/>
            <a:ext cx="2412001" cy="792000"/>
          </a:xfrm>
          <a:prstGeom prst="rect">
            <a:avLst/>
          </a:prstGeom>
        </p:spPr>
      </p:pic>
      <p:sp>
        <p:nvSpPr>
          <p:cNvPr id="8" name="TextBox 7">
            <a:extLst>
              <a:ext uri="{FF2B5EF4-FFF2-40B4-BE49-F238E27FC236}">
                <a16:creationId xmlns:a16="http://schemas.microsoft.com/office/drawing/2014/main" id="{8C375A3C-2D8B-1459-F402-C65C5E9CBEC9}"/>
              </a:ext>
            </a:extLst>
          </p:cNvPr>
          <p:cNvSpPr txBox="1"/>
          <p:nvPr/>
        </p:nvSpPr>
        <p:spPr>
          <a:xfrm>
            <a:off x="447092" y="1516011"/>
            <a:ext cx="11743545" cy="532453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a:buChar char="•"/>
            </a:pPr>
            <a:r>
              <a:rPr lang="en-US" sz="2000">
                <a:latin typeface="Calibri" panose="020F0502020204030204" pitchFamily="34" charset="0"/>
                <a:ea typeface="+mn-lt"/>
                <a:cs typeface="Calibri" panose="020F0502020204030204" pitchFamily="34" charset="0"/>
              </a:rPr>
              <a:t>Opioids are very good analgesics for acute pain and for pain at the end of life, but there is little evidence that they are helpful for long-term pain.</a:t>
            </a:r>
            <a:endParaRPr lang="en-US">
              <a:latin typeface="Calibri" panose="020F0502020204030204" pitchFamily="34" charset="0"/>
              <a:cs typeface="Calibri" panose="020F0502020204030204" pitchFamily="34" charset="0"/>
            </a:endParaRPr>
          </a:p>
          <a:p>
            <a:endParaRPr lang="en-US" sz="2000">
              <a:latin typeface="Calibri" panose="020F0502020204030204" pitchFamily="34" charset="0"/>
              <a:ea typeface="+mn-lt"/>
              <a:cs typeface="Calibri" panose="020F0502020204030204" pitchFamily="34" charset="0"/>
            </a:endParaRPr>
          </a:p>
          <a:p>
            <a:pPr marL="342900" indent="-342900">
              <a:buFont typeface="Arial"/>
              <a:buChar char="•"/>
            </a:pPr>
            <a:r>
              <a:rPr lang="en-US" sz="2000">
                <a:latin typeface="Calibri" panose="020F0502020204030204" pitchFamily="34" charset="0"/>
                <a:ea typeface="+mn-lt"/>
                <a:cs typeface="Calibri" panose="020F0502020204030204" pitchFamily="34" charset="0"/>
              </a:rPr>
              <a:t>A small proportion of people may obtain good pain relief with opioids in the long term if the dose can be kept low and especially if their use is intermittent.  </a:t>
            </a:r>
            <a:endParaRPr lang="en-US">
              <a:latin typeface="Calibri" panose="020F0502020204030204" pitchFamily="34" charset="0"/>
              <a:cs typeface="Calibri" panose="020F0502020204030204" pitchFamily="34" charset="0"/>
            </a:endParaRPr>
          </a:p>
          <a:p>
            <a:endParaRPr lang="en-US" sz="2000">
              <a:latin typeface="Calibri" panose="020F0502020204030204" pitchFamily="34" charset="0"/>
              <a:ea typeface="+mn-lt"/>
              <a:cs typeface="Calibri" panose="020F0502020204030204" pitchFamily="34" charset="0"/>
            </a:endParaRPr>
          </a:p>
          <a:p>
            <a:pPr marL="342900" indent="-342900">
              <a:buFont typeface="Arial"/>
              <a:buChar char="•"/>
            </a:pPr>
            <a:r>
              <a:rPr lang="en-US" sz="2000">
                <a:latin typeface="Calibri" panose="020F0502020204030204" pitchFamily="34" charset="0"/>
                <a:ea typeface="+mn-lt"/>
                <a:cs typeface="Calibri" panose="020F0502020204030204" pitchFamily="34" charset="0"/>
              </a:rPr>
              <a:t>Risk of harm increases substantially at doses above an oral morphine equivalent (OME) of 120 mg/day* but there is no increased benefit.</a:t>
            </a:r>
          </a:p>
          <a:p>
            <a:r>
              <a:rPr lang="en-US" sz="2000">
                <a:latin typeface="Calibri" panose="020F0502020204030204" pitchFamily="34" charset="0"/>
                <a:ea typeface="+mn-lt"/>
                <a:cs typeface="Calibri" panose="020F0502020204030204" pitchFamily="34" charset="0"/>
              </a:rPr>
              <a:t> </a:t>
            </a:r>
            <a:r>
              <a:rPr lang="en-US" sz="2000" i="1">
                <a:latin typeface="Calibri" panose="020F0502020204030204" pitchFamily="34" charset="0"/>
                <a:ea typeface="+mn-lt"/>
                <a:cs typeface="Calibri" panose="020F0502020204030204" pitchFamily="34" charset="0"/>
              </a:rPr>
              <a:t>*Additional dosage increases beyond 50 mg/day OME are progressively more likely to yield diminishing   returns in benefits for pain and function relative to risks to patients as dosage increases further. </a:t>
            </a:r>
          </a:p>
          <a:p>
            <a:endParaRPr lang="en-US" sz="2000" i="1">
              <a:latin typeface="Calibri" panose="020F0502020204030204" pitchFamily="34" charset="0"/>
              <a:ea typeface="+mn-lt"/>
              <a:cs typeface="Calibri" panose="020F0502020204030204" pitchFamily="34" charset="0"/>
            </a:endParaRPr>
          </a:p>
          <a:p>
            <a:pPr marL="342900" indent="-342900">
              <a:buFont typeface="Arial"/>
              <a:buChar char="•"/>
            </a:pPr>
            <a:r>
              <a:rPr lang="en-US" sz="2000">
                <a:latin typeface="Calibri" panose="020F0502020204030204" pitchFamily="34" charset="0"/>
                <a:ea typeface="+mn-lt"/>
                <a:cs typeface="Calibri" panose="020F0502020204030204" pitchFamily="34" charset="0"/>
              </a:rPr>
              <a:t>If pain is severe despite opioid treatment, it means opioid isn't working and should be stopped, even if no other treatment is available.</a:t>
            </a:r>
          </a:p>
          <a:p>
            <a:pPr marL="342900" indent="-342900">
              <a:buFont typeface="Arial"/>
              <a:buChar char="•"/>
            </a:pPr>
            <a:endParaRPr lang="en-US" sz="2000">
              <a:latin typeface="Calibri" panose="020F0502020204030204" pitchFamily="34" charset="0"/>
              <a:ea typeface="+mn-lt"/>
              <a:cs typeface="Calibri" panose="020F0502020204030204" pitchFamily="34" charset="0"/>
            </a:endParaRPr>
          </a:p>
          <a:p>
            <a:pPr marL="342900" indent="-342900">
              <a:buFont typeface="Arial"/>
              <a:buChar char="•"/>
            </a:pPr>
            <a:r>
              <a:rPr lang="en-US" sz="2000">
                <a:latin typeface="Calibri" panose="020F0502020204030204" pitchFamily="34" charset="0"/>
                <a:ea typeface="+mn-lt"/>
                <a:cs typeface="Calibri" panose="020F0502020204030204" pitchFamily="34" charset="0"/>
              </a:rPr>
              <a:t>Chronic pain is very complex and if patients have refractory and disabling symptoms, particularly if they are on high opioid doses, an assessment of the emotional influences on their pain experience is essential.</a:t>
            </a:r>
            <a:endParaRPr lang="en-US" sz="2000">
              <a:latin typeface="Calibri" panose="020F0502020204030204" pitchFamily="34" charset="0"/>
              <a:ea typeface="Calibri"/>
              <a:cs typeface="Calibri" panose="020F0502020204030204" pitchFamily="34" charset="0"/>
            </a:endParaRPr>
          </a:p>
          <a:p>
            <a:endParaRPr lang="en-US" sz="2000">
              <a:latin typeface="Calibri"/>
              <a:ea typeface="Calibri"/>
              <a:cs typeface="Calibri"/>
            </a:endParaRPr>
          </a:p>
        </p:txBody>
      </p:sp>
      <p:sp>
        <p:nvSpPr>
          <p:cNvPr id="10" name="TextBox 9">
            <a:extLst>
              <a:ext uri="{FF2B5EF4-FFF2-40B4-BE49-F238E27FC236}">
                <a16:creationId xmlns:a16="http://schemas.microsoft.com/office/drawing/2014/main" id="{BF46207A-82B8-5F31-936E-BEA4C6963D1C}"/>
              </a:ext>
            </a:extLst>
          </p:cNvPr>
          <p:cNvSpPr txBox="1"/>
          <p:nvPr/>
        </p:nvSpPr>
        <p:spPr>
          <a:xfrm>
            <a:off x="1540487" y="346460"/>
            <a:ext cx="9292500"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500" b="1">
                <a:solidFill>
                  <a:srgbClr val="0070C0"/>
                </a:solidFill>
                <a:latin typeface="Calibri" panose="020F0502020204030204" pitchFamily="34" charset="0"/>
                <a:cs typeface="Calibri" panose="020F0502020204030204" pitchFamily="34" charset="0"/>
              </a:rPr>
              <a:t>Key headlines from Opioids Aware, Faculty of Pain Medicine</a:t>
            </a:r>
            <a:endParaRPr lang="en-GB" sz="3500" b="1">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4624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2FD167-8B6E-8E21-8ED6-85CE2BA26D5D}"/>
              </a:ext>
            </a:extLst>
          </p:cNvPr>
          <p:cNvSpPr txBox="1"/>
          <p:nvPr/>
        </p:nvSpPr>
        <p:spPr>
          <a:xfrm>
            <a:off x="780122" y="1142781"/>
            <a:ext cx="10637483"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a:latin typeface="Calibri" panose="020F0502020204030204" pitchFamily="34" charset="0"/>
                <a:cs typeface="Calibri" panose="020F0502020204030204" pitchFamily="34" charset="0"/>
              </a:rPr>
              <a:t>Consider at least every 6-12 months irrespective of dose to assess benefit and side-effects. </a:t>
            </a:r>
            <a:endParaRPr lang="en-US">
              <a:latin typeface="Calibri" panose="020F0502020204030204" pitchFamily="34" charset="0"/>
              <a:cs typeface="Calibri" panose="020F0502020204030204" pitchFamily="34" charset="0"/>
            </a:endParaRPr>
          </a:p>
          <a:p>
            <a:pPr marL="285750" indent="-285750">
              <a:buFont typeface="Arial"/>
              <a:buChar char="•"/>
            </a:pPr>
            <a:endParaRPr lang="en-GB">
              <a:latin typeface="Calibri" panose="020F0502020204030204" pitchFamily="34" charset="0"/>
              <a:cs typeface="Calibri" panose="020F0502020204030204" pitchFamily="34" charset="0"/>
            </a:endParaRPr>
          </a:p>
          <a:p>
            <a:pPr marL="285750" indent="-285750">
              <a:buFont typeface="Arial"/>
              <a:buChar char="•"/>
            </a:pPr>
            <a:r>
              <a:rPr lang="en-GB">
                <a:latin typeface="Calibri" panose="020F0502020204030204" pitchFamily="34" charset="0"/>
                <a:cs typeface="Calibri" panose="020F0502020204030204" pitchFamily="34" charset="0"/>
              </a:rPr>
              <a:t>Opioid no longer beneficial e.g. severe pain despite opioid. Consider using a pain scale e.g. British Pain Society Pain Scale </a:t>
            </a:r>
            <a:endParaRPr lang="en-US">
              <a:latin typeface="Calibri" panose="020F0502020204030204" pitchFamily="34" charset="0"/>
              <a:cs typeface="Calibri" panose="020F0502020204030204" pitchFamily="34" charset="0"/>
            </a:endParaRPr>
          </a:p>
          <a:p>
            <a:pPr marL="285750" indent="-285750">
              <a:buFont typeface="Arial"/>
              <a:buChar char="•"/>
            </a:pPr>
            <a:endParaRPr lang="en-GB">
              <a:latin typeface="Calibri" panose="020F0502020204030204" pitchFamily="34" charset="0"/>
              <a:cs typeface="Calibri" panose="020F0502020204030204" pitchFamily="34" charset="0"/>
            </a:endParaRPr>
          </a:p>
          <a:p>
            <a:pPr marL="285750" indent="-285750">
              <a:buFont typeface="Arial"/>
              <a:buChar char="•"/>
            </a:pPr>
            <a:r>
              <a:rPr lang="en-GB">
                <a:latin typeface="Calibri" panose="020F0502020204030204" pitchFamily="34" charset="0"/>
                <a:cs typeface="Calibri" panose="020F0502020204030204" pitchFamily="34" charset="0"/>
              </a:rPr>
              <a:t>High dose opioid &gt; 120 mg /day oral morphine equivalent (OME) where evidence shows risk of harm outweighs benefit (note: diminishing benefit and increased risks at doses above 50 mg /day OME – see here) </a:t>
            </a:r>
            <a:endParaRPr lang="en-US">
              <a:latin typeface="Calibri" panose="020F0502020204030204" pitchFamily="34" charset="0"/>
              <a:cs typeface="Calibri" panose="020F0502020204030204" pitchFamily="34" charset="0"/>
            </a:endParaRPr>
          </a:p>
          <a:p>
            <a:pPr marL="285750" indent="-285750">
              <a:buFont typeface="Arial"/>
              <a:buChar char="•"/>
            </a:pPr>
            <a:endParaRPr lang="en-GB">
              <a:latin typeface="Calibri" panose="020F0502020204030204" pitchFamily="34" charset="0"/>
              <a:cs typeface="Calibri" panose="020F0502020204030204" pitchFamily="34" charset="0"/>
            </a:endParaRPr>
          </a:p>
          <a:p>
            <a:pPr marL="285750" indent="-285750">
              <a:buFont typeface="Arial"/>
              <a:buChar char="•"/>
            </a:pPr>
            <a:r>
              <a:rPr lang="en-GB">
                <a:latin typeface="Calibri" panose="020F0502020204030204" pitchFamily="34" charset="0"/>
                <a:cs typeface="Calibri" panose="020F0502020204030204" pitchFamily="34" charset="0"/>
              </a:rPr>
              <a:t>Condition for which opioid was prescribed has resolved e.g. joint replacement. </a:t>
            </a:r>
            <a:endParaRPr lang="en-US">
              <a:latin typeface="Calibri" panose="020F0502020204030204" pitchFamily="34" charset="0"/>
              <a:cs typeface="Calibri" panose="020F0502020204030204" pitchFamily="34" charset="0"/>
            </a:endParaRPr>
          </a:p>
          <a:p>
            <a:pPr marL="285750" indent="-285750">
              <a:buFont typeface="Arial"/>
              <a:buChar char="•"/>
            </a:pPr>
            <a:endParaRPr lang="en-GB">
              <a:latin typeface="Calibri" panose="020F0502020204030204" pitchFamily="34" charset="0"/>
              <a:cs typeface="Calibri" panose="020F0502020204030204" pitchFamily="34" charset="0"/>
            </a:endParaRPr>
          </a:p>
          <a:p>
            <a:pPr marL="285750" indent="-285750">
              <a:buFont typeface="Arial"/>
              <a:buChar char="•"/>
            </a:pPr>
            <a:r>
              <a:rPr lang="en-GB">
                <a:latin typeface="Calibri" panose="020F0502020204030204" pitchFamily="34" charset="0"/>
                <a:cs typeface="Calibri" panose="020F0502020204030204" pitchFamily="34" charset="0"/>
              </a:rPr>
              <a:t>Person wants to stop taking the medicine e.g. intolerable adverse effects. </a:t>
            </a:r>
            <a:endParaRPr lang="en-US">
              <a:latin typeface="Calibri" panose="020F0502020204030204" pitchFamily="34" charset="0"/>
              <a:cs typeface="Calibri" panose="020F0502020204030204" pitchFamily="34" charset="0"/>
            </a:endParaRPr>
          </a:p>
          <a:p>
            <a:pPr marL="285750" indent="-285750">
              <a:buFont typeface="Arial"/>
              <a:buChar char="•"/>
            </a:pPr>
            <a:endParaRPr lang="en-GB">
              <a:latin typeface="Calibri" panose="020F0502020204030204" pitchFamily="34" charset="0"/>
              <a:cs typeface="Calibri" panose="020F0502020204030204" pitchFamily="34" charset="0"/>
            </a:endParaRPr>
          </a:p>
          <a:p>
            <a:pPr marL="285750" indent="-285750">
              <a:buFont typeface="Arial"/>
              <a:buChar char="•"/>
            </a:pPr>
            <a:r>
              <a:rPr lang="en-GB">
                <a:latin typeface="Calibri" panose="020F0502020204030204" pitchFamily="34" charset="0"/>
                <a:cs typeface="Calibri" panose="020F0502020204030204" pitchFamily="34" charset="0"/>
              </a:rPr>
              <a:t>Problems associated with dependence have developed or strong evidence the person is diverting medication to others.</a:t>
            </a:r>
            <a:endParaRPr lang="en-US">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7B5B1C4B-1AAD-C523-A36A-E395E8DC9C35}"/>
              </a:ext>
            </a:extLst>
          </p:cNvPr>
          <p:cNvSpPr txBox="1"/>
          <p:nvPr/>
        </p:nvSpPr>
        <p:spPr>
          <a:xfrm>
            <a:off x="1806525" y="501096"/>
            <a:ext cx="717051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solidFill>
                  <a:srgbClr val="0070C0"/>
                </a:solidFill>
                <a:latin typeface="Arial"/>
                <a:cs typeface="Arial"/>
              </a:rPr>
              <a:t>Indications for opioid tapering</a:t>
            </a:r>
            <a:endParaRPr lang="en-US" sz="3600" b="1">
              <a:solidFill>
                <a:srgbClr val="0070C0"/>
              </a:solidFill>
              <a:latin typeface="Arial"/>
              <a:cs typeface="Arial"/>
            </a:endParaRPr>
          </a:p>
        </p:txBody>
      </p:sp>
      <p:pic>
        <p:nvPicPr>
          <p:cNvPr id="6" name="Picture 5" descr="Icon&#10;&#10;Description automatically generated">
            <a:extLst>
              <a:ext uri="{FF2B5EF4-FFF2-40B4-BE49-F238E27FC236}">
                <a16:creationId xmlns:a16="http://schemas.microsoft.com/office/drawing/2014/main" id="{B54FC64D-D6F9-E660-0757-889FFF763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500" y="211665"/>
            <a:ext cx="999369" cy="936000"/>
          </a:xfrm>
          <a:prstGeom prst="rect">
            <a:avLst/>
          </a:prstGeom>
        </p:spPr>
      </p:pic>
      <p:pic>
        <p:nvPicPr>
          <p:cNvPr id="8" name="Picture 7" descr="Text&#10;&#10;Description automatically generated with low confidence">
            <a:extLst>
              <a:ext uri="{FF2B5EF4-FFF2-40B4-BE49-F238E27FC236}">
                <a16:creationId xmlns:a16="http://schemas.microsoft.com/office/drawing/2014/main" id="{E76E8DED-7CBE-B9CB-6DB8-D03CB6983D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0075" y="355955"/>
            <a:ext cx="2412001" cy="792000"/>
          </a:xfrm>
          <a:prstGeom prst="rect">
            <a:avLst/>
          </a:prstGeom>
        </p:spPr>
      </p:pic>
      <p:sp>
        <p:nvSpPr>
          <p:cNvPr id="2" name="TextBox 1">
            <a:extLst>
              <a:ext uri="{FF2B5EF4-FFF2-40B4-BE49-F238E27FC236}">
                <a16:creationId xmlns:a16="http://schemas.microsoft.com/office/drawing/2014/main" id="{8BF43818-D091-3520-B972-F2F73D74C989}"/>
              </a:ext>
            </a:extLst>
          </p:cNvPr>
          <p:cNvSpPr txBox="1"/>
          <p:nvPr/>
        </p:nvSpPr>
        <p:spPr>
          <a:xfrm>
            <a:off x="791738" y="5278403"/>
            <a:ext cx="1063254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en-GB"/>
              <a:t>Having a 'conversation' is key!- discuss 'Tapering' at regular intervals (e.g. annual review) so patient can assess if still on-going benefit.</a:t>
            </a:r>
          </a:p>
          <a:p>
            <a:pPr marL="285750" indent="-285750">
              <a:buFont typeface="Calibri"/>
              <a:buChar char="-"/>
            </a:pPr>
            <a:r>
              <a:rPr lang="en-GB"/>
              <a:t>Try to ensure acute opioids don’t become long term. Increased</a:t>
            </a:r>
            <a:r>
              <a:rPr lang="en-GB">
                <a:ea typeface="+mn-lt"/>
                <a:cs typeface="+mn-lt"/>
              </a:rPr>
              <a:t> risk of dependence and addiction if opioid taken for &gt; 3 </a:t>
            </a:r>
            <a:r>
              <a:rPr lang="en-GB" err="1">
                <a:ea typeface="+mn-lt"/>
                <a:cs typeface="+mn-lt"/>
              </a:rPr>
              <a:t>mths</a:t>
            </a:r>
            <a:r>
              <a:rPr lang="en-GB">
                <a:ea typeface="+mn-lt"/>
                <a:cs typeface="+mn-lt"/>
              </a:rPr>
              <a:t>. Chronic pain is defined as pain last 3 </a:t>
            </a:r>
            <a:r>
              <a:rPr lang="en-GB" err="1">
                <a:ea typeface="+mn-lt"/>
                <a:cs typeface="+mn-lt"/>
              </a:rPr>
              <a:t>mths</a:t>
            </a:r>
            <a:r>
              <a:rPr lang="en-GB">
                <a:ea typeface="+mn-lt"/>
                <a:cs typeface="+mn-lt"/>
              </a:rPr>
              <a:t> or more. </a:t>
            </a:r>
            <a:endParaRPr lang="en-GB"/>
          </a:p>
        </p:txBody>
      </p:sp>
      <p:pic>
        <p:nvPicPr>
          <p:cNvPr id="7" name="Picture 6" descr="A hand cursor pressing a blue button&#10;&#10;Description automatically generated">
            <a:extLst>
              <a:ext uri="{FF2B5EF4-FFF2-40B4-BE49-F238E27FC236}">
                <a16:creationId xmlns:a16="http://schemas.microsoft.com/office/drawing/2014/main" id="{10D2A2F6-D759-84CC-3591-CC9D6E293548}"/>
              </a:ext>
            </a:extLst>
          </p:cNvPr>
          <p:cNvPicPr>
            <a:picLocks noChangeAspect="1"/>
          </p:cNvPicPr>
          <p:nvPr/>
        </p:nvPicPr>
        <p:blipFill>
          <a:blip r:embed="rId4"/>
          <a:stretch>
            <a:fillRect/>
          </a:stretch>
        </p:blipFill>
        <p:spPr>
          <a:xfrm>
            <a:off x="70865" y="5437149"/>
            <a:ext cx="664369" cy="612000"/>
          </a:xfrm>
          <a:prstGeom prst="rect">
            <a:avLst/>
          </a:prstGeom>
        </p:spPr>
      </p:pic>
    </p:spTree>
    <p:extLst>
      <p:ext uri="{BB962C8B-B14F-4D97-AF65-F5344CB8AC3E}">
        <p14:creationId xmlns:p14="http://schemas.microsoft.com/office/powerpoint/2010/main" val="1110710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70B2AF-6E98-B249-2432-C10A7CB7EDBD}"/>
              </a:ext>
            </a:extLst>
          </p:cNvPr>
          <p:cNvSpPr txBox="1"/>
          <p:nvPr/>
        </p:nvSpPr>
        <p:spPr>
          <a:xfrm>
            <a:off x="1115054" y="1337077"/>
            <a:ext cx="9146276"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Calibri"/>
                <a:ea typeface="Calibri"/>
                <a:cs typeface="Calibri"/>
              </a:rPr>
              <a:t>Not a complete list: …</a:t>
            </a:r>
            <a:endParaRPr lang="en-GB">
              <a:latin typeface="Calibri" panose="020F0502020204030204" pitchFamily="34" charset="0"/>
              <a:ea typeface="Calibri" panose="020F0502020204030204" pitchFamily="34" charset="0"/>
              <a:cs typeface="Calibri" panose="020F0502020204030204" pitchFamily="34" charset="0"/>
            </a:endParaRPr>
          </a:p>
          <a:p>
            <a:endParaRPr lang="en-GB">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a:buChar char="•"/>
            </a:pPr>
            <a:r>
              <a:rPr lang="en-GB">
                <a:latin typeface="Calibri"/>
                <a:ea typeface="Calibri"/>
                <a:cs typeface="Calibri"/>
              </a:rPr>
              <a:t>Constipation</a:t>
            </a:r>
          </a:p>
          <a:p>
            <a:pPr marL="285750" indent="-285750">
              <a:buFont typeface="Arial"/>
              <a:buChar char="•"/>
            </a:pPr>
            <a:r>
              <a:rPr lang="en-GB">
                <a:latin typeface="Calibri"/>
                <a:ea typeface="Calibri"/>
                <a:cs typeface="Calibri"/>
              </a:rPr>
              <a:t>Weight gain </a:t>
            </a:r>
          </a:p>
          <a:p>
            <a:pPr marL="285750" indent="-285750">
              <a:buFont typeface="Arial"/>
              <a:buChar char="•"/>
            </a:pPr>
            <a:r>
              <a:rPr lang="en-GB">
                <a:latin typeface="Calibri"/>
                <a:ea typeface="Calibri"/>
                <a:cs typeface="Calibri"/>
              </a:rPr>
              <a:t>Hormonal effects - sexual dysfunction, amenorrhea, infertility </a:t>
            </a:r>
          </a:p>
          <a:p>
            <a:pPr marL="285750" indent="-285750">
              <a:buFont typeface="Arial"/>
              <a:buChar char="•"/>
            </a:pPr>
            <a:r>
              <a:rPr lang="en-GB">
                <a:latin typeface="Calibri"/>
                <a:ea typeface="Calibri"/>
                <a:cs typeface="Calibri"/>
              </a:rPr>
              <a:t>Depression / mood changes - people often don’t realise the negative impact opioids have on their mood and function </a:t>
            </a:r>
          </a:p>
          <a:p>
            <a:pPr marL="285750" indent="-285750">
              <a:buFont typeface="Arial"/>
              <a:buChar char="•"/>
            </a:pPr>
            <a:r>
              <a:rPr lang="en-GB">
                <a:latin typeface="Calibri"/>
                <a:ea typeface="Calibri"/>
                <a:cs typeface="Calibri"/>
              </a:rPr>
              <a:t>Reduced ability to fight infections </a:t>
            </a:r>
          </a:p>
          <a:p>
            <a:pPr marL="285750" indent="-285750">
              <a:buFont typeface="Arial"/>
              <a:buChar char="•"/>
            </a:pPr>
            <a:r>
              <a:rPr lang="en-GB">
                <a:latin typeface="Calibri"/>
                <a:ea typeface="Calibri"/>
                <a:cs typeface="Calibri"/>
              </a:rPr>
              <a:t>Memory loss </a:t>
            </a:r>
          </a:p>
          <a:p>
            <a:pPr marL="285750" indent="-285750">
              <a:buFont typeface="Arial"/>
              <a:buChar char="•"/>
            </a:pPr>
            <a:r>
              <a:rPr lang="en-GB">
                <a:latin typeface="Calibri"/>
                <a:ea typeface="Calibri"/>
                <a:cs typeface="Calibri"/>
              </a:rPr>
              <a:t>Increased risk of fractures (osteoporosis) and falls </a:t>
            </a:r>
          </a:p>
          <a:p>
            <a:pPr marL="285750" indent="-285750">
              <a:buFont typeface="Arial"/>
              <a:buChar char="•"/>
            </a:pPr>
            <a:r>
              <a:rPr lang="en-GB">
                <a:latin typeface="Calibri"/>
                <a:ea typeface="Calibri"/>
                <a:cs typeface="Calibri"/>
              </a:rPr>
              <a:t>Difficulty sleeping (snoring and breathing difficulties)</a:t>
            </a:r>
          </a:p>
          <a:p>
            <a:pPr marL="285750" indent="-285750">
              <a:buFont typeface="Arial"/>
              <a:buChar char="•"/>
            </a:pPr>
            <a:r>
              <a:rPr lang="en-GB">
                <a:latin typeface="Calibri"/>
                <a:ea typeface="Calibri"/>
                <a:cs typeface="Calibri"/>
              </a:rPr>
              <a:t>Opioid-induced hyperalgesia </a:t>
            </a:r>
          </a:p>
          <a:p>
            <a:pPr marL="285750" indent="-285750">
              <a:buFont typeface="Arial"/>
              <a:buChar char="•"/>
            </a:pPr>
            <a:r>
              <a:rPr lang="en-GB">
                <a:latin typeface="Calibri"/>
                <a:ea typeface="Calibri"/>
                <a:cs typeface="Calibri"/>
              </a:rPr>
              <a:t>Problems associated with dependence and addiction </a:t>
            </a:r>
          </a:p>
          <a:p>
            <a:pPr marL="285750" indent="-285750">
              <a:buFont typeface="Arial"/>
              <a:buChar char="•"/>
            </a:pPr>
            <a:r>
              <a:rPr lang="en-GB">
                <a:latin typeface="Calibri"/>
                <a:ea typeface="Calibri"/>
                <a:cs typeface="Calibri"/>
              </a:rPr>
              <a:t>Respiratory depression, increased mortality</a:t>
            </a:r>
          </a:p>
          <a:p>
            <a:pPr marL="285750" indent="-285750">
              <a:buFont typeface="Arial"/>
              <a:buChar char="•"/>
            </a:pPr>
            <a:endParaRPr lang="en-GB">
              <a:latin typeface="Calibri" panose="020F0502020204030204" pitchFamily="34" charset="0"/>
              <a:ea typeface="Calibri"/>
              <a:cs typeface="Calibri" panose="020F0502020204030204" pitchFamily="34" charset="0"/>
            </a:endParaRPr>
          </a:p>
          <a:p>
            <a:endParaRPr lang="en-GB">
              <a:latin typeface="Calibri" panose="020F0502020204030204" pitchFamily="34" charset="0"/>
              <a:ea typeface="Calibri"/>
              <a:cs typeface="Calibri" panose="020F0502020204030204" pitchFamily="34" charset="0"/>
            </a:endParaRPr>
          </a:p>
        </p:txBody>
      </p:sp>
      <p:pic>
        <p:nvPicPr>
          <p:cNvPr id="4" name="Picture 3" descr="Icon&#10;&#10;Description automatically generated">
            <a:extLst>
              <a:ext uri="{FF2B5EF4-FFF2-40B4-BE49-F238E27FC236}">
                <a16:creationId xmlns:a16="http://schemas.microsoft.com/office/drawing/2014/main" id="{EE47579D-BA69-8CC8-2257-99AF68F29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500" y="211665"/>
            <a:ext cx="999369" cy="936000"/>
          </a:xfrm>
          <a:prstGeom prst="rect">
            <a:avLst/>
          </a:prstGeom>
        </p:spPr>
      </p:pic>
      <p:pic>
        <p:nvPicPr>
          <p:cNvPr id="6" name="Picture 5" descr="Text&#10;&#10;Description automatically generated with low confidence">
            <a:extLst>
              <a:ext uri="{FF2B5EF4-FFF2-40B4-BE49-F238E27FC236}">
                <a16:creationId xmlns:a16="http://schemas.microsoft.com/office/drawing/2014/main" id="{76069B28-DEB9-47A3-A9D4-F2C89A5E3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0075" y="355955"/>
            <a:ext cx="2412001" cy="792000"/>
          </a:xfrm>
          <a:prstGeom prst="rect">
            <a:avLst/>
          </a:prstGeom>
        </p:spPr>
      </p:pic>
      <p:sp>
        <p:nvSpPr>
          <p:cNvPr id="8" name="TextBox 7">
            <a:extLst>
              <a:ext uri="{FF2B5EF4-FFF2-40B4-BE49-F238E27FC236}">
                <a16:creationId xmlns:a16="http://schemas.microsoft.com/office/drawing/2014/main" id="{C5B252AF-3AB4-4DC7-417C-0586D21DC1FC}"/>
              </a:ext>
            </a:extLst>
          </p:cNvPr>
          <p:cNvSpPr txBox="1"/>
          <p:nvPr/>
        </p:nvSpPr>
        <p:spPr>
          <a:xfrm>
            <a:off x="1806525" y="501096"/>
            <a:ext cx="717051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solidFill>
                  <a:srgbClr val="0070C0"/>
                </a:solidFill>
                <a:latin typeface="Arial"/>
                <a:cs typeface="Arial"/>
              </a:rPr>
              <a:t>Consider opioid side-effects</a:t>
            </a:r>
            <a:endParaRPr lang="en-GB">
              <a:solidFill>
                <a:srgbClr val="0070C0"/>
              </a:solidFill>
              <a:latin typeface="Aptos"/>
              <a:cs typeface="Arial"/>
            </a:endParaRPr>
          </a:p>
        </p:txBody>
      </p:sp>
      <p:pic>
        <p:nvPicPr>
          <p:cNvPr id="5" name="Picture 4" descr="A hand cursor pressing a blue button&#10;&#10;Description automatically generated">
            <a:extLst>
              <a:ext uri="{FF2B5EF4-FFF2-40B4-BE49-F238E27FC236}">
                <a16:creationId xmlns:a16="http://schemas.microsoft.com/office/drawing/2014/main" id="{4C1BC1E3-91C9-FD91-29E3-78F8D90BB942}"/>
              </a:ext>
            </a:extLst>
          </p:cNvPr>
          <p:cNvPicPr>
            <a:picLocks noChangeAspect="1"/>
          </p:cNvPicPr>
          <p:nvPr/>
        </p:nvPicPr>
        <p:blipFill>
          <a:blip r:embed="rId4"/>
          <a:stretch>
            <a:fillRect/>
          </a:stretch>
        </p:blipFill>
        <p:spPr>
          <a:xfrm>
            <a:off x="784638" y="5552896"/>
            <a:ext cx="664369" cy="612000"/>
          </a:xfrm>
          <a:prstGeom prst="rect">
            <a:avLst/>
          </a:prstGeom>
        </p:spPr>
      </p:pic>
      <p:sp>
        <p:nvSpPr>
          <p:cNvPr id="10" name="TextBox 9">
            <a:extLst>
              <a:ext uri="{FF2B5EF4-FFF2-40B4-BE49-F238E27FC236}">
                <a16:creationId xmlns:a16="http://schemas.microsoft.com/office/drawing/2014/main" id="{59BC8D43-B438-A34D-7A38-C109775F4E2E}"/>
              </a:ext>
            </a:extLst>
          </p:cNvPr>
          <p:cNvSpPr txBox="1"/>
          <p:nvPr/>
        </p:nvSpPr>
        <p:spPr>
          <a:xfrm>
            <a:off x="1809259" y="5601467"/>
            <a:ext cx="646991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Focus on those side-effects relevant to the patient. More likely to engage with the process</a:t>
            </a:r>
          </a:p>
        </p:txBody>
      </p:sp>
    </p:spTree>
    <p:extLst>
      <p:ext uri="{BB962C8B-B14F-4D97-AF65-F5344CB8AC3E}">
        <p14:creationId xmlns:p14="http://schemas.microsoft.com/office/powerpoint/2010/main" val="1190383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3B7843-4263-E44F-BE22-DE99C877F2DC}"/>
              </a:ext>
            </a:extLst>
          </p:cNvPr>
          <p:cNvSpPr txBox="1"/>
          <p:nvPr/>
        </p:nvSpPr>
        <p:spPr>
          <a:xfrm>
            <a:off x="952253" y="751265"/>
            <a:ext cx="11292504"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a:latin typeface="Calibri"/>
                <a:ea typeface="Calibri"/>
                <a:cs typeface="Calibri"/>
              </a:rPr>
              <a:t>Acknowledge and discuss with the person any differences between their views and your own about risks and benefits of taking an opioid. </a:t>
            </a:r>
            <a:endParaRPr lang="en-US">
              <a:latin typeface="Calibri"/>
              <a:ea typeface="Calibri"/>
              <a:cs typeface="Calibri"/>
            </a:endParaRPr>
          </a:p>
          <a:p>
            <a:pPr marL="285750" indent="-285750">
              <a:buFont typeface="Arial"/>
              <a:buChar char="•"/>
            </a:pPr>
            <a:r>
              <a:rPr lang="en-GB">
                <a:latin typeface="Calibri"/>
                <a:ea typeface="Calibri"/>
                <a:cs typeface="Calibri"/>
              </a:rPr>
              <a:t>If asked about previous prescribing decisions, explain our understanding of the balance of risks and benefits of opioid medicines has changed over time. </a:t>
            </a:r>
            <a:endParaRPr lang="en-US">
              <a:latin typeface="Calibri"/>
              <a:ea typeface="Calibri"/>
              <a:cs typeface="Calibri"/>
            </a:endParaRPr>
          </a:p>
          <a:p>
            <a:pPr marL="285750" indent="-285750">
              <a:buFont typeface="Arial"/>
              <a:buChar char="•"/>
            </a:pPr>
            <a:endParaRPr lang="en-GB">
              <a:latin typeface="Calibri" panose="020F0502020204030204" pitchFamily="34" charset="0"/>
              <a:cs typeface="Calibri" panose="020F0502020204030204" pitchFamily="34" charset="0"/>
            </a:endParaRPr>
          </a:p>
          <a:p>
            <a:r>
              <a:rPr lang="en-GB" b="1">
                <a:latin typeface="Calibri"/>
                <a:ea typeface="+mn-lt"/>
                <a:cs typeface="Calibri"/>
              </a:rPr>
              <a:t>Aim: </a:t>
            </a:r>
            <a:r>
              <a:rPr lang="en-GB">
                <a:latin typeface="Calibri"/>
                <a:ea typeface="+mn-lt"/>
                <a:cs typeface="Calibri"/>
              </a:rPr>
              <a:t>taper without withdrawal symptoms,  example of Tapering Plans for each of the opioids.  </a:t>
            </a:r>
            <a:endParaRPr lang="en-GB">
              <a:latin typeface="Calibri"/>
              <a:ea typeface="Calibri"/>
              <a:cs typeface="Calibri"/>
            </a:endParaRPr>
          </a:p>
          <a:p>
            <a:pPr marL="285750" indent="-285750">
              <a:buFont typeface="Arial"/>
              <a:buChar char="•"/>
            </a:pPr>
            <a:r>
              <a:rPr lang="en-GB">
                <a:latin typeface="Calibri"/>
                <a:ea typeface="Calibri"/>
                <a:cs typeface="Calibri"/>
              </a:rPr>
              <a:t>Involve patient in decision about tapering plan</a:t>
            </a:r>
          </a:p>
          <a:p>
            <a:pPr marL="285750" indent="-285750">
              <a:buFont typeface="Arial"/>
              <a:buChar char="•"/>
            </a:pPr>
            <a:r>
              <a:rPr lang="en-GB">
                <a:latin typeface="Calibri"/>
                <a:ea typeface="Calibri"/>
                <a:cs typeface="Calibri"/>
              </a:rPr>
              <a:t>10% reduction every 1-2 weeks (consider every 4 weeks if opioid taken &gt; 1 year or 'higher dose')</a:t>
            </a:r>
          </a:p>
          <a:p>
            <a:pPr marL="285750" indent="-285750">
              <a:buFont typeface="Arial"/>
              <a:buChar char="•"/>
            </a:pPr>
            <a:r>
              <a:rPr lang="en-GB">
                <a:latin typeface="Calibri"/>
                <a:ea typeface="Calibri"/>
                <a:cs typeface="Calibri"/>
              </a:rPr>
              <a:t>Fentanyl TD – if pt not coping with reduction consider small quantity of IR opioid (max 7 days after patch reduction).</a:t>
            </a:r>
          </a:p>
          <a:p>
            <a:pPr marL="285750" indent="-285750">
              <a:buFont typeface="Arial"/>
              <a:buChar char="•"/>
            </a:pPr>
            <a:r>
              <a:rPr lang="en-GB">
                <a:latin typeface="Calibri"/>
                <a:ea typeface="Calibri"/>
                <a:cs typeface="Calibri"/>
              </a:rPr>
              <a:t>Tolerance is soon lost so important to reiterate not to go back to a previous dose</a:t>
            </a:r>
          </a:p>
          <a:p>
            <a:pPr marL="285750" indent="-285750">
              <a:buFont typeface="Arial"/>
              <a:buChar char="•"/>
            </a:pPr>
            <a:r>
              <a:rPr lang="en-GB">
                <a:latin typeface="Calibri"/>
                <a:ea typeface="Calibri"/>
                <a:cs typeface="Calibri"/>
              </a:rPr>
              <a:t>Holistic techniques: </a:t>
            </a:r>
            <a:r>
              <a:rPr lang="en-GB">
                <a:latin typeface="Calibri"/>
                <a:ea typeface="+mn-lt"/>
                <a:cs typeface="Calibri"/>
              </a:rPr>
              <a:t>Mindfulness, Relaxation, CBT, Psychological Support, Tai Chi, Exercise, Physiotherapy, Ice or Heat and Acupuncture, social prescriber, support group</a:t>
            </a:r>
          </a:p>
          <a:p>
            <a:pPr marL="285750" indent="-285750">
              <a:buFont typeface="Arial"/>
              <a:buChar char="•"/>
            </a:pPr>
            <a:r>
              <a:rPr lang="en-GB">
                <a:latin typeface="Calibri"/>
                <a:ea typeface="Calibri"/>
                <a:cs typeface="Calibri"/>
              </a:rPr>
              <a:t>If patient wanting to try alternative consider Mg OTC (375mg daily), </a:t>
            </a:r>
          </a:p>
          <a:p>
            <a:pPr marL="285750" indent="-285750">
              <a:buFont typeface="Arial"/>
              <a:buChar char="•"/>
            </a:pPr>
            <a:endParaRPr lang="en-GB">
              <a:latin typeface="Calibri" panose="020F0502020204030204" pitchFamily="34" charset="0"/>
              <a:ea typeface="+mn-lt"/>
              <a:cs typeface="Calibri" panose="020F0502020204030204" pitchFamily="34" charset="0"/>
            </a:endParaRPr>
          </a:p>
          <a:p>
            <a:r>
              <a:rPr lang="en-GB">
                <a:latin typeface="Calibri"/>
                <a:ea typeface="+mn-lt"/>
                <a:cs typeface="Calibri"/>
              </a:rPr>
              <a:t>During a taper, some patients experience temporary increases in pain and withdrawal symptoms but reassure usually settles within 1 to 2 weeks.  It can take up to 6 months after stopping opioids to feel back to normal.  Encourage non-drug techniques (relaxation, distraction, music, walks etc. </a:t>
            </a:r>
          </a:p>
          <a:p>
            <a:endParaRPr lang="en-GB">
              <a:latin typeface="Calibri" panose="020F0502020204030204" pitchFamily="34" charset="0"/>
              <a:cs typeface="Calibri" panose="020F0502020204030204" pitchFamily="34" charset="0"/>
            </a:endParaRPr>
          </a:p>
          <a:p>
            <a:r>
              <a:rPr lang="en-GB">
                <a:latin typeface="Calibri"/>
                <a:ea typeface="+mn-lt"/>
                <a:cs typeface="Calibri"/>
              </a:rPr>
              <a:t> Manage emotional impact.  Safety netting is essential, Consider psychosocial support (NHS Talking Therapies). U Ardens Opioid Agreement (s/e listed on second page) and see </a:t>
            </a:r>
            <a:r>
              <a:rPr lang="en-GB" err="1">
                <a:latin typeface="Calibri"/>
                <a:ea typeface="+mn-lt"/>
                <a:cs typeface="Calibri"/>
              </a:rPr>
              <a:t>PrescQIPP</a:t>
            </a:r>
            <a:r>
              <a:rPr lang="en-GB">
                <a:latin typeface="Calibri"/>
                <a:ea typeface="+mn-lt"/>
                <a:cs typeface="Calibri"/>
              </a:rPr>
              <a:t> resources. Patient video, sample PIL)</a:t>
            </a:r>
            <a:endParaRPr lang="en-GB">
              <a:latin typeface="Calibri" panose="020F0502020204030204" pitchFamily="34" charset="0"/>
              <a:ea typeface="Calibri"/>
              <a:cs typeface="Calibri" panose="020F0502020204030204" pitchFamily="34" charset="0"/>
            </a:endParaRPr>
          </a:p>
          <a:p>
            <a:pPr marL="285750" indent="-285750">
              <a:buFont typeface="Arial"/>
              <a:buChar char="•"/>
            </a:pPr>
            <a:endParaRPr lang="en-GB">
              <a:ea typeface="+mn-lt"/>
              <a:cs typeface="+mn-lt"/>
            </a:endParaRPr>
          </a:p>
        </p:txBody>
      </p:sp>
      <p:pic>
        <p:nvPicPr>
          <p:cNvPr id="4" name="Picture 3" descr="Icon&#10;&#10;Description automatically generated">
            <a:extLst>
              <a:ext uri="{FF2B5EF4-FFF2-40B4-BE49-F238E27FC236}">
                <a16:creationId xmlns:a16="http://schemas.microsoft.com/office/drawing/2014/main" id="{1B8A2FEA-6B54-AC36-9506-27B360DE3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500" y="211665"/>
            <a:ext cx="999369" cy="936000"/>
          </a:xfrm>
          <a:prstGeom prst="rect">
            <a:avLst/>
          </a:prstGeom>
        </p:spPr>
      </p:pic>
      <p:pic>
        <p:nvPicPr>
          <p:cNvPr id="6" name="Picture 5" descr="Text&#10;&#10;Description automatically generated with low confidence">
            <a:extLst>
              <a:ext uri="{FF2B5EF4-FFF2-40B4-BE49-F238E27FC236}">
                <a16:creationId xmlns:a16="http://schemas.microsoft.com/office/drawing/2014/main" id="{0D02E838-671A-7941-0FC8-5F4D8DEF15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0075" y="355955"/>
            <a:ext cx="2412001" cy="792000"/>
          </a:xfrm>
          <a:prstGeom prst="rect">
            <a:avLst/>
          </a:prstGeom>
        </p:spPr>
      </p:pic>
      <p:sp>
        <p:nvSpPr>
          <p:cNvPr id="7" name="TextBox 6">
            <a:extLst>
              <a:ext uri="{FF2B5EF4-FFF2-40B4-BE49-F238E27FC236}">
                <a16:creationId xmlns:a16="http://schemas.microsoft.com/office/drawing/2014/main" id="{19A3B7A8-B29A-45D4-043C-9CF21B8667F5}"/>
              </a:ext>
            </a:extLst>
          </p:cNvPr>
          <p:cNvSpPr txBox="1"/>
          <p:nvPr/>
        </p:nvSpPr>
        <p:spPr>
          <a:xfrm>
            <a:off x="2036760" y="211665"/>
            <a:ext cx="81184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solidFill>
                  <a:srgbClr val="0070C0"/>
                </a:solidFill>
                <a:latin typeface="Arial"/>
                <a:cs typeface="Arial"/>
              </a:rPr>
              <a:t>Agree and document a plan</a:t>
            </a:r>
          </a:p>
        </p:txBody>
      </p:sp>
      <p:pic>
        <p:nvPicPr>
          <p:cNvPr id="13" name="Picture 12" descr="A hand cursor pressing a blue button&#10;&#10;Description automatically generated">
            <a:extLst>
              <a:ext uri="{FF2B5EF4-FFF2-40B4-BE49-F238E27FC236}">
                <a16:creationId xmlns:a16="http://schemas.microsoft.com/office/drawing/2014/main" id="{D1E2FB93-B194-75D2-B562-89944541E223}"/>
              </a:ext>
            </a:extLst>
          </p:cNvPr>
          <p:cNvPicPr>
            <a:picLocks noChangeAspect="1"/>
          </p:cNvPicPr>
          <p:nvPr/>
        </p:nvPicPr>
        <p:blipFill>
          <a:blip r:embed="rId4"/>
          <a:stretch>
            <a:fillRect/>
          </a:stretch>
        </p:blipFill>
        <p:spPr>
          <a:xfrm>
            <a:off x="283068" y="5601124"/>
            <a:ext cx="664369" cy="612000"/>
          </a:xfrm>
          <a:prstGeom prst="rect">
            <a:avLst/>
          </a:prstGeom>
        </p:spPr>
      </p:pic>
    </p:spTree>
    <p:extLst>
      <p:ext uri="{BB962C8B-B14F-4D97-AF65-F5344CB8AC3E}">
        <p14:creationId xmlns:p14="http://schemas.microsoft.com/office/powerpoint/2010/main" val="1227352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057CC-2976-A78D-2B5C-925EC3F50C3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F590FBC-B1AA-4D6E-56FA-83484FE0B28B}"/>
              </a:ext>
            </a:extLst>
          </p:cNvPr>
          <p:cNvSpPr txBox="1"/>
          <p:nvPr/>
        </p:nvSpPr>
        <p:spPr>
          <a:xfrm>
            <a:off x="1520168" y="748698"/>
            <a:ext cx="9146276"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mn-lt"/>
                <a:cs typeface="+mn-lt"/>
              </a:rPr>
              <a:t>Adding the SNOMED code as a problem will ensure it appears on the Summary Care Record; and will aid a clinician out of hours e.g. NHS111, Yorkshire Ambulance Service: </a:t>
            </a:r>
            <a:endParaRPr lang="en-US">
              <a:ea typeface="+mn-lt"/>
              <a:cs typeface="+mn-lt"/>
            </a:endParaRPr>
          </a:p>
          <a:p>
            <a:endParaRPr lang="en-GB">
              <a:ea typeface="+mn-lt"/>
              <a:cs typeface="+mn-lt"/>
            </a:endParaRPr>
          </a:p>
          <a:p>
            <a:pPr marL="285750" indent="-285750">
              <a:buFont typeface="Arial"/>
              <a:buChar char="•"/>
            </a:pPr>
            <a:r>
              <a:rPr lang="en-GB">
                <a:ea typeface="+mn-lt"/>
                <a:cs typeface="+mn-lt"/>
              </a:rPr>
              <a:t>Opioid dosage tapering: 287041000000109</a:t>
            </a:r>
            <a:endParaRPr lang="en-US">
              <a:ea typeface="+mn-lt"/>
              <a:cs typeface="+mn-lt"/>
            </a:endParaRPr>
          </a:p>
          <a:p>
            <a:pPr marL="285750" indent="-285750">
              <a:buFont typeface="Arial"/>
              <a:buChar char="•"/>
            </a:pPr>
            <a:r>
              <a:rPr lang="en-GB">
                <a:ea typeface="+mn-lt"/>
                <a:cs typeface="+mn-lt"/>
              </a:rPr>
              <a:t>Opioid medication review: 287031000000100 </a:t>
            </a:r>
            <a:endParaRPr lang="en-US">
              <a:ea typeface="+mn-lt"/>
              <a:cs typeface="+mn-lt"/>
            </a:endParaRPr>
          </a:p>
          <a:p>
            <a:pPr marL="285750" indent="-285750">
              <a:buFont typeface="Arial"/>
              <a:buChar char="•"/>
            </a:pPr>
            <a:r>
              <a:rPr lang="en-GB">
                <a:ea typeface="+mn-lt"/>
                <a:cs typeface="+mn-lt"/>
              </a:rPr>
              <a:t>Chronic pain: 82423001 </a:t>
            </a:r>
            <a:endParaRPr lang="en-US">
              <a:ea typeface="+mn-lt"/>
              <a:cs typeface="+mn-lt"/>
            </a:endParaRPr>
          </a:p>
          <a:p>
            <a:pPr marL="285750" indent="-285750">
              <a:buFont typeface="Arial"/>
              <a:buChar char="•"/>
            </a:pPr>
            <a:r>
              <a:rPr lang="en-GB">
                <a:ea typeface="+mn-lt"/>
                <a:cs typeface="+mn-lt"/>
              </a:rPr>
              <a:t>Chronic pain review: 860381000000107</a:t>
            </a:r>
          </a:p>
          <a:p>
            <a:pPr marL="285750" indent="-285750">
              <a:buFont typeface="Arial"/>
              <a:buChar char="•"/>
            </a:pPr>
            <a:endParaRPr lang="en-GB">
              <a:ea typeface="+mn-lt"/>
              <a:cs typeface="+mn-lt"/>
            </a:endParaRPr>
          </a:p>
          <a:p>
            <a:pPr algn="l"/>
            <a:endParaRPr lang="en-GB"/>
          </a:p>
          <a:p>
            <a:endParaRPr lang="en-GB">
              <a:ea typeface="+mn-lt"/>
              <a:cs typeface="+mn-lt"/>
            </a:endParaRPr>
          </a:p>
          <a:p>
            <a:endParaRPr lang="en-US"/>
          </a:p>
          <a:p>
            <a:endParaRPr lang="en-US"/>
          </a:p>
        </p:txBody>
      </p:sp>
      <p:pic>
        <p:nvPicPr>
          <p:cNvPr id="4" name="Picture 3" descr="Icon&#10;&#10;Description automatically generated">
            <a:extLst>
              <a:ext uri="{FF2B5EF4-FFF2-40B4-BE49-F238E27FC236}">
                <a16:creationId xmlns:a16="http://schemas.microsoft.com/office/drawing/2014/main" id="{D372D3D6-BBD1-1252-9B0D-00C7E3B8B5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500" y="211665"/>
            <a:ext cx="999369" cy="936000"/>
          </a:xfrm>
          <a:prstGeom prst="rect">
            <a:avLst/>
          </a:prstGeom>
        </p:spPr>
      </p:pic>
      <p:pic>
        <p:nvPicPr>
          <p:cNvPr id="6" name="Picture 5" descr="Text&#10;&#10;Description automatically generated with low confidence">
            <a:extLst>
              <a:ext uri="{FF2B5EF4-FFF2-40B4-BE49-F238E27FC236}">
                <a16:creationId xmlns:a16="http://schemas.microsoft.com/office/drawing/2014/main" id="{DA0EFB6A-8682-E592-AEA3-DD491E483D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0075" y="355955"/>
            <a:ext cx="2412001" cy="792000"/>
          </a:xfrm>
          <a:prstGeom prst="rect">
            <a:avLst/>
          </a:prstGeom>
        </p:spPr>
      </p:pic>
      <p:sp>
        <p:nvSpPr>
          <p:cNvPr id="3" name="Rectangle 2">
            <a:extLst>
              <a:ext uri="{FF2B5EF4-FFF2-40B4-BE49-F238E27FC236}">
                <a16:creationId xmlns:a16="http://schemas.microsoft.com/office/drawing/2014/main" id="{7398CDF4-913A-921F-5C78-04A407BFB975}"/>
              </a:ext>
            </a:extLst>
          </p:cNvPr>
          <p:cNvSpPr/>
          <p:nvPr/>
        </p:nvSpPr>
        <p:spPr>
          <a:xfrm>
            <a:off x="1883061" y="2938237"/>
            <a:ext cx="8431405" cy="2257498"/>
          </a:xfrm>
          <a:prstGeom prst="rect">
            <a:avLst/>
          </a:prstGeom>
          <a:solidFill>
            <a:schemeClr val="accent1">
              <a:lumMod val="40000"/>
              <a:lumOff val="60000"/>
            </a:schemeClr>
          </a:solidFill>
          <a:effectLst>
            <a:outerShdw blurRad="63500" dist="38100" dir="2700000">
              <a:srgbClr val="000000">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GB" sz="2800" b="1">
                <a:solidFill>
                  <a:schemeClr val="tx1"/>
                </a:solidFill>
              </a:rPr>
              <a:t>NICE Guidance</a:t>
            </a:r>
            <a:endParaRPr lang="en-US">
              <a:solidFill>
                <a:schemeClr val="tx1"/>
              </a:solidFill>
            </a:endParaRPr>
          </a:p>
          <a:p>
            <a:r>
              <a:rPr lang="en-GB" b="1">
                <a:solidFill>
                  <a:schemeClr val="tx1"/>
                </a:solidFill>
              </a:rPr>
              <a:t>Do not initiate opioids:</a:t>
            </a:r>
          </a:p>
          <a:p>
            <a:pPr marL="285750" indent="-285750">
              <a:buFont typeface="Arial"/>
              <a:buChar char="•"/>
            </a:pPr>
            <a:r>
              <a:rPr lang="en-GB" b="1" err="1">
                <a:solidFill>
                  <a:schemeClr val="tx1"/>
                </a:solidFill>
              </a:rPr>
              <a:t>Fibromylagia</a:t>
            </a:r>
            <a:r>
              <a:rPr lang="en-GB" b="1">
                <a:solidFill>
                  <a:schemeClr val="tx1"/>
                </a:solidFill>
              </a:rPr>
              <a:t> and chronic primary pain</a:t>
            </a:r>
          </a:p>
          <a:p>
            <a:pPr marL="285750" indent="-285750">
              <a:buFont typeface="Arial"/>
              <a:buChar char="•"/>
            </a:pPr>
            <a:r>
              <a:rPr lang="en-GB" b="1">
                <a:solidFill>
                  <a:schemeClr val="tx1"/>
                </a:solidFill>
              </a:rPr>
              <a:t>Chronic low back pain</a:t>
            </a:r>
          </a:p>
          <a:p>
            <a:pPr marL="285750" indent="-285750">
              <a:buFont typeface="Arial"/>
              <a:buChar char="•"/>
            </a:pPr>
            <a:r>
              <a:rPr lang="en-GB" b="1">
                <a:solidFill>
                  <a:schemeClr val="tx1"/>
                </a:solidFill>
              </a:rPr>
              <a:t>Chronic sciatica</a:t>
            </a:r>
          </a:p>
          <a:p>
            <a:pPr marL="285750" indent="-285750">
              <a:buFont typeface="Arial"/>
              <a:buChar char="•"/>
            </a:pPr>
            <a:r>
              <a:rPr lang="en-GB" b="1">
                <a:solidFill>
                  <a:schemeClr val="tx1"/>
                </a:solidFill>
              </a:rPr>
              <a:t>Acute treatment of tension type headache, migraine and cluster headache</a:t>
            </a:r>
          </a:p>
          <a:p>
            <a:pPr marL="285750" indent="-285750">
              <a:buFont typeface="Arial"/>
              <a:buChar char="•"/>
            </a:pPr>
            <a:r>
              <a:rPr lang="en-GB" b="1">
                <a:solidFill>
                  <a:schemeClr val="tx1"/>
                </a:solidFill>
              </a:rPr>
              <a:t>Do not offer strong opioid for OA (not routinely offer weak opioid)</a:t>
            </a:r>
          </a:p>
          <a:p>
            <a:pPr marL="285750" indent="-285750">
              <a:buFont typeface="Arial"/>
              <a:buChar char="•"/>
            </a:pPr>
            <a:endParaRPr lang="en-GB" b="1">
              <a:solidFill>
                <a:schemeClr val="tx1"/>
              </a:solidFill>
            </a:endParaRPr>
          </a:p>
        </p:txBody>
      </p:sp>
      <p:sp>
        <p:nvSpPr>
          <p:cNvPr id="8" name="TextBox 7">
            <a:extLst>
              <a:ext uri="{FF2B5EF4-FFF2-40B4-BE49-F238E27FC236}">
                <a16:creationId xmlns:a16="http://schemas.microsoft.com/office/drawing/2014/main" id="{480B3F2E-5106-7BDF-4967-34326DF95230}"/>
              </a:ext>
            </a:extLst>
          </p:cNvPr>
          <p:cNvSpPr txBox="1"/>
          <p:nvPr/>
        </p:nvSpPr>
        <p:spPr>
          <a:xfrm>
            <a:off x="972273" y="5486400"/>
            <a:ext cx="1074902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GB"/>
              <a:t>If prescribing an opioid: avoid issuing full quantity for the month, So patient understands it's not to be taken every day (save for flare ups/ being able to do an activity then go back down) .</a:t>
            </a:r>
            <a:endParaRPr lang="en-US"/>
          </a:p>
          <a:p>
            <a:pPr marL="285750" indent="-285750">
              <a:buFont typeface="Arial,Sans-Serif"/>
              <a:buChar char="•"/>
            </a:pPr>
            <a:r>
              <a:rPr lang="en-GB"/>
              <a:t>​Prescribe immediate release and not modified release. </a:t>
            </a:r>
            <a:r>
              <a:rPr lang="en-US"/>
              <a:t>​</a:t>
            </a:r>
          </a:p>
        </p:txBody>
      </p:sp>
      <p:pic>
        <p:nvPicPr>
          <p:cNvPr id="10" name="Picture 9" descr="A hand cursor pressing a blue button&#10;&#10;Description automatically generated">
            <a:extLst>
              <a:ext uri="{FF2B5EF4-FFF2-40B4-BE49-F238E27FC236}">
                <a16:creationId xmlns:a16="http://schemas.microsoft.com/office/drawing/2014/main" id="{758CA0F2-F037-34F1-CC60-3B8C945E46ED}"/>
              </a:ext>
            </a:extLst>
          </p:cNvPr>
          <p:cNvPicPr>
            <a:picLocks noChangeAspect="1"/>
          </p:cNvPicPr>
          <p:nvPr/>
        </p:nvPicPr>
        <p:blipFill>
          <a:blip r:embed="rId4"/>
          <a:stretch>
            <a:fillRect/>
          </a:stretch>
        </p:blipFill>
        <p:spPr>
          <a:xfrm>
            <a:off x="447042" y="5649352"/>
            <a:ext cx="664369" cy="612000"/>
          </a:xfrm>
          <a:prstGeom prst="rect">
            <a:avLst/>
          </a:prstGeom>
        </p:spPr>
      </p:pic>
    </p:spTree>
    <p:extLst>
      <p:ext uri="{BB962C8B-B14F-4D97-AF65-F5344CB8AC3E}">
        <p14:creationId xmlns:p14="http://schemas.microsoft.com/office/powerpoint/2010/main" val="1004392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56188-2E41-17A2-C85D-96836745BC1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8E94F43-70D6-F5D2-DCF8-2BEE0D57EBB7}"/>
              </a:ext>
            </a:extLst>
          </p:cNvPr>
          <p:cNvSpPr txBox="1"/>
          <p:nvPr/>
        </p:nvSpPr>
        <p:spPr>
          <a:xfrm>
            <a:off x="1288674" y="999483"/>
            <a:ext cx="9927567"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ea typeface="+mn-lt"/>
                <a:cs typeface="+mn-lt"/>
              </a:rPr>
              <a:t>Sheffield: </a:t>
            </a:r>
          </a:p>
          <a:p>
            <a:pPr marL="285750" indent="-285750">
              <a:buFont typeface="Arial"/>
              <a:buChar char="•"/>
            </a:pPr>
            <a:r>
              <a:rPr lang="en-GB">
                <a:ea typeface="+mn-lt"/>
                <a:cs typeface="+mn-lt"/>
              </a:rPr>
              <a:t>Pain Management Programme</a:t>
            </a:r>
          </a:p>
          <a:p>
            <a:pPr marL="285750" indent="-285750">
              <a:buFont typeface="Arial"/>
              <a:buChar char="•"/>
            </a:pPr>
            <a:r>
              <a:rPr lang="en-GB">
                <a:ea typeface="+mn-lt"/>
                <a:cs typeface="+mn-lt"/>
                <a:hlinkClick r:id="rId3"/>
              </a:rPr>
              <a:t>Sheffield Aches and Pains - Patients</a:t>
            </a:r>
            <a:r>
              <a:rPr lang="en-US">
                <a:ea typeface="+mn-lt"/>
                <a:cs typeface="+mn-lt"/>
              </a:rPr>
              <a:t> - rebranded patient self-help and </a:t>
            </a:r>
            <a:r>
              <a:rPr lang="en-US" err="1">
                <a:ea typeface="+mn-lt"/>
                <a:cs typeface="+mn-lt"/>
              </a:rPr>
              <a:t>clincian</a:t>
            </a:r>
            <a:r>
              <a:rPr lang="en-US">
                <a:ea typeface="+mn-lt"/>
                <a:cs typeface="+mn-lt"/>
              </a:rPr>
              <a:t> link</a:t>
            </a:r>
            <a:endParaRPr lang="en-US"/>
          </a:p>
          <a:p>
            <a:pPr marL="285750" indent="-285750">
              <a:buFont typeface="Arial"/>
              <a:buChar char="•"/>
            </a:pPr>
            <a:r>
              <a:rPr lang="en-US">
                <a:ea typeface="+mn-lt"/>
                <a:cs typeface="+mn-lt"/>
                <a:hlinkClick r:id="rId4"/>
              </a:rPr>
              <a:t>Getting Sheffield Active — Move More Sheffield</a:t>
            </a:r>
            <a:r>
              <a:rPr lang="en-US">
                <a:ea typeface="+mn-lt"/>
                <a:cs typeface="+mn-lt"/>
              </a:rPr>
              <a:t> ways to get more active</a:t>
            </a:r>
            <a:endParaRPr lang="en-US"/>
          </a:p>
          <a:p>
            <a:pPr marL="285750" indent="-285750">
              <a:buFont typeface="Arial"/>
              <a:buChar char="•"/>
            </a:pPr>
            <a:r>
              <a:rPr lang="en-US">
                <a:ea typeface="+mn-lt"/>
                <a:cs typeface="+mn-lt"/>
                <a:hlinkClick r:id="rId5"/>
              </a:rPr>
              <a:t>NHS Sheffield Talking Therapies</a:t>
            </a:r>
            <a:r>
              <a:rPr lang="en-US">
                <a:ea typeface="+mn-lt"/>
                <a:cs typeface="+mn-lt"/>
              </a:rPr>
              <a:t> Live well with pain course, access to mindfulness</a:t>
            </a:r>
            <a:endParaRPr lang="en-US"/>
          </a:p>
          <a:p>
            <a:pPr marL="285750" indent="-285750">
              <a:buFont typeface="Arial"/>
              <a:buChar char="•"/>
            </a:pPr>
            <a:r>
              <a:rPr lang="en-US">
                <a:ea typeface="+mn-lt"/>
                <a:cs typeface="+mn-lt"/>
                <a:hlinkClick r:id="rId6"/>
              </a:rPr>
              <a:t> Sheffield Flourish mental health charity and supportive community</a:t>
            </a:r>
            <a:endParaRPr lang="en-US"/>
          </a:p>
          <a:p>
            <a:endParaRPr lang="en-US"/>
          </a:p>
          <a:p>
            <a:r>
              <a:rPr lang="en-US" b="1">
                <a:ea typeface="+mn-lt"/>
                <a:cs typeface="+mn-lt"/>
              </a:rPr>
              <a:t>Apps: </a:t>
            </a:r>
          </a:p>
          <a:p>
            <a:r>
              <a:rPr lang="en-US">
                <a:ea typeface="+mn-lt"/>
                <a:cs typeface="+mn-lt"/>
              </a:rPr>
              <a:t>Social prescriber </a:t>
            </a:r>
            <a:r>
              <a:rPr lang="en-US">
                <a:ea typeface="+mn-lt"/>
                <a:cs typeface="+mn-lt"/>
                <a:hlinkClick r:id="rId7"/>
              </a:rPr>
              <a:t>Joy - The right support is just a few clicks away</a:t>
            </a:r>
            <a:r>
              <a:rPr lang="en-US">
                <a:ea typeface="+mn-lt"/>
                <a:cs typeface="+mn-lt"/>
              </a:rPr>
              <a:t> </a:t>
            </a:r>
            <a:endParaRPr lang="en-US"/>
          </a:p>
          <a:p>
            <a:r>
              <a:rPr lang="en-US">
                <a:ea typeface="+mn-lt"/>
                <a:cs typeface="+mn-lt"/>
              </a:rPr>
              <a:t>Back Pain: Chartered society of physiotherapy has a helpful video on back pain: </a:t>
            </a:r>
            <a:r>
              <a:rPr lang="en-US">
                <a:ea typeface="+mn-lt"/>
                <a:cs typeface="+mn-lt"/>
                <a:hlinkClick r:id="rId8"/>
              </a:rPr>
              <a:t>Back Pain</a:t>
            </a:r>
            <a:r>
              <a:rPr lang="en-US">
                <a:ea typeface="+mn-lt"/>
                <a:cs typeface="+mn-lt"/>
              </a:rPr>
              <a:t> </a:t>
            </a:r>
          </a:p>
          <a:p>
            <a:r>
              <a:rPr lang="en-US">
                <a:ea typeface="+mn-lt"/>
                <a:cs typeface="+mn-lt"/>
              </a:rPr>
              <a:t> </a:t>
            </a:r>
            <a:r>
              <a:rPr lang="en-US" err="1">
                <a:ea typeface="+mn-lt"/>
                <a:cs typeface="+mn-lt"/>
              </a:rPr>
              <a:t>Sleepio</a:t>
            </a:r>
            <a:r>
              <a:rPr lang="en-US">
                <a:ea typeface="+mn-lt"/>
                <a:cs typeface="+mn-lt"/>
              </a:rPr>
              <a:t> is available free on NHS for adults. </a:t>
            </a:r>
            <a:r>
              <a:rPr lang="en-US">
                <a:ea typeface="+mn-lt"/>
                <a:cs typeface="+mn-lt"/>
                <a:hlinkClick r:id="rId9"/>
              </a:rPr>
              <a:t>https://onboarding.sleepio.com/sleepio/nhs/391#1/1</a:t>
            </a:r>
            <a:r>
              <a:rPr lang="en-US">
                <a:ea typeface="+mn-lt"/>
                <a:cs typeface="+mn-lt"/>
              </a:rPr>
              <a:t>  and for anxiety: </a:t>
            </a:r>
            <a:r>
              <a:rPr lang="en-US">
                <a:ea typeface="+mn-lt"/>
                <a:cs typeface="+mn-lt"/>
                <a:hlinkClick r:id="rId10"/>
              </a:rPr>
              <a:t>https://www.bighealth.co.uk/daylight</a:t>
            </a:r>
            <a:r>
              <a:rPr lang="en-US">
                <a:ea typeface="+mn-lt"/>
                <a:cs typeface="+mn-lt"/>
              </a:rPr>
              <a:t> .</a:t>
            </a:r>
            <a:endParaRPr lang="en-US"/>
          </a:p>
          <a:p>
            <a:r>
              <a:rPr lang="en-GB" b="1"/>
              <a:t>Videos:  </a:t>
            </a:r>
            <a:r>
              <a:rPr lang="en-US">
                <a:hlinkClick r:id="rId11"/>
              </a:rPr>
              <a:t>Tame the Beast</a:t>
            </a:r>
            <a:r>
              <a:rPr lang="en-US"/>
              <a:t> video explaining chronic pain and </a:t>
            </a:r>
            <a:r>
              <a:rPr lang="en-US" err="1"/>
              <a:t>Brainman</a:t>
            </a:r>
            <a:r>
              <a:rPr lang="en-US"/>
              <a:t> on your tube</a:t>
            </a:r>
            <a:endParaRPr lang="en-GB"/>
          </a:p>
          <a:p>
            <a:endParaRPr lang="en-GB" b="1"/>
          </a:p>
        </p:txBody>
      </p:sp>
      <p:pic>
        <p:nvPicPr>
          <p:cNvPr id="4" name="Picture 3" descr="Icon&#10;&#10;Description automatically generated">
            <a:extLst>
              <a:ext uri="{FF2B5EF4-FFF2-40B4-BE49-F238E27FC236}">
                <a16:creationId xmlns:a16="http://schemas.microsoft.com/office/drawing/2014/main" id="{2C67D1EE-D408-ADAE-7694-1CFB15F5228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2500" y="211665"/>
            <a:ext cx="999369" cy="936000"/>
          </a:xfrm>
          <a:prstGeom prst="rect">
            <a:avLst/>
          </a:prstGeom>
        </p:spPr>
      </p:pic>
      <p:pic>
        <p:nvPicPr>
          <p:cNvPr id="6" name="Picture 5" descr="Text&#10;&#10;Description automatically generated with low confidence">
            <a:extLst>
              <a:ext uri="{FF2B5EF4-FFF2-40B4-BE49-F238E27FC236}">
                <a16:creationId xmlns:a16="http://schemas.microsoft.com/office/drawing/2014/main" id="{96BBBCCD-F0BB-B4AF-2048-3F474681722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490075" y="355955"/>
            <a:ext cx="2412001" cy="792000"/>
          </a:xfrm>
          <a:prstGeom prst="rect">
            <a:avLst/>
          </a:prstGeom>
        </p:spPr>
      </p:pic>
      <p:sp>
        <p:nvSpPr>
          <p:cNvPr id="8" name="TextBox 7">
            <a:extLst>
              <a:ext uri="{FF2B5EF4-FFF2-40B4-BE49-F238E27FC236}">
                <a16:creationId xmlns:a16="http://schemas.microsoft.com/office/drawing/2014/main" id="{E0E40B5C-7961-58BE-CA2C-358BE5770BF3}"/>
              </a:ext>
            </a:extLst>
          </p:cNvPr>
          <p:cNvSpPr txBox="1"/>
          <p:nvPr/>
        </p:nvSpPr>
        <p:spPr>
          <a:xfrm>
            <a:off x="2227311" y="356499"/>
            <a:ext cx="717051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solidFill>
                  <a:srgbClr val="0070C0"/>
                </a:solidFill>
                <a:latin typeface="Arial"/>
                <a:cs typeface="Arial"/>
              </a:rPr>
              <a:t>Resources</a:t>
            </a:r>
            <a:endParaRPr lang="en-GB">
              <a:solidFill>
                <a:srgbClr val="0070C0"/>
              </a:solidFill>
              <a:latin typeface="Aptos"/>
              <a:cs typeface="Arial"/>
            </a:endParaRPr>
          </a:p>
        </p:txBody>
      </p:sp>
      <p:pic>
        <p:nvPicPr>
          <p:cNvPr id="3" name="Picture 2" descr="A purple and black logo&#10;&#10;Description automatically generated">
            <a:extLst>
              <a:ext uri="{FF2B5EF4-FFF2-40B4-BE49-F238E27FC236}">
                <a16:creationId xmlns:a16="http://schemas.microsoft.com/office/drawing/2014/main" id="{8492BAD8-2682-44C6-B99A-18E8A4F02773}"/>
              </a:ext>
            </a:extLst>
          </p:cNvPr>
          <p:cNvPicPr>
            <a:picLocks noChangeAspect="1"/>
          </p:cNvPicPr>
          <p:nvPr/>
        </p:nvPicPr>
        <p:blipFill>
          <a:blip r:embed="rId14"/>
          <a:stretch>
            <a:fillRect/>
          </a:stretch>
        </p:blipFill>
        <p:spPr>
          <a:xfrm>
            <a:off x="285031" y="4567602"/>
            <a:ext cx="1235116" cy="1225591"/>
          </a:xfrm>
          <a:prstGeom prst="rect">
            <a:avLst/>
          </a:prstGeom>
        </p:spPr>
      </p:pic>
      <p:pic>
        <p:nvPicPr>
          <p:cNvPr id="5" name="Picture 4" descr="A person being held by a hand&#10;&#10;Description automatically generated">
            <a:extLst>
              <a:ext uri="{FF2B5EF4-FFF2-40B4-BE49-F238E27FC236}">
                <a16:creationId xmlns:a16="http://schemas.microsoft.com/office/drawing/2014/main" id="{7F4085DD-6293-0D43-76E7-9EA75D4B0460}"/>
              </a:ext>
            </a:extLst>
          </p:cNvPr>
          <p:cNvPicPr>
            <a:picLocks noChangeAspect="1"/>
          </p:cNvPicPr>
          <p:nvPr/>
        </p:nvPicPr>
        <p:blipFill>
          <a:blip r:embed="rId15"/>
          <a:stretch>
            <a:fillRect/>
          </a:stretch>
        </p:blipFill>
        <p:spPr>
          <a:xfrm>
            <a:off x="2184057" y="4766840"/>
            <a:ext cx="2046188" cy="1172902"/>
          </a:xfrm>
          <a:prstGeom prst="rect">
            <a:avLst/>
          </a:prstGeom>
        </p:spPr>
      </p:pic>
      <p:pic>
        <p:nvPicPr>
          <p:cNvPr id="7" name="Picture 6" descr="A close up of a logo&#10;&#10;Description automatically generated">
            <a:extLst>
              <a:ext uri="{FF2B5EF4-FFF2-40B4-BE49-F238E27FC236}">
                <a16:creationId xmlns:a16="http://schemas.microsoft.com/office/drawing/2014/main" id="{C0063DDF-345B-839E-4A3A-169ED22493A1}"/>
              </a:ext>
            </a:extLst>
          </p:cNvPr>
          <p:cNvPicPr>
            <a:picLocks noChangeAspect="1"/>
          </p:cNvPicPr>
          <p:nvPr/>
        </p:nvPicPr>
        <p:blipFill>
          <a:blip r:embed="rId16"/>
          <a:stretch>
            <a:fillRect/>
          </a:stretch>
        </p:blipFill>
        <p:spPr>
          <a:xfrm>
            <a:off x="2102858" y="4765700"/>
            <a:ext cx="2219506" cy="397894"/>
          </a:xfrm>
          <a:prstGeom prst="rect">
            <a:avLst/>
          </a:prstGeom>
        </p:spPr>
      </p:pic>
      <p:pic>
        <p:nvPicPr>
          <p:cNvPr id="9" name="Picture 8" descr="A close up of a sign&#10;&#10;Description automatically generated">
            <a:extLst>
              <a:ext uri="{FF2B5EF4-FFF2-40B4-BE49-F238E27FC236}">
                <a16:creationId xmlns:a16="http://schemas.microsoft.com/office/drawing/2014/main" id="{68FCCF60-C9B5-85AB-EAB1-A8B5BFE9C93C}"/>
              </a:ext>
            </a:extLst>
          </p:cNvPr>
          <p:cNvPicPr>
            <a:picLocks noChangeAspect="1"/>
          </p:cNvPicPr>
          <p:nvPr/>
        </p:nvPicPr>
        <p:blipFill>
          <a:blip r:embed="rId17"/>
          <a:stretch>
            <a:fillRect/>
          </a:stretch>
        </p:blipFill>
        <p:spPr>
          <a:xfrm>
            <a:off x="4973811" y="4780818"/>
            <a:ext cx="2979989" cy="797160"/>
          </a:xfrm>
          <a:prstGeom prst="rect">
            <a:avLst/>
          </a:prstGeom>
        </p:spPr>
      </p:pic>
      <p:pic>
        <p:nvPicPr>
          <p:cNvPr id="10" name="Picture 9" descr="A green text on a black background&#10;&#10;Description automatically generated">
            <a:extLst>
              <a:ext uri="{FF2B5EF4-FFF2-40B4-BE49-F238E27FC236}">
                <a16:creationId xmlns:a16="http://schemas.microsoft.com/office/drawing/2014/main" id="{4BBF4056-D568-8F3C-CC3B-4EABE5F83C17}"/>
              </a:ext>
            </a:extLst>
          </p:cNvPr>
          <p:cNvPicPr>
            <a:picLocks noChangeAspect="1"/>
          </p:cNvPicPr>
          <p:nvPr/>
        </p:nvPicPr>
        <p:blipFill>
          <a:blip r:embed="rId18"/>
          <a:stretch>
            <a:fillRect/>
          </a:stretch>
        </p:blipFill>
        <p:spPr>
          <a:xfrm>
            <a:off x="7459040" y="5190402"/>
            <a:ext cx="2945516" cy="779121"/>
          </a:xfrm>
          <a:prstGeom prst="rect">
            <a:avLst/>
          </a:prstGeom>
        </p:spPr>
      </p:pic>
      <p:pic>
        <p:nvPicPr>
          <p:cNvPr id="11" name="Picture 10" descr="A logo for a company&#10;&#10;Description automatically generated">
            <a:extLst>
              <a:ext uri="{FF2B5EF4-FFF2-40B4-BE49-F238E27FC236}">
                <a16:creationId xmlns:a16="http://schemas.microsoft.com/office/drawing/2014/main" id="{ECFE4275-A76D-61F7-539D-7FFAD3354350}"/>
              </a:ext>
            </a:extLst>
          </p:cNvPr>
          <p:cNvPicPr>
            <a:picLocks noChangeAspect="1"/>
          </p:cNvPicPr>
          <p:nvPr/>
        </p:nvPicPr>
        <p:blipFill>
          <a:blip r:embed="rId19"/>
          <a:stretch>
            <a:fillRect/>
          </a:stretch>
        </p:blipFill>
        <p:spPr>
          <a:xfrm>
            <a:off x="8933365" y="4610220"/>
            <a:ext cx="1762004" cy="1138901"/>
          </a:xfrm>
          <a:prstGeom prst="rect">
            <a:avLst/>
          </a:prstGeom>
        </p:spPr>
      </p:pic>
      <p:sp>
        <p:nvSpPr>
          <p:cNvPr id="12" name="TextBox 11">
            <a:extLst>
              <a:ext uri="{FF2B5EF4-FFF2-40B4-BE49-F238E27FC236}">
                <a16:creationId xmlns:a16="http://schemas.microsoft.com/office/drawing/2014/main" id="{617477B1-47FD-5F12-48D1-D821F50789BA}"/>
              </a:ext>
            </a:extLst>
          </p:cNvPr>
          <p:cNvSpPr txBox="1"/>
          <p:nvPr/>
        </p:nvSpPr>
        <p:spPr>
          <a:xfrm>
            <a:off x="1570298" y="5968678"/>
            <a:ext cx="91382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Find out if pain support group in your PCN. Consider ways of educating, signposting </a:t>
            </a:r>
          </a:p>
        </p:txBody>
      </p:sp>
      <p:pic>
        <p:nvPicPr>
          <p:cNvPr id="14" name="Picture 13" descr="A hand cursor pressing a blue button&#10;&#10;Description automatically generated">
            <a:extLst>
              <a:ext uri="{FF2B5EF4-FFF2-40B4-BE49-F238E27FC236}">
                <a16:creationId xmlns:a16="http://schemas.microsoft.com/office/drawing/2014/main" id="{94BF126F-ECD4-E626-1CD8-0E0B112A93E7}"/>
              </a:ext>
            </a:extLst>
          </p:cNvPr>
          <p:cNvPicPr>
            <a:picLocks noChangeAspect="1"/>
          </p:cNvPicPr>
          <p:nvPr/>
        </p:nvPicPr>
        <p:blipFill>
          <a:blip r:embed="rId20"/>
          <a:stretch>
            <a:fillRect/>
          </a:stretch>
        </p:blipFill>
        <p:spPr>
          <a:xfrm>
            <a:off x="900384" y="5967656"/>
            <a:ext cx="664369" cy="612000"/>
          </a:xfrm>
          <a:prstGeom prst="rect">
            <a:avLst/>
          </a:prstGeom>
        </p:spPr>
      </p:pic>
    </p:spTree>
    <p:extLst>
      <p:ext uri="{BB962C8B-B14F-4D97-AF65-F5344CB8AC3E}">
        <p14:creationId xmlns:p14="http://schemas.microsoft.com/office/powerpoint/2010/main" val="1477034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A5C49-DB24-7632-8DCB-D0DAACC73F37}"/>
              </a:ext>
            </a:extLst>
          </p:cNvPr>
          <p:cNvSpPr>
            <a:spLocks noGrp="1"/>
          </p:cNvSpPr>
          <p:nvPr>
            <p:ph type="title"/>
          </p:nvPr>
        </p:nvSpPr>
        <p:spPr>
          <a:xfrm>
            <a:off x="1474984" y="175360"/>
            <a:ext cx="9242032" cy="422843"/>
          </a:xfrm>
        </p:spPr>
        <p:txBody>
          <a:bodyPr>
            <a:noAutofit/>
          </a:bodyPr>
          <a:lstStyle/>
          <a:p>
            <a:pPr algn="ctr"/>
            <a:r>
              <a:rPr lang="en-GB" sz="3200" b="1">
                <a:solidFill>
                  <a:schemeClr val="accent1"/>
                </a:solidFill>
                <a:latin typeface="Arial" panose="020B0604020202020204" pitchFamily="34" charset="0"/>
                <a:cs typeface="Arial" panose="020B0604020202020204" pitchFamily="34" charset="0"/>
              </a:rPr>
              <a:t>Medicines Safety</a:t>
            </a:r>
          </a:p>
        </p:txBody>
      </p:sp>
      <p:sp>
        <p:nvSpPr>
          <p:cNvPr id="3" name="Content Placeholder 2">
            <a:extLst>
              <a:ext uri="{FF2B5EF4-FFF2-40B4-BE49-F238E27FC236}">
                <a16:creationId xmlns:a16="http://schemas.microsoft.com/office/drawing/2014/main" id="{535AC7EF-B2DF-72A7-F27B-28AB83117771}"/>
              </a:ext>
            </a:extLst>
          </p:cNvPr>
          <p:cNvSpPr>
            <a:spLocks noGrp="1"/>
          </p:cNvSpPr>
          <p:nvPr>
            <p:ph idx="1"/>
          </p:nvPr>
        </p:nvSpPr>
        <p:spPr>
          <a:xfrm>
            <a:off x="163773" y="532263"/>
            <a:ext cx="11900847" cy="5938955"/>
          </a:xfrm>
        </p:spPr>
        <p:txBody>
          <a:bodyPr>
            <a:noAutofit/>
          </a:bodyPr>
          <a:lstStyle/>
          <a:p>
            <a:pPr marL="0" indent="0">
              <a:lnSpc>
                <a:spcPct val="150000"/>
              </a:lnSpc>
              <a:spcBef>
                <a:spcPts val="0"/>
              </a:spcBef>
              <a:buNone/>
            </a:pPr>
            <a:r>
              <a:rPr lang="en-GB" sz="1800" b="1">
                <a:latin typeface="Arial" panose="020B0604020202020204" pitchFamily="34" charset="0"/>
                <a:cs typeface="Arial" panose="020B0604020202020204" pitchFamily="34" charset="0"/>
              </a:rPr>
              <a:t>MHRA and other national alerts</a:t>
            </a:r>
          </a:p>
          <a:p>
            <a:pPr marL="0" indent="0">
              <a:lnSpc>
                <a:spcPct val="100000"/>
              </a:lnSpc>
              <a:spcBef>
                <a:spcPts val="0"/>
              </a:spcBef>
              <a:buNone/>
            </a:pPr>
            <a:endParaRPr lang="en-GB" sz="100">
              <a:latin typeface="Arial" panose="020B0604020202020204" pitchFamily="34" charset="0"/>
              <a:cs typeface="Arial" panose="020B0604020202020204" pitchFamily="34" charset="0"/>
            </a:endParaRPr>
          </a:p>
          <a:p>
            <a:pPr marL="0" indent="0">
              <a:lnSpc>
                <a:spcPct val="100000"/>
              </a:lnSpc>
              <a:spcBef>
                <a:spcPts val="0"/>
              </a:spcBef>
              <a:buNone/>
            </a:pPr>
            <a:r>
              <a:rPr lang="en-GB" sz="1600" b="1">
                <a:latin typeface="Arial" panose="020B0604020202020204" pitchFamily="34" charset="0"/>
                <a:cs typeface="Arial" panose="020B0604020202020204" pitchFamily="34" charset="0"/>
                <a:hlinkClick r:id="rId3"/>
              </a:rPr>
              <a:t>Folic Acid Supplementation - Continued advice for those who are planning a pregnancy or newly pregnant</a:t>
            </a:r>
            <a:endParaRPr lang="en-GB" sz="1600" b="1">
              <a:latin typeface="Arial" panose="020B0604020202020204" pitchFamily="34" charset="0"/>
              <a:cs typeface="Arial" panose="020B0604020202020204" pitchFamily="34" charset="0"/>
            </a:endParaRPr>
          </a:p>
          <a:p>
            <a:pPr>
              <a:lnSpc>
                <a:spcPct val="100000"/>
              </a:lnSpc>
              <a:spcBef>
                <a:spcPts val="0"/>
              </a:spcBef>
            </a:pPr>
            <a:r>
              <a:rPr lang="en-GB" sz="1400">
                <a:latin typeface="Arial" panose="020B0604020202020204" pitchFamily="34" charset="0"/>
                <a:cs typeface="Arial" panose="020B0604020202020204" pitchFamily="34" charset="0"/>
              </a:rPr>
              <a:t>Legislation has changed to mandate the fortification of non-wholemeal wheat flour with folic acid on a UK-wide basis to reduce the number of Neural Tube Defects (NTDs) in foetuses. </a:t>
            </a:r>
          </a:p>
          <a:p>
            <a:pPr>
              <a:lnSpc>
                <a:spcPct val="100000"/>
              </a:lnSpc>
              <a:spcBef>
                <a:spcPts val="0"/>
              </a:spcBef>
            </a:pPr>
            <a:r>
              <a:rPr lang="en-GB" sz="1400">
                <a:latin typeface="Arial" panose="020B0604020202020204" pitchFamily="34" charset="0"/>
                <a:cs typeface="Arial" panose="020B0604020202020204" pitchFamily="34" charset="0"/>
              </a:rPr>
              <a:t>However, current UK guidelines still apply and women who could become pregnant are advised to take a daily supplement of 400 micrograms of folic acid before conception and up until the 12th week of pregnancy to reduce the risk of NTD-affected pregnancies. </a:t>
            </a:r>
          </a:p>
          <a:p>
            <a:pPr>
              <a:lnSpc>
                <a:spcPct val="100000"/>
              </a:lnSpc>
              <a:spcBef>
                <a:spcPts val="0"/>
              </a:spcBef>
            </a:pPr>
            <a:endParaRPr lang="en-GB" sz="160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pPr marL="0" indent="0">
              <a:lnSpc>
                <a:spcPct val="100000"/>
              </a:lnSpc>
              <a:spcBef>
                <a:spcPts val="0"/>
              </a:spcBef>
              <a:buNone/>
            </a:pPr>
            <a:r>
              <a:rPr lang="en-GB" sz="1600" b="1">
                <a:latin typeface="Arial" panose="020B0604020202020204" pitchFamily="34" charset="0"/>
                <a:cs typeface="Arial" panose="020B0604020202020204" pitchFamily="34" charset="0"/>
                <a:hlinkClick r:id="rId5"/>
              </a:rPr>
              <a:t>Influenza season 2024/25: Use of antiviral medicines</a:t>
            </a:r>
            <a:endParaRPr lang="en-GB" sz="1600" b="1">
              <a:latin typeface="Arial" panose="020B0604020202020204" pitchFamily="34" charset="0"/>
              <a:cs typeface="Arial" panose="020B0604020202020204" pitchFamily="34" charset="0"/>
            </a:endParaRPr>
          </a:p>
          <a:p>
            <a:pPr>
              <a:lnSpc>
                <a:spcPct val="100000"/>
              </a:lnSpc>
              <a:spcBef>
                <a:spcPts val="0"/>
              </a:spcBef>
            </a:pPr>
            <a:r>
              <a:rPr lang="en-GB" sz="1400">
                <a:latin typeface="Arial" panose="020B0604020202020204" pitchFamily="34" charset="0"/>
                <a:cs typeface="Arial" panose="020B0604020202020204" pitchFamily="34" charset="0"/>
              </a:rPr>
              <a:t>Antiviral medicines may be prescribed for patients in clinical at-risk groups as well as anyone at risk of severe illness and/or complications from influenza if not treated, in line with NICE and UKHSA guidance.</a:t>
            </a:r>
          </a:p>
          <a:p>
            <a:pPr>
              <a:lnSpc>
                <a:spcPct val="100000"/>
              </a:lnSpc>
              <a:spcBef>
                <a:spcPts val="0"/>
              </a:spcBef>
            </a:pPr>
            <a:r>
              <a:rPr lang="en-GB" sz="1400">
                <a:latin typeface="Arial" panose="020B0604020202020204" pitchFamily="34" charset="0"/>
                <a:cs typeface="Arial" panose="020B0604020202020204" pitchFamily="34" charset="0"/>
              </a:rPr>
              <a:t>UKHSA guidance advises testing to rule out COVID-19 as a minimum before prescribing.</a:t>
            </a:r>
          </a:p>
          <a:p>
            <a:pPr>
              <a:lnSpc>
                <a:spcPct val="100000"/>
              </a:lnSpc>
              <a:spcBef>
                <a:spcPts val="0"/>
              </a:spcBef>
            </a:pPr>
            <a:endParaRPr lang="en-GB" sz="1400">
              <a:latin typeface="Arial" panose="020B0604020202020204" pitchFamily="34" charset="0"/>
              <a:cs typeface="Arial" panose="020B0604020202020204" pitchFamily="34" charset="0"/>
            </a:endParaRPr>
          </a:p>
          <a:p>
            <a:pPr marL="0" indent="0">
              <a:lnSpc>
                <a:spcPct val="100000"/>
              </a:lnSpc>
              <a:spcBef>
                <a:spcPts val="0"/>
              </a:spcBef>
              <a:buNone/>
            </a:pPr>
            <a:r>
              <a:rPr lang="en-GB" sz="1600" b="1">
                <a:latin typeface="Arial" panose="020B0604020202020204" pitchFamily="34" charset="0"/>
                <a:cs typeface="Arial" panose="020B0604020202020204" pitchFamily="34" charset="0"/>
                <a:hlinkClick r:id="rId6"/>
              </a:rPr>
              <a:t>Medroxyprogesterone acetate: Risk of meningioma and measures to minimise this risk</a:t>
            </a:r>
            <a:endParaRPr lang="en-GB" sz="1600" b="1">
              <a:latin typeface="Arial" panose="020B0604020202020204" pitchFamily="34" charset="0"/>
              <a:cs typeface="Arial" panose="020B0604020202020204" pitchFamily="34" charset="0"/>
            </a:endParaRPr>
          </a:p>
          <a:p>
            <a:pPr>
              <a:lnSpc>
                <a:spcPct val="100000"/>
              </a:lnSpc>
              <a:spcBef>
                <a:spcPts val="0"/>
              </a:spcBef>
            </a:pPr>
            <a:r>
              <a:rPr lang="en-GB" sz="1400">
                <a:latin typeface="Arial" panose="020B0604020202020204" pitchFamily="34" charset="0"/>
                <a:cs typeface="Arial" panose="020B0604020202020204" pitchFamily="34" charset="0"/>
              </a:rPr>
              <a:t>There is a small increased risk of developing meningioma with high doses of medroxyprogesterone acetate (all injectable and ≥100 mg oral formulations), primarily after prolonged use (several years).</a:t>
            </a:r>
          </a:p>
          <a:p>
            <a:pPr>
              <a:lnSpc>
                <a:spcPct val="100000"/>
              </a:lnSpc>
              <a:spcBef>
                <a:spcPts val="0"/>
              </a:spcBef>
            </a:pPr>
            <a:r>
              <a:rPr lang="en-GB" sz="1400">
                <a:latin typeface="Arial" panose="020B0604020202020204" pitchFamily="34" charset="0"/>
                <a:cs typeface="Arial" panose="020B0604020202020204" pitchFamily="34" charset="0"/>
              </a:rPr>
              <a:t>Depot medroxyprogesterone acetate (DMPA) injections are widely used for contraception. The advice is changing:</a:t>
            </a:r>
          </a:p>
          <a:p>
            <a:pPr lvl="1">
              <a:lnSpc>
                <a:spcPct val="100000"/>
              </a:lnSpc>
              <a:spcBef>
                <a:spcPts val="0"/>
              </a:spcBef>
              <a:buFont typeface="Wingdings" panose="05000000000000000000" pitchFamily="2" charset="2"/>
              <a:buChar char="Ø"/>
            </a:pPr>
            <a:r>
              <a:rPr lang="en-GB" sz="1400">
                <a:latin typeface="Arial" panose="020B0604020202020204" pitchFamily="34" charset="0"/>
                <a:cs typeface="Arial" panose="020B0604020202020204" pitchFamily="34" charset="0"/>
              </a:rPr>
              <a:t>Medicines containing high doses of medroxyprogesterone acetate are contraindicated in patients with a meningioma or a history of meningioma.</a:t>
            </a:r>
          </a:p>
          <a:p>
            <a:pPr lvl="1">
              <a:lnSpc>
                <a:spcPct val="100000"/>
              </a:lnSpc>
              <a:spcBef>
                <a:spcPts val="0"/>
              </a:spcBef>
              <a:buFont typeface="Wingdings" panose="05000000000000000000" pitchFamily="2" charset="2"/>
              <a:buChar char="Ø"/>
            </a:pPr>
            <a:r>
              <a:rPr lang="en-GB" sz="1400">
                <a:latin typeface="Arial" panose="020B0604020202020204" pitchFamily="34" charset="0"/>
                <a:cs typeface="Arial" panose="020B0604020202020204" pitchFamily="34" charset="0"/>
              </a:rPr>
              <a:t>If meningioma is diagnosed in a patient treated with high doses of medroxyprogesterone acetate, treatment must be stopped. </a:t>
            </a:r>
          </a:p>
          <a:p>
            <a:pPr>
              <a:lnSpc>
                <a:spcPct val="100000"/>
              </a:lnSpc>
              <a:spcBef>
                <a:spcPts val="0"/>
              </a:spcBef>
            </a:pPr>
            <a:r>
              <a:rPr lang="en-GB" sz="1400">
                <a:latin typeface="Arial" panose="020B0604020202020204" pitchFamily="34" charset="0"/>
                <a:cs typeface="Arial" panose="020B0604020202020204" pitchFamily="34" charset="0"/>
              </a:rPr>
              <a:t>Local DMPA PGDs will be updated to include this information.</a:t>
            </a:r>
          </a:p>
          <a:p>
            <a:pPr>
              <a:lnSpc>
                <a:spcPct val="100000"/>
              </a:lnSpc>
              <a:spcBef>
                <a:spcPts val="0"/>
              </a:spcBef>
            </a:pPr>
            <a:endParaRPr lang="en-GB" sz="14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None/>
              <a:tabLst/>
              <a:defRPr/>
            </a:pPr>
            <a:r>
              <a:rPr lang="en-GB" sz="1600" b="1">
                <a:solidFill>
                  <a:prstClr val="black"/>
                </a:solidFill>
                <a:latin typeface="Arial" panose="020B0604020202020204" pitchFamily="34" charset="0"/>
                <a:cs typeface="Arial" panose="020B0604020202020204" pitchFamily="34" charset="0"/>
                <a:hlinkClick r:id="rId7"/>
              </a:rPr>
              <a:t>Company led medicines recall: Leeds Trading Company LTC Ltd T/A LTC Healthcare, EXS Delay Spray Plus</a:t>
            </a:r>
            <a:endParaRPr lang="en-GB" sz="1600" b="1">
              <a:solidFill>
                <a:prstClr val="black"/>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prstClr val="black"/>
                </a:solidFill>
                <a:latin typeface="Arial" panose="020B0604020202020204" pitchFamily="34" charset="0"/>
                <a:cs typeface="Arial" panose="020B0604020202020204" pitchFamily="34" charset="0"/>
              </a:rPr>
              <a:t>LTC Healthcare has informed the MHRA that they have been selling a medicinal product containing lidocaine without authorisation from the MHRA. EXS Delay Spray Plus is being sold as a spray to delay ejaculation. There is limited information on the quantity of lidocaine present, therefore as a precautionary measure the product is being recalled on safety grounds.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prstClr val="black"/>
                </a:solidFill>
                <a:latin typeface="Arial" panose="020B0604020202020204" pitchFamily="34" charset="0"/>
                <a:cs typeface="Arial" panose="020B0604020202020204" pitchFamily="34" charset="0"/>
              </a:rPr>
              <a:t>Patients who experience adverse reactions or have any questions about the medication have been advised to seek medical attention. Any suspected adverse reactions or defects should also be reported via the MHRA Yellow Card scheme.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a:solidFill>
                <a:prstClr val="black"/>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GB" sz="1400">
              <a:latin typeface="Arial" panose="020B0604020202020204" pitchFamily="34" charset="0"/>
              <a:cs typeface="Arial" panose="020B0604020202020204" pitchFamily="34" charset="0"/>
            </a:endParaRPr>
          </a:p>
          <a:p>
            <a:pPr marL="0" indent="0">
              <a:lnSpc>
                <a:spcPct val="100000"/>
              </a:lnSpc>
              <a:spcBef>
                <a:spcPts val="0"/>
              </a:spcBef>
              <a:buNone/>
            </a:pPr>
            <a:endParaRPr lang="en-GB" sz="140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pPr>
              <a:lnSpc>
                <a:spcPct val="100000"/>
              </a:lnSpc>
              <a:spcBef>
                <a:spcPts val="0"/>
              </a:spcBef>
            </a:pPr>
            <a:endParaRPr lang="en-GB" sz="1400" b="1">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600" b="1">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4253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480BD-A04B-3935-8865-34FF690193F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B351903-6BDC-640F-2080-1E43DB67FF82}"/>
              </a:ext>
            </a:extLst>
          </p:cNvPr>
          <p:cNvSpPr txBox="1"/>
          <p:nvPr/>
        </p:nvSpPr>
        <p:spPr>
          <a:xfrm>
            <a:off x="720760" y="1146733"/>
            <a:ext cx="10356884" cy="5432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800" u="sng">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3"/>
              </a:rPr>
              <a:t>Menopause: identification and management</a:t>
            </a:r>
            <a:r>
              <a:rPr lang="en-GB">
                <a:effectLst/>
              </a:rPr>
              <a:t> </a:t>
            </a:r>
            <a:r>
              <a:rPr lang="en-GB">
                <a:latin typeface="Arial" panose="020B0604020202020204" pitchFamily="34" charset="0"/>
                <a:ea typeface="Arial" panose="020B0604020202020204" pitchFamily="34" charset="0"/>
              </a:rPr>
              <a:t>NG23 (Update)</a:t>
            </a:r>
          </a:p>
          <a:p>
            <a:pPr marL="38735">
              <a:lnSpc>
                <a:spcPct val="115000"/>
              </a:lnSpc>
              <a:spcAft>
                <a:spcPts val="1000"/>
              </a:spcAft>
            </a:pPr>
            <a:endParaRPr lang="en-GB">
              <a:solidFill>
                <a:srgbClr val="0E0E0E"/>
              </a:solidFill>
              <a:latin typeface="Arial" panose="020B0604020202020204" pitchFamily="34" charset="0"/>
              <a:ea typeface="Times New Roman" panose="02020603050405020304" pitchFamily="18" charset="0"/>
              <a:cs typeface="Times New Roman" panose="02020603050405020304" pitchFamily="18" charset="0"/>
            </a:endParaRPr>
          </a:p>
          <a:p>
            <a:pPr marL="38735">
              <a:lnSpc>
                <a:spcPct val="115000"/>
              </a:lnSpc>
              <a:spcAft>
                <a:spcPts val="1000"/>
              </a:spcAft>
            </a:pPr>
            <a:r>
              <a:rPr lang="en-GB" sz="1800">
                <a:solidFill>
                  <a:srgbClr val="0E0E0E"/>
                </a:solidFill>
                <a:effectLst/>
                <a:latin typeface="Arial" panose="020B0604020202020204" pitchFamily="34" charset="0"/>
                <a:ea typeface="Times New Roman" panose="02020603050405020304" pitchFamily="18" charset="0"/>
                <a:cs typeface="Times New Roman" panose="02020603050405020304" pitchFamily="18" charset="0"/>
              </a:rPr>
              <a:t>NICE have reviewed the evidence and made new or updated recommendations 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Wingdings" pitchFamily="2" charset="2"/>
              <a:buChar char="q"/>
              <a:tabLst>
                <a:tab pos="457200" algn="l"/>
              </a:tabLst>
            </a:pPr>
            <a:r>
              <a:rPr lang="en-GB" sz="1800">
                <a:solidFill>
                  <a:srgbClr val="0E0E0E"/>
                </a:solidFill>
                <a:effectLst/>
                <a:latin typeface="Arial" panose="020B0604020202020204" pitchFamily="34" charset="0"/>
                <a:ea typeface="Times New Roman" panose="02020603050405020304" pitchFamily="18" charset="0"/>
                <a:cs typeface="Times New Roman" panose="02020603050405020304" pitchFamily="18" charset="0"/>
              </a:rPr>
              <a:t>cognitive behavioural therapy to manage symptoms associated with the menopause.</a:t>
            </a:r>
            <a:endParaRPr lang="en-GB" sz="1800">
              <a:solidFill>
                <a:srgbClr val="0E0E0E"/>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Wingdings" pitchFamily="2" charset="2"/>
              <a:buChar char="q"/>
              <a:tabLst>
                <a:tab pos="457200" algn="l"/>
              </a:tabLst>
            </a:pPr>
            <a:r>
              <a:rPr lang="en-GB" sz="1800">
                <a:solidFill>
                  <a:srgbClr val="0E0E0E"/>
                </a:solidFill>
                <a:effectLst/>
                <a:latin typeface="Arial" panose="020B0604020202020204" pitchFamily="34" charset="0"/>
                <a:ea typeface="Times New Roman" panose="02020603050405020304" pitchFamily="18" charset="0"/>
                <a:cs typeface="Times New Roman" panose="02020603050405020304" pitchFamily="18" charset="0"/>
              </a:rPr>
              <a:t>managing genitourinary symptoms associated with the menopause.</a:t>
            </a:r>
            <a:endParaRPr lang="en-GB" sz="1800">
              <a:solidFill>
                <a:srgbClr val="0E0E0E"/>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Wingdings" pitchFamily="2" charset="2"/>
              <a:buChar char="q"/>
              <a:tabLst>
                <a:tab pos="457200" algn="l"/>
              </a:tabLst>
            </a:pPr>
            <a:r>
              <a:rPr lang="en-GB" sz="1800">
                <a:solidFill>
                  <a:srgbClr val="0E0E0E"/>
                </a:solidFill>
                <a:effectLst/>
                <a:latin typeface="Arial" panose="020B0604020202020204" pitchFamily="34" charset="0"/>
                <a:ea typeface="Times New Roman" panose="02020603050405020304" pitchFamily="18" charset="0"/>
                <a:cs typeface="Times New Roman" panose="02020603050405020304" pitchFamily="18" charset="0"/>
              </a:rPr>
              <a:t>the effects of hormone replacement therapy (HRT) on specific health outcomes:</a:t>
            </a:r>
          </a:p>
          <a:p>
            <a:pPr marL="800100" lvl="1" indent="-342900">
              <a:lnSpc>
                <a:spcPct val="115000"/>
              </a:lnSpc>
              <a:spcAft>
                <a:spcPts val="1000"/>
              </a:spcAft>
              <a:buSzPts val="1000"/>
              <a:buFont typeface="Courier New" panose="02070309020205020404" pitchFamily="49" charset="0"/>
              <a:buChar char="o"/>
              <a:tabLst>
                <a:tab pos="457200" algn="l"/>
              </a:tabLst>
            </a:pPr>
            <a:r>
              <a:rPr lang="en-GB">
                <a:hlinkClick r:id="rId4"/>
              </a:rPr>
              <a:t>HRT and the likelihood of some medical conditions: A discussion aid for healthcare professionals and patients</a:t>
            </a:r>
            <a:endParaRPr lang="en-GB" sz="1800">
              <a:solidFill>
                <a:srgbClr val="0E0E0E"/>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a:solidFill>
                  <a:srgbClr val="0E0E0E"/>
                </a:solidFill>
                <a:effectLst/>
                <a:latin typeface="Arial" panose="020B0604020202020204" pitchFamily="34" charset="0"/>
                <a:ea typeface="Times New Roman" panose="02020603050405020304" pitchFamily="18" charset="0"/>
                <a:cs typeface="Times New Roman" panose="02020603050405020304" pitchFamily="18" charset="0"/>
              </a:rPr>
              <a:t>These recommendations are marked </a:t>
            </a:r>
            <a:r>
              <a:rPr lang="en-GB" sz="1800" b="1">
                <a:solidFill>
                  <a:srgbClr val="0E0E0E"/>
                </a:solidFill>
                <a:effectLst/>
                <a:latin typeface="Arial" panose="020B0604020202020204" pitchFamily="34" charset="0"/>
                <a:ea typeface="Times New Roman" panose="02020603050405020304" pitchFamily="18" charset="0"/>
                <a:cs typeface="Times New Roman" panose="02020603050405020304" pitchFamily="18" charset="0"/>
              </a:rPr>
              <a:t>[2024]</a:t>
            </a:r>
            <a:r>
              <a:rPr lang="en-GB" sz="1800">
                <a:solidFill>
                  <a:srgbClr val="0E0E0E"/>
                </a:solidFill>
                <a:effectLst/>
                <a:latin typeface="Arial" panose="020B0604020202020204" pitchFamily="34" charset="0"/>
                <a:ea typeface="Times New Roman" panose="02020603050405020304" pitchFamily="18" charset="0"/>
                <a:cs typeface="Times New Roman" panose="02020603050405020304" pitchFamily="18" charset="0"/>
              </a:rPr>
              <a:t>.</a:t>
            </a:r>
          </a:p>
          <a:p>
            <a:pPr marL="285750" indent="-285750">
              <a:lnSpc>
                <a:spcPct val="115000"/>
              </a:lnSpc>
              <a:spcAft>
                <a:spcPts val="1000"/>
              </a:spcAft>
              <a:buFont typeface="Arial" panose="020B0604020202020204" pitchFamily="34" charset="0"/>
              <a:buChar char="•"/>
            </a:pPr>
            <a:r>
              <a:rPr lang="en-GB">
                <a:latin typeface="Calibri" panose="020F0502020204030204" pitchFamily="34" charset="0"/>
                <a:ea typeface="Calibri" panose="020F0502020204030204" pitchFamily="34" charset="0"/>
                <a:cs typeface="Times New Roman" panose="02020603050405020304" pitchFamily="18" charset="0"/>
              </a:rPr>
              <a:t>NICE have produced useful resources/decision aids to support Person-Centred Care:</a:t>
            </a:r>
          </a:p>
          <a:p>
            <a:pPr marL="1200150" lvl="2" indent="-285750">
              <a:lnSpc>
                <a:spcPct val="115000"/>
              </a:lnSpc>
              <a:spcAft>
                <a:spcPts val="1000"/>
              </a:spcAft>
              <a:buFont typeface="Courier New" panose="02070309020205020404" pitchFamily="49" charset="0"/>
              <a:buChar char="o"/>
            </a:pPr>
            <a:r>
              <a:rPr lang="en-GB">
                <a:latin typeface="Calibri" panose="020F0502020204030204" pitchFamily="34" charset="0"/>
                <a:ea typeface="Calibri" panose="020F0502020204030204" pitchFamily="34" charset="0"/>
                <a:cs typeface="Times New Roman" panose="02020603050405020304" pitchFamily="18" charset="0"/>
              </a:rPr>
              <a:t> </a:t>
            </a:r>
            <a:r>
              <a:rPr lang="en-GB">
                <a:hlinkClick r:id="rId5"/>
              </a:rPr>
              <a:t>Combined HRT versus no HRT: effect on specific health outcomes</a:t>
            </a:r>
            <a:endParaRPr lang="en-GB"/>
          </a:p>
          <a:p>
            <a:pPr marL="1200150" lvl="2" indent="-285750">
              <a:lnSpc>
                <a:spcPct val="115000"/>
              </a:lnSpc>
              <a:spcAft>
                <a:spcPts val="1000"/>
              </a:spcAft>
              <a:buFont typeface="Courier New" panose="02070309020205020404" pitchFamily="49" charset="0"/>
              <a:buChar char="o"/>
            </a:pPr>
            <a:r>
              <a:rPr lang="en-GB">
                <a:hlinkClick r:id="rId6"/>
              </a:rPr>
              <a:t>Oestrogen-only HRT versus no HRT: effect on specific health outcomes</a:t>
            </a:r>
            <a:endParaRPr lang="en-GB"/>
          </a:p>
          <a:p>
            <a:r>
              <a:rPr lang="en-GB">
                <a:latin typeface="Calibri" panose="020F0502020204030204" pitchFamily="34" charset="0"/>
                <a:cs typeface="Calibri" panose="020F0502020204030204" pitchFamily="34" charset="0"/>
              </a:rPr>
              <a:t> </a:t>
            </a:r>
            <a:endParaRPr lang="en-GB">
              <a:ea typeface="+mn-lt"/>
              <a:cs typeface="+mn-lt"/>
            </a:endParaRPr>
          </a:p>
        </p:txBody>
      </p:sp>
      <p:pic>
        <p:nvPicPr>
          <p:cNvPr id="4" name="Picture 3" descr="Icon&#10;&#10;Description automatically generated">
            <a:extLst>
              <a:ext uri="{FF2B5EF4-FFF2-40B4-BE49-F238E27FC236}">
                <a16:creationId xmlns:a16="http://schemas.microsoft.com/office/drawing/2014/main" id="{801F35BC-767F-D1CF-517B-BAB0BBED47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2500" y="211665"/>
            <a:ext cx="999369" cy="936000"/>
          </a:xfrm>
          <a:prstGeom prst="rect">
            <a:avLst/>
          </a:prstGeom>
        </p:spPr>
      </p:pic>
      <p:pic>
        <p:nvPicPr>
          <p:cNvPr id="6" name="Picture 5" descr="Text&#10;&#10;Description automatically generated with low confidence">
            <a:extLst>
              <a:ext uri="{FF2B5EF4-FFF2-40B4-BE49-F238E27FC236}">
                <a16:creationId xmlns:a16="http://schemas.microsoft.com/office/drawing/2014/main" id="{380D98B0-A165-CA72-5CF7-08DFAE452D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90075" y="355955"/>
            <a:ext cx="2412001" cy="792000"/>
          </a:xfrm>
          <a:prstGeom prst="rect">
            <a:avLst/>
          </a:prstGeom>
        </p:spPr>
      </p:pic>
      <p:sp>
        <p:nvSpPr>
          <p:cNvPr id="7" name="TextBox 6">
            <a:extLst>
              <a:ext uri="{FF2B5EF4-FFF2-40B4-BE49-F238E27FC236}">
                <a16:creationId xmlns:a16="http://schemas.microsoft.com/office/drawing/2014/main" id="{2CB09751-1F6A-C738-B854-8F8B2DCEA564}"/>
              </a:ext>
            </a:extLst>
          </p:cNvPr>
          <p:cNvSpPr txBox="1"/>
          <p:nvPr/>
        </p:nvSpPr>
        <p:spPr>
          <a:xfrm>
            <a:off x="2487324" y="211665"/>
            <a:ext cx="81184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kern="1600">
                <a:solidFill>
                  <a:schemeClr val="tx2">
                    <a:lumMod val="75000"/>
                    <a:lumOff val="25000"/>
                  </a:schemeClr>
                </a:solidFill>
                <a:effectLst/>
                <a:latin typeface="Arial" panose="020B0604020202020204" pitchFamily="34" charset="0"/>
                <a:ea typeface="Times New Roman" panose="02020603050405020304" pitchFamily="18" charset="0"/>
                <a:cs typeface="Arial" panose="020B0604020202020204" pitchFamily="34" charset="0"/>
              </a:rPr>
              <a:t>NICE GUIDANCE</a:t>
            </a:r>
            <a:r>
              <a:rPr lang="en-GB" sz="3600">
                <a:solidFill>
                  <a:schemeClr val="tx2">
                    <a:lumMod val="75000"/>
                    <a:lumOff val="25000"/>
                  </a:schemeClr>
                </a:solidFill>
                <a:effectLst/>
                <a:latin typeface="Arial" panose="020B0604020202020204" pitchFamily="34" charset="0"/>
                <a:cs typeface="Arial" panose="020B0604020202020204" pitchFamily="34" charset="0"/>
              </a:rPr>
              <a:t> </a:t>
            </a:r>
            <a:endParaRPr lang="en-GB" sz="3600" b="1">
              <a:solidFill>
                <a:schemeClr val="tx2">
                  <a:lumMod val="75000"/>
                  <a:lumOff val="25000"/>
                </a:schemeClr>
              </a:solidFill>
              <a:latin typeface="Arial" panose="020B0604020202020204" pitchFamily="34" charset="0"/>
              <a:cs typeface="Arial" panose="020B0604020202020204" pitchFamily="34" charset="0"/>
            </a:endParaRPr>
          </a:p>
        </p:txBody>
      </p:sp>
      <p:pic>
        <p:nvPicPr>
          <p:cNvPr id="13" name="Picture 12" descr="A hand cursor pressing a blue button&#10;&#10;Description automatically generated">
            <a:extLst>
              <a:ext uri="{FF2B5EF4-FFF2-40B4-BE49-F238E27FC236}">
                <a16:creationId xmlns:a16="http://schemas.microsoft.com/office/drawing/2014/main" id="{CAA4CC79-A734-F634-E2E2-E8E8482218F9}"/>
              </a:ext>
            </a:extLst>
          </p:cNvPr>
          <p:cNvPicPr>
            <a:picLocks noChangeAspect="1"/>
          </p:cNvPicPr>
          <p:nvPr/>
        </p:nvPicPr>
        <p:blipFill>
          <a:blip r:embed="rId9"/>
          <a:stretch>
            <a:fillRect/>
          </a:stretch>
        </p:blipFill>
        <p:spPr>
          <a:xfrm>
            <a:off x="949684" y="5405267"/>
            <a:ext cx="664369" cy="612000"/>
          </a:xfrm>
          <a:prstGeom prst="rect">
            <a:avLst/>
          </a:prstGeom>
        </p:spPr>
      </p:pic>
    </p:spTree>
    <p:extLst>
      <p:ext uri="{BB962C8B-B14F-4D97-AF65-F5344CB8AC3E}">
        <p14:creationId xmlns:p14="http://schemas.microsoft.com/office/powerpoint/2010/main" val="12199112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51088-0813-1924-7FBE-CD7EEDABFF14}"/>
              </a:ext>
            </a:extLst>
          </p:cNvPr>
          <p:cNvSpPr>
            <a:spLocks noGrp="1"/>
          </p:cNvSpPr>
          <p:nvPr>
            <p:ph type="title"/>
          </p:nvPr>
        </p:nvSpPr>
        <p:spPr>
          <a:xfrm>
            <a:off x="-99036" y="242887"/>
            <a:ext cx="10515600" cy="936000"/>
          </a:xfrm>
        </p:spPr>
        <p:txBody>
          <a:bodyPr>
            <a:normAutofit fontScale="90000"/>
          </a:bodyPr>
          <a:lstStyle/>
          <a:p>
            <a:pPr algn="ctr"/>
            <a:r>
              <a:rPr lang="en-GB" b="1">
                <a:solidFill>
                  <a:srgbClr val="0070C0"/>
                </a:solidFill>
                <a:latin typeface="Arial" panose="020B0604020202020204" pitchFamily="34" charset="0"/>
                <a:cs typeface="Arial" panose="020B0604020202020204" pitchFamily="34" charset="0"/>
              </a:rPr>
              <a:t>SY Workforce &amp; Training Hub</a:t>
            </a:r>
            <a:br>
              <a:rPr lang="en-GB" sz="4400" b="1">
                <a:solidFill>
                  <a:srgbClr val="0072C6"/>
                </a:solidFill>
                <a:latin typeface="Helvetica" panose="020B0604020202020204" pitchFamily="34" charset="0"/>
                <a:cs typeface="Calibri" panose="020F0502020204030204" pitchFamily="34" charset="0"/>
              </a:rPr>
            </a:br>
            <a:endParaRPr lang="en-GB" b="1">
              <a:solidFill>
                <a:schemeClr val="accent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42495EB-D5AA-B502-B2F7-13F2291207AD}"/>
              </a:ext>
            </a:extLst>
          </p:cNvPr>
          <p:cNvSpPr>
            <a:spLocks noGrp="1"/>
          </p:cNvSpPr>
          <p:nvPr>
            <p:ph idx="1"/>
          </p:nvPr>
        </p:nvSpPr>
        <p:spPr>
          <a:xfrm>
            <a:off x="7008245" y="1835658"/>
            <a:ext cx="5009923" cy="2573338"/>
          </a:xfrm>
        </p:spPr>
        <p:txBody>
          <a:bodyPr>
            <a:normAutofit/>
          </a:bodyPr>
          <a:lstStyle/>
          <a:p>
            <a:pPr marL="0" lvl="0" indent="0">
              <a:lnSpc>
                <a:spcPct val="100000"/>
              </a:lnSpc>
              <a:buNone/>
            </a:pPr>
            <a:r>
              <a:rPr lang="en-GB" sz="1600" b="0" i="0" u="none"/>
              <a:t> </a:t>
            </a:r>
            <a:r>
              <a:rPr lang="en-GB" sz="1600" b="0" i="0" u="none">
                <a:latin typeface="Arial" panose="020B0604020202020204" pitchFamily="34" charset="0"/>
                <a:cs typeface="Arial" panose="020B0604020202020204" pitchFamily="34" charset="0"/>
              </a:rPr>
              <a:t>Whether you feel ready to act as a supervisor or not, please take a moment to complete the following </a:t>
            </a:r>
            <a:r>
              <a:rPr lang="en-GB" sz="1600" b="0" i="0" u="none">
                <a:latin typeface="Arial" panose="020B0604020202020204" pitchFamily="34" charset="0"/>
                <a:cs typeface="Arial" panose="020B0604020202020204" pitchFamily="34" charset="0"/>
                <a:hlinkClick r:id="rId3"/>
              </a:rPr>
              <a:t>form</a:t>
            </a:r>
            <a:endParaRPr lang="en-GB" sz="1600" b="0" i="0" u="none">
              <a:latin typeface="Arial" panose="020B0604020202020204" pitchFamily="34" charset="0"/>
              <a:cs typeface="Arial" panose="020B0604020202020204" pitchFamily="34" charset="0"/>
            </a:endParaRPr>
          </a:p>
          <a:p>
            <a:pPr marL="0" lvl="0" indent="0">
              <a:lnSpc>
                <a:spcPct val="100000"/>
              </a:lnSpc>
              <a:buNone/>
            </a:pPr>
            <a:endParaRPr lang="en-GB" sz="1600" b="1">
              <a:latin typeface="Arial" panose="020B0604020202020204" pitchFamily="34" charset="0"/>
              <a:cs typeface="Arial" panose="020B0604020202020204" pitchFamily="34" charset="0"/>
            </a:endParaRPr>
          </a:p>
          <a:p>
            <a:pPr marL="0" lvl="0" indent="0">
              <a:lnSpc>
                <a:spcPct val="100000"/>
              </a:lnSpc>
              <a:buNone/>
            </a:pPr>
            <a:r>
              <a:rPr lang="en-GB" sz="1600">
                <a:latin typeface="Arial" panose="020B0604020202020204" pitchFamily="34" charset="0"/>
                <a:cs typeface="Arial" panose="020B0604020202020204" pitchFamily="34" charset="0"/>
              </a:rPr>
              <a:t>If you are an independent prescriber but are unsure if you are ready to support the future workforce and may need support to upskill, get in touch with Kel Tyers, </a:t>
            </a:r>
            <a:r>
              <a:rPr lang="en-GB" sz="1600">
                <a:latin typeface="Arial" panose="020B0604020202020204" pitchFamily="34" charset="0"/>
                <a:cs typeface="Arial" panose="020B0604020202020204" pitchFamily="34" charset="0"/>
                <a:hlinkClick r:id="rId4"/>
              </a:rPr>
              <a:t>kelly.tyers@nhs.net</a:t>
            </a:r>
            <a:r>
              <a:rPr lang="en-GB" sz="1600">
                <a:latin typeface="Arial" panose="020B0604020202020204" pitchFamily="34" charset="0"/>
                <a:cs typeface="Arial" panose="020B0604020202020204" pitchFamily="34" charset="0"/>
              </a:rPr>
              <a:t> to find out more about the support on offer.   </a:t>
            </a:r>
            <a:endParaRPr lang="en-GB" sz="1600" b="1" i="0">
              <a:effectLst/>
              <a:latin typeface="Arial" panose="020B0604020202020204" pitchFamily="34" charset="0"/>
              <a:cs typeface="Arial" panose="020B0604020202020204" pitchFamily="34" charset="0"/>
            </a:endParaRPr>
          </a:p>
          <a:p>
            <a:pPr marL="457200" lvl="1" indent="0">
              <a:buNone/>
            </a:pPr>
            <a:endParaRPr lang="en-GB" sz="1600">
              <a:latin typeface="Calibri" panose="020F0502020204030204" pitchFamily="34" charset="0"/>
              <a:cs typeface="Calibri" panose="020F0502020204030204" pitchFamily="34" charset="0"/>
              <a:hlinkClick r:id="rId5"/>
            </a:endParaRPr>
          </a:p>
          <a:p>
            <a:pPr marL="0" indent="0">
              <a:buNone/>
            </a:pPr>
            <a:endParaRPr lang="en-GB" sz="3000">
              <a:latin typeface="Calibri" panose="020F0502020204030204" pitchFamily="34" charset="0"/>
              <a:cs typeface="Arial" panose="020B0604020202020204" pitchFamily="34" charset="0"/>
            </a:endParaRPr>
          </a:p>
          <a:p>
            <a:pPr marL="0" indent="0">
              <a:buNone/>
            </a:pPr>
            <a:endParaRPr lang="en-GB" sz="1800" b="1" i="0" u="none" strike="noStrike">
              <a:solidFill>
                <a:srgbClr val="005EB8"/>
              </a:solidFill>
              <a:effectLst/>
              <a:latin typeface="Helvetica" pitchFamily="2" charset="0"/>
            </a:endParaRPr>
          </a:p>
        </p:txBody>
      </p:sp>
      <p:pic>
        <p:nvPicPr>
          <p:cNvPr id="4" name="Picture 3" descr="Text&#10;&#10;Description automatically generated with low confidence">
            <a:extLst>
              <a:ext uri="{FF2B5EF4-FFF2-40B4-BE49-F238E27FC236}">
                <a16:creationId xmlns:a16="http://schemas.microsoft.com/office/drawing/2014/main" id="{9239845D-E471-3243-08A8-3701861CCB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2073" y="242887"/>
            <a:ext cx="2246095" cy="942975"/>
          </a:xfrm>
          <a:prstGeom prst="rect">
            <a:avLst/>
          </a:prstGeom>
        </p:spPr>
      </p:pic>
      <p:pic>
        <p:nvPicPr>
          <p:cNvPr id="7" name="Picture 6">
            <a:extLst>
              <a:ext uri="{FF2B5EF4-FFF2-40B4-BE49-F238E27FC236}">
                <a16:creationId xmlns:a16="http://schemas.microsoft.com/office/drawing/2014/main" id="{3D40EBB9-29A0-6159-9DD0-AB70D35E1E78}"/>
              </a:ext>
            </a:extLst>
          </p:cNvPr>
          <p:cNvPicPr>
            <a:picLocks noChangeAspect="1"/>
          </p:cNvPicPr>
          <p:nvPr/>
        </p:nvPicPr>
        <p:blipFill>
          <a:blip r:embed="rId7"/>
          <a:stretch>
            <a:fillRect/>
          </a:stretch>
        </p:blipFill>
        <p:spPr>
          <a:xfrm>
            <a:off x="6154240" y="2030669"/>
            <a:ext cx="937936" cy="864000"/>
          </a:xfrm>
          <a:prstGeom prst="rect">
            <a:avLst/>
          </a:prstGeom>
        </p:spPr>
      </p:pic>
      <p:pic>
        <p:nvPicPr>
          <p:cNvPr id="8" name="Picture 7" descr="Icon&#10;&#10;Description automatically generated">
            <a:extLst>
              <a:ext uri="{FF2B5EF4-FFF2-40B4-BE49-F238E27FC236}">
                <a16:creationId xmlns:a16="http://schemas.microsoft.com/office/drawing/2014/main" id="{6F1F2F84-9794-FDC6-3B3B-1E34ECCA83E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138" y="120869"/>
            <a:ext cx="1093755" cy="936000"/>
          </a:xfrm>
          <a:prstGeom prst="rect">
            <a:avLst/>
          </a:prstGeom>
        </p:spPr>
      </p:pic>
      <p:pic>
        <p:nvPicPr>
          <p:cNvPr id="9" name="Picture 8">
            <a:extLst>
              <a:ext uri="{FF2B5EF4-FFF2-40B4-BE49-F238E27FC236}">
                <a16:creationId xmlns:a16="http://schemas.microsoft.com/office/drawing/2014/main" id="{4D589440-AAB4-37B5-9872-1173F5D9727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67518" y="846000"/>
            <a:ext cx="4233666" cy="6012000"/>
          </a:xfrm>
          <a:prstGeom prst="rect">
            <a:avLst/>
          </a:prstGeom>
        </p:spPr>
      </p:pic>
    </p:spTree>
    <p:extLst>
      <p:ext uri="{BB962C8B-B14F-4D97-AF65-F5344CB8AC3E}">
        <p14:creationId xmlns:p14="http://schemas.microsoft.com/office/powerpoint/2010/main" val="424936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E366F-5DF2-1D43-8C42-C321A9688A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0C96FD-8A45-F41D-F7DE-AE3EA51DBD9A}"/>
              </a:ext>
            </a:extLst>
          </p:cNvPr>
          <p:cNvSpPr>
            <a:spLocks noGrp="1"/>
          </p:cNvSpPr>
          <p:nvPr>
            <p:ph type="title"/>
          </p:nvPr>
        </p:nvSpPr>
        <p:spPr>
          <a:xfrm>
            <a:off x="-286471" y="112980"/>
            <a:ext cx="10515600" cy="1325563"/>
          </a:xfrm>
        </p:spPr>
        <p:txBody>
          <a:bodyPr>
            <a:normAutofit/>
          </a:bodyPr>
          <a:lstStyle/>
          <a:p>
            <a:pPr algn="ctr"/>
            <a:r>
              <a:rPr lang="en-GB" b="1">
                <a:solidFill>
                  <a:schemeClr val="tx2">
                    <a:lumMod val="75000"/>
                    <a:lumOff val="25000"/>
                  </a:schemeClr>
                </a:solidFill>
                <a:latin typeface="Arial" panose="020B0604020202020204" pitchFamily="34" charset="0"/>
                <a:cs typeface="Arial" panose="020B0604020202020204" pitchFamily="34" charset="0"/>
              </a:rPr>
              <a:t>PrescQIPP updates</a:t>
            </a:r>
            <a:br>
              <a:rPr lang="en-GB" sz="4400" b="1">
                <a:solidFill>
                  <a:srgbClr val="0072C6"/>
                </a:solidFill>
                <a:latin typeface="Helvetica" panose="020B0604020202020204" pitchFamily="34" charset="0"/>
                <a:cs typeface="Calibri" panose="020F0502020204030204" pitchFamily="34" charset="0"/>
              </a:rPr>
            </a:br>
            <a:endParaRPr lang="en-GB" b="1">
              <a:solidFill>
                <a:schemeClr val="accent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6988D56-9F11-AC02-6833-8C50D4994DD6}"/>
              </a:ext>
            </a:extLst>
          </p:cNvPr>
          <p:cNvSpPr>
            <a:spLocks noGrp="1"/>
          </p:cNvSpPr>
          <p:nvPr>
            <p:ph idx="1"/>
          </p:nvPr>
        </p:nvSpPr>
        <p:spPr>
          <a:xfrm>
            <a:off x="185057" y="1185862"/>
            <a:ext cx="5183755" cy="5410201"/>
          </a:xfrm>
        </p:spPr>
        <p:txBody>
          <a:bodyPr>
            <a:normAutofit/>
          </a:bodyPr>
          <a:lstStyle/>
          <a:p>
            <a:pPr marL="457200" lvl="1" indent="0">
              <a:buNone/>
            </a:pPr>
            <a:endParaRPr lang="en-GB" sz="1600">
              <a:latin typeface="Calibri" panose="020F0502020204030204" pitchFamily="34" charset="0"/>
              <a:cs typeface="Calibri" panose="020F0502020204030204" pitchFamily="34" charset="0"/>
              <a:hlinkClick r:id="rId3"/>
            </a:endParaRPr>
          </a:p>
          <a:p>
            <a:pPr marL="0" indent="0">
              <a:buNone/>
            </a:pPr>
            <a:endParaRPr lang="en-GB" sz="3000">
              <a:latin typeface="Calibri" panose="020F0502020204030204" pitchFamily="34" charset="0"/>
              <a:cs typeface="Arial" panose="020B0604020202020204" pitchFamily="34" charset="0"/>
            </a:endParaRPr>
          </a:p>
          <a:p>
            <a:pPr marL="0" indent="0">
              <a:buNone/>
            </a:pPr>
            <a:endParaRPr lang="en-GB" sz="1800" b="1" i="0" u="none" strike="noStrike">
              <a:solidFill>
                <a:srgbClr val="005EB8"/>
              </a:solidFill>
              <a:effectLst/>
              <a:latin typeface="Helvetica" pitchFamily="2" charset="0"/>
            </a:endParaRPr>
          </a:p>
        </p:txBody>
      </p:sp>
      <p:pic>
        <p:nvPicPr>
          <p:cNvPr id="4" name="Picture 3" descr="Text&#10;&#10;Description automatically generated with low confidence">
            <a:extLst>
              <a:ext uri="{FF2B5EF4-FFF2-40B4-BE49-F238E27FC236}">
                <a16:creationId xmlns:a16="http://schemas.microsoft.com/office/drawing/2014/main" id="{3786ABBC-ED16-81AF-18E9-C08EB133B1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6381" y="242887"/>
            <a:ext cx="2871787" cy="942975"/>
          </a:xfrm>
          <a:prstGeom prst="rect">
            <a:avLst/>
          </a:prstGeom>
        </p:spPr>
      </p:pic>
      <p:sp>
        <p:nvSpPr>
          <p:cNvPr id="6" name="TextBox 5">
            <a:extLst>
              <a:ext uri="{FF2B5EF4-FFF2-40B4-BE49-F238E27FC236}">
                <a16:creationId xmlns:a16="http://schemas.microsoft.com/office/drawing/2014/main" id="{1D2A28A9-3CED-7852-792A-5E28EACF6A06}"/>
              </a:ext>
            </a:extLst>
          </p:cNvPr>
          <p:cNvSpPr txBox="1"/>
          <p:nvPr/>
        </p:nvSpPr>
        <p:spPr>
          <a:xfrm>
            <a:off x="1086506" y="5443513"/>
            <a:ext cx="10931662" cy="1364476"/>
          </a:xfrm>
          <a:prstGeom prst="rect">
            <a:avLst/>
          </a:prstGeom>
          <a:noFill/>
        </p:spPr>
        <p:txBody>
          <a:bodyPr wrap="square" rtlCol="0">
            <a:spAutoFit/>
          </a:bodyPr>
          <a:lstStyle/>
          <a:p>
            <a:pPr>
              <a:spcBef>
                <a:spcPts val="750"/>
              </a:spcBef>
              <a:spcAft>
                <a:spcPts val="750"/>
              </a:spcAft>
            </a:pPr>
            <a:r>
              <a:rPr lang="en-GB" sz="1400" b="0" i="0" strike="noStrike">
                <a:effectLst/>
                <a:latin typeface="Calibri" panose="020F0502020204030204" pitchFamily="34" charset="0"/>
                <a:cs typeface="Calibri" panose="020F0502020204030204" pitchFamily="34" charset="0"/>
              </a:rPr>
              <a:t>South Yorkshire ICB already subscribes to PrescQIPP, which means you can access a vast range of evidence-based, quality assured resources absolutely free. </a:t>
            </a:r>
          </a:p>
          <a:p>
            <a:pPr>
              <a:spcBef>
                <a:spcPts val="750"/>
              </a:spcBef>
              <a:spcAft>
                <a:spcPts val="750"/>
              </a:spcAft>
            </a:pPr>
            <a:r>
              <a:rPr lang="en-GB" sz="1400" b="0" i="0" u="sng" strike="noStrike">
                <a:solidFill>
                  <a:srgbClr val="0563C1"/>
                </a:solidFill>
                <a:effectLst/>
                <a:latin typeface="Calibri" panose="020F0502020204030204" pitchFamily="34" charset="0"/>
                <a:cs typeface="Calibri" panose="020F0502020204030204" pitchFamily="34" charset="0"/>
              </a:rPr>
              <a:t>S</a:t>
            </a:r>
            <a:r>
              <a:rPr lang="en-GB" sz="1400" b="0" i="0" u="sng" strike="noStrike">
                <a:solidFill>
                  <a:srgbClr val="0563C1"/>
                </a:solidFill>
                <a:effectLst/>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ign up to PrescQIPP today </a:t>
            </a:r>
          </a:p>
          <a:p>
            <a:pPr>
              <a:spcBef>
                <a:spcPts val="750"/>
              </a:spcBef>
              <a:spcAft>
                <a:spcPts val="750"/>
              </a:spcAft>
            </a:pPr>
            <a:r>
              <a:rPr lang="en-GB" sz="1400" b="0" i="0" u="sng" strike="noStrike">
                <a:solidFill>
                  <a:srgbClr val="0070C0"/>
                </a:solidFill>
                <a:effectLst/>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F</a:t>
            </a:r>
            <a:r>
              <a:rPr lang="en-GB" sz="1400" b="0" i="0" u="sng" strike="noStrike">
                <a:solidFill>
                  <a:srgbClr val="0070C0"/>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lyer for practice/PCN pharmacists and pharmacy technicians</a:t>
            </a:r>
            <a:endParaRPr lang="en-GB" sz="1400" b="0" i="0" u="sng" strike="noStrike">
              <a:solidFill>
                <a:srgbClr val="0070C0"/>
              </a:solidFill>
              <a:effectLst/>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0B985E2B-124C-C3C5-441B-280D58A2BB9F}"/>
              </a:ext>
            </a:extLst>
          </p:cNvPr>
          <p:cNvPicPr>
            <a:picLocks noChangeAspect="1"/>
          </p:cNvPicPr>
          <p:nvPr/>
        </p:nvPicPr>
        <p:blipFill>
          <a:blip r:embed="rId6"/>
          <a:stretch>
            <a:fillRect/>
          </a:stretch>
        </p:blipFill>
        <p:spPr>
          <a:xfrm>
            <a:off x="185057" y="5836083"/>
            <a:ext cx="937936" cy="864000"/>
          </a:xfrm>
          <a:prstGeom prst="rect">
            <a:avLst/>
          </a:prstGeom>
        </p:spPr>
      </p:pic>
      <p:pic>
        <p:nvPicPr>
          <p:cNvPr id="8" name="Picture 7" descr="Icon&#10;&#10;Description automatically generated">
            <a:extLst>
              <a:ext uri="{FF2B5EF4-FFF2-40B4-BE49-F238E27FC236}">
                <a16:creationId xmlns:a16="http://schemas.microsoft.com/office/drawing/2014/main" id="{A07494DD-679F-3823-906A-04B13AF9F5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138" y="120869"/>
            <a:ext cx="999369" cy="936000"/>
          </a:xfrm>
          <a:prstGeom prst="rect">
            <a:avLst/>
          </a:prstGeom>
        </p:spPr>
      </p:pic>
      <p:pic>
        <p:nvPicPr>
          <p:cNvPr id="9" name="Picture 8" descr="A group of pens with a list of text&#10;&#10;Description automatically generated">
            <a:extLst>
              <a:ext uri="{FF2B5EF4-FFF2-40B4-BE49-F238E27FC236}">
                <a16:creationId xmlns:a16="http://schemas.microsoft.com/office/drawing/2014/main" id="{B2935185-FF33-3E8D-C325-826221A8D69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8256" y="1149257"/>
            <a:ext cx="5589993" cy="4068000"/>
          </a:xfrm>
          <a:prstGeom prst="rect">
            <a:avLst/>
          </a:prstGeom>
        </p:spPr>
      </p:pic>
      <p:pic>
        <p:nvPicPr>
          <p:cNvPr id="11" name="Picture 10" descr="A poster with text and cartoon characters&#10;&#10;Description automatically generated">
            <a:extLst>
              <a:ext uri="{FF2B5EF4-FFF2-40B4-BE49-F238E27FC236}">
                <a16:creationId xmlns:a16="http://schemas.microsoft.com/office/drawing/2014/main" id="{D575A37B-9CD7-9C8A-799B-C61C0157658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58061" y="1315769"/>
            <a:ext cx="5585683" cy="3960000"/>
          </a:xfrm>
          <a:prstGeom prst="rect">
            <a:avLst/>
          </a:prstGeom>
        </p:spPr>
      </p:pic>
    </p:spTree>
    <p:extLst>
      <p:ext uri="{BB962C8B-B14F-4D97-AF65-F5344CB8AC3E}">
        <p14:creationId xmlns:p14="http://schemas.microsoft.com/office/powerpoint/2010/main" val="2482245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87BB5E6D-4059-4526-B311-1CAA9562BAB5}"/>
              </a:ext>
            </a:extLst>
          </p:cNvPr>
          <p:cNvSpPr txBox="1">
            <a:spLocks/>
          </p:cNvSpPr>
          <p:nvPr/>
        </p:nvSpPr>
        <p:spPr>
          <a:xfrm>
            <a:off x="1696748" y="435168"/>
            <a:ext cx="8249182" cy="6971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solidFill>
                  <a:srgbClr val="0070C0"/>
                </a:solidFill>
                <a:latin typeface="Calibri" panose="020F0502020204030204" pitchFamily="34" charset="0"/>
                <a:cs typeface="Calibri" panose="020F0502020204030204" pitchFamily="34" charset="0"/>
              </a:rPr>
              <a:t>Learning objectives</a:t>
            </a:r>
          </a:p>
        </p:txBody>
      </p:sp>
      <p:sp>
        <p:nvSpPr>
          <p:cNvPr id="5" name="Content Placeholder 1">
            <a:extLst>
              <a:ext uri="{FF2B5EF4-FFF2-40B4-BE49-F238E27FC236}">
                <a16:creationId xmlns:a16="http://schemas.microsoft.com/office/drawing/2014/main" id="{5B53C90A-D909-4018-A4D3-37A5EF86BC10}"/>
              </a:ext>
            </a:extLst>
          </p:cNvPr>
          <p:cNvSpPr txBox="1">
            <a:spLocks/>
          </p:cNvSpPr>
          <p:nvPr/>
        </p:nvSpPr>
        <p:spPr>
          <a:xfrm>
            <a:off x="1313793" y="1357817"/>
            <a:ext cx="10415751" cy="5500183"/>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a:latin typeface="Calibri"/>
                <a:ea typeface="Calibri"/>
                <a:cs typeface="Calibri"/>
              </a:rPr>
              <a:t>To be aware of latest updates &amp; suggested actions:</a:t>
            </a:r>
          </a:p>
          <a:p>
            <a:pPr>
              <a:buFont typeface="Wingdings" pitchFamily="2" charset="2"/>
              <a:buChar char="§"/>
            </a:pPr>
            <a:r>
              <a:rPr lang="en-GB" sz="2400">
                <a:latin typeface="Calibri"/>
                <a:ea typeface="Calibri"/>
                <a:cs typeface="Calibri"/>
                <a:hlinkClick r:id="rId4"/>
              </a:rPr>
              <a:t>IMOC Approved Traffic Light Drug List</a:t>
            </a:r>
            <a:r>
              <a:rPr lang="en-GB" sz="2400">
                <a:latin typeface="Calibri"/>
                <a:ea typeface="Calibri"/>
                <a:cs typeface="Calibri"/>
              </a:rPr>
              <a:t> </a:t>
            </a:r>
            <a:endParaRPr lang="en-GB" sz="2400" b="0" i="0" u="none" strike="noStrike">
              <a:solidFill>
                <a:srgbClr val="000000"/>
              </a:solidFill>
              <a:effectLst/>
              <a:highlight>
                <a:srgbClr val="FFFF00"/>
              </a:highlight>
              <a:latin typeface="Calibri"/>
              <a:ea typeface="Calibri"/>
              <a:cs typeface="Calibri"/>
            </a:endParaRPr>
          </a:p>
          <a:p>
            <a:pPr fontAlgn="base">
              <a:buFont typeface="Wingdings" pitchFamily="2" charset="2"/>
              <a:buChar char="§"/>
            </a:pPr>
            <a:r>
              <a:rPr lang="en-US" sz="2400" b="0" i="0" u="none" strike="noStrike">
                <a:solidFill>
                  <a:srgbClr val="000000"/>
                </a:solidFill>
                <a:effectLst/>
                <a:latin typeface="Calibri"/>
                <a:ea typeface="Calibri"/>
                <a:cs typeface="Calibri"/>
                <a:hlinkClick r:id="rId5"/>
              </a:rPr>
              <a:t>Opioid Resources</a:t>
            </a:r>
            <a:r>
              <a:rPr lang="en-US" sz="2400">
                <a:solidFill>
                  <a:srgbClr val="000000"/>
                </a:solidFill>
                <a:latin typeface="Calibri"/>
                <a:ea typeface="Calibri"/>
                <a:cs typeface="Calibri"/>
              </a:rPr>
              <a:t> </a:t>
            </a:r>
            <a:endParaRPr lang="en-US" sz="2400" b="0" i="0" u="none" strike="noStrike">
              <a:solidFill>
                <a:srgbClr val="000000"/>
              </a:solidFill>
              <a:effectLst/>
              <a:latin typeface="Calibri" panose="020F0502020204030204" pitchFamily="34" charset="0"/>
              <a:cs typeface="Calibri" panose="020F0502020204030204" pitchFamily="34" charset="0"/>
            </a:endParaRPr>
          </a:p>
          <a:p>
            <a:pPr>
              <a:buFont typeface="Wingdings" pitchFamily="2" charset="2"/>
              <a:buChar char="§"/>
            </a:pPr>
            <a:r>
              <a:rPr lang="en-GB" sz="2400">
                <a:latin typeface="Calibri"/>
                <a:ea typeface="Calibri"/>
                <a:cs typeface="Calibri"/>
              </a:rPr>
              <a:t>Medicines Safety update </a:t>
            </a:r>
          </a:p>
          <a:p>
            <a:pPr>
              <a:buFont typeface="Wingdings" pitchFamily="2" charset="2"/>
              <a:buChar char="§"/>
            </a:pPr>
            <a:r>
              <a:rPr lang="en-GB" sz="2400">
                <a:latin typeface="Calibri"/>
                <a:ea typeface="Calibri"/>
                <a:cs typeface="Calibri"/>
              </a:rPr>
              <a:t>General prescribing update – NICE Guidance (Update)</a:t>
            </a:r>
          </a:p>
          <a:p>
            <a:pPr>
              <a:buFont typeface="Wingdings" pitchFamily="2" charset="2"/>
              <a:buChar char="§"/>
            </a:pPr>
            <a:r>
              <a:rPr lang="en-GB" sz="2400">
                <a:latin typeface="Calibri"/>
                <a:ea typeface="Calibri"/>
                <a:cs typeface="Calibri"/>
              </a:rPr>
              <a:t>Education &amp;Training opportunities</a:t>
            </a:r>
          </a:p>
          <a:p>
            <a:pPr>
              <a:buFont typeface="Wingdings" pitchFamily="2" charset="2"/>
              <a:buChar char="§"/>
            </a:pPr>
            <a:endParaRPr lang="en-GB" sz="2400">
              <a:latin typeface="Calibri" panose="020F0502020204030204" pitchFamily="34" charset="0"/>
              <a:cs typeface="Calibri" panose="020F0502020204030204" pitchFamily="34" charset="0"/>
            </a:endParaRPr>
          </a:p>
          <a:p>
            <a:pPr lvl="1"/>
            <a:endParaRPr lang="en-GB" sz="2000">
              <a:latin typeface="Calibri" panose="020F0502020204030204" pitchFamily="34" charset="0"/>
              <a:cs typeface="Calibri" panose="020F0502020204030204" pitchFamily="34" charset="0"/>
            </a:endParaRPr>
          </a:p>
          <a:p>
            <a:pPr marL="457200" lvl="1" indent="0">
              <a:buNone/>
            </a:pPr>
            <a:endParaRPr lang="en-GB" sz="3200">
              <a:solidFill>
                <a:srgbClr val="FF0000"/>
              </a:solidFill>
              <a:latin typeface="Calibri" panose="020F0502020204030204" pitchFamily="34" charset="0"/>
              <a:cs typeface="Calibri" panose="020F0502020204030204" pitchFamily="34" charset="0"/>
            </a:endParaRPr>
          </a:p>
          <a:p>
            <a:endParaRPr lang="en-GB">
              <a:latin typeface="Calibri" panose="020F0502020204030204" pitchFamily="34" charset="0"/>
              <a:cs typeface="Calibri" panose="020F0502020204030204" pitchFamily="34" charset="0"/>
            </a:endParaRPr>
          </a:p>
        </p:txBody>
      </p:sp>
      <p:pic>
        <p:nvPicPr>
          <p:cNvPr id="6" name="Picture 2" descr="C:\Users\heiditaylor\AppData\Local\Microsoft\Windows\INetCache\IE\2SLKIZ11\target-1414788_640[1].png">
            <a:extLst>
              <a:ext uri="{FF2B5EF4-FFF2-40B4-BE49-F238E27FC236}">
                <a16:creationId xmlns:a16="http://schemas.microsoft.com/office/drawing/2014/main" id="{546EBE45-7B2C-4153-BDDD-3A5B2F5FED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00366" y="5351356"/>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con&#10;&#10;Description automatically generated">
            <a:extLst>
              <a:ext uri="{FF2B5EF4-FFF2-40B4-BE49-F238E27FC236}">
                <a16:creationId xmlns:a16="http://schemas.microsoft.com/office/drawing/2014/main" id="{21DE5348-7DB2-AA4E-20FA-FC4AF1B9CA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94194"/>
            <a:ext cx="1239659" cy="1161055"/>
          </a:xfrm>
          <a:prstGeom prst="rect">
            <a:avLst/>
          </a:prstGeom>
        </p:spPr>
      </p:pic>
    </p:spTree>
    <p:extLst>
      <p:ext uri="{BB962C8B-B14F-4D97-AF65-F5344CB8AC3E}">
        <p14:creationId xmlns:p14="http://schemas.microsoft.com/office/powerpoint/2010/main" val="5141730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0E99-D264-DC6C-39BE-AF2DF3EA31F9}"/>
              </a:ext>
            </a:extLst>
          </p:cNvPr>
          <p:cNvSpPr>
            <a:spLocks noGrp="1"/>
          </p:cNvSpPr>
          <p:nvPr>
            <p:ph type="title"/>
          </p:nvPr>
        </p:nvSpPr>
        <p:spPr>
          <a:xfrm>
            <a:off x="838201" y="338044"/>
            <a:ext cx="9149862" cy="507072"/>
          </a:xfrm>
        </p:spPr>
        <p:txBody>
          <a:bodyPr>
            <a:normAutofit fontScale="90000"/>
          </a:bodyPr>
          <a:lstStyle/>
          <a:p>
            <a:pPr algn="ctr"/>
            <a:r>
              <a:rPr lang="en-GB" b="1">
                <a:solidFill>
                  <a:schemeClr val="tx2">
                    <a:lumMod val="75000"/>
                    <a:lumOff val="25000"/>
                  </a:schemeClr>
                </a:solidFill>
                <a:latin typeface="Verdana" panose="020B0604030504040204" pitchFamily="34" charset="0"/>
                <a:ea typeface="Verdana" panose="020B0604030504040204" pitchFamily="34" charset="0"/>
                <a:cs typeface="Verdana" panose="020B0604030504040204" pitchFamily="34" charset="0"/>
              </a:rPr>
              <a:t>Education and Training </a:t>
            </a:r>
          </a:p>
        </p:txBody>
      </p:sp>
      <p:graphicFrame>
        <p:nvGraphicFramePr>
          <p:cNvPr id="7" name="Content Placeholder 2">
            <a:extLst>
              <a:ext uri="{FF2B5EF4-FFF2-40B4-BE49-F238E27FC236}">
                <a16:creationId xmlns:a16="http://schemas.microsoft.com/office/drawing/2014/main" id="{4323D39B-23EF-AE95-2997-B23B5891D709}"/>
              </a:ext>
            </a:extLst>
          </p:cNvPr>
          <p:cNvGraphicFramePr>
            <a:graphicFrameLocks noGrp="1"/>
          </p:cNvGraphicFramePr>
          <p:nvPr>
            <p:ph idx="1"/>
          </p:nvPr>
        </p:nvGraphicFramePr>
        <p:xfrm>
          <a:off x="290513" y="1185862"/>
          <a:ext cx="10365488" cy="5566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blue and white logo&#10;&#10;Description automatically generated">
            <a:extLst>
              <a:ext uri="{FF2B5EF4-FFF2-40B4-BE49-F238E27FC236}">
                <a16:creationId xmlns:a16="http://schemas.microsoft.com/office/drawing/2014/main" id="{2835E4C6-5348-18E0-5FDE-7220DCA0AB37}"/>
              </a:ext>
            </a:extLst>
          </p:cNvPr>
          <p:cNvPicPr>
            <a:picLocks noChangeAspect="1"/>
          </p:cNvPicPr>
          <p:nvPr/>
        </p:nvPicPr>
        <p:blipFill>
          <a:blip r:embed="rId8"/>
          <a:stretch>
            <a:fillRect/>
          </a:stretch>
        </p:blipFill>
        <p:spPr>
          <a:xfrm>
            <a:off x="7280014" y="1877136"/>
            <a:ext cx="2010436" cy="476638"/>
          </a:xfrm>
          <a:prstGeom prst="rect">
            <a:avLst/>
          </a:prstGeom>
        </p:spPr>
      </p:pic>
      <p:pic>
        <p:nvPicPr>
          <p:cNvPr id="3" name="Picture 2" descr="Text&#10;&#10;Description automatically generated with low confidence">
            <a:extLst>
              <a:ext uri="{FF2B5EF4-FFF2-40B4-BE49-F238E27FC236}">
                <a16:creationId xmlns:a16="http://schemas.microsoft.com/office/drawing/2014/main" id="{DC35E3EB-F504-98C6-860C-9905142D2E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46381" y="242887"/>
            <a:ext cx="2871787" cy="942975"/>
          </a:xfrm>
          <a:prstGeom prst="rect">
            <a:avLst/>
          </a:prstGeom>
        </p:spPr>
      </p:pic>
      <p:pic>
        <p:nvPicPr>
          <p:cNvPr id="9" name="Picture 8" descr="Icon&#10;&#10;Description automatically generated">
            <a:extLst>
              <a:ext uri="{FF2B5EF4-FFF2-40B4-BE49-F238E27FC236}">
                <a16:creationId xmlns:a16="http://schemas.microsoft.com/office/drawing/2014/main" id="{D76F88D3-4947-1473-0518-C42434F8688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9674" y="105924"/>
            <a:ext cx="999369" cy="936000"/>
          </a:xfrm>
          <a:prstGeom prst="rect">
            <a:avLst/>
          </a:prstGeom>
        </p:spPr>
      </p:pic>
      <p:pic>
        <p:nvPicPr>
          <p:cNvPr id="6" name="Picture 5" descr="A blue and white logo&#10;&#10;Description automatically generated">
            <a:extLst>
              <a:ext uri="{FF2B5EF4-FFF2-40B4-BE49-F238E27FC236}">
                <a16:creationId xmlns:a16="http://schemas.microsoft.com/office/drawing/2014/main" id="{CC49F74B-16AE-D110-FB98-0C435365C5E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83312" y="1597774"/>
            <a:ext cx="2242800" cy="756000"/>
          </a:xfrm>
          <a:prstGeom prst="rect">
            <a:avLst/>
          </a:prstGeom>
        </p:spPr>
      </p:pic>
    </p:spTree>
    <p:extLst>
      <p:ext uri="{BB962C8B-B14F-4D97-AF65-F5344CB8AC3E}">
        <p14:creationId xmlns:p14="http://schemas.microsoft.com/office/powerpoint/2010/main" val="1229285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0E99-D264-DC6C-39BE-AF2DF3EA31F9}"/>
              </a:ext>
            </a:extLst>
          </p:cNvPr>
          <p:cNvSpPr>
            <a:spLocks noGrp="1"/>
          </p:cNvSpPr>
          <p:nvPr>
            <p:ph type="title"/>
          </p:nvPr>
        </p:nvSpPr>
        <p:spPr>
          <a:xfrm>
            <a:off x="985345" y="170464"/>
            <a:ext cx="9431215" cy="1325563"/>
          </a:xfrm>
        </p:spPr>
        <p:txBody>
          <a:bodyPr/>
          <a:lstStyle/>
          <a:p>
            <a:pPr algn="ctr"/>
            <a:r>
              <a:rPr lang="en-GB" b="1">
                <a:solidFill>
                  <a:schemeClr val="tx2">
                    <a:lumMod val="75000"/>
                    <a:lumOff val="25000"/>
                  </a:schemeClr>
                </a:solidFill>
                <a:latin typeface="Verdana" panose="020B0604030504040204" pitchFamily="34" charset="0"/>
                <a:ea typeface="Verdana" panose="020B0604030504040204" pitchFamily="34" charset="0"/>
                <a:cs typeface="Verdana" panose="020B0604030504040204" pitchFamily="34" charset="0"/>
              </a:rPr>
              <a:t>Education and Training </a:t>
            </a:r>
          </a:p>
        </p:txBody>
      </p:sp>
      <p:graphicFrame>
        <p:nvGraphicFramePr>
          <p:cNvPr id="7" name="Content Placeholder 2">
            <a:extLst>
              <a:ext uri="{FF2B5EF4-FFF2-40B4-BE49-F238E27FC236}">
                <a16:creationId xmlns:a16="http://schemas.microsoft.com/office/drawing/2014/main" id="{4323D39B-23EF-AE95-2997-B23B5891D709}"/>
              </a:ext>
            </a:extLst>
          </p:cNvPr>
          <p:cNvGraphicFramePr>
            <a:graphicFrameLocks noGrp="1"/>
          </p:cNvGraphicFramePr>
          <p:nvPr>
            <p:ph idx="1"/>
          </p:nvPr>
        </p:nvGraphicFramePr>
        <p:xfrm>
          <a:off x="371475" y="1690688"/>
          <a:ext cx="11646693" cy="4924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Text&#10;&#10;Description automatically generated with low confidence">
            <a:extLst>
              <a:ext uri="{FF2B5EF4-FFF2-40B4-BE49-F238E27FC236}">
                <a16:creationId xmlns:a16="http://schemas.microsoft.com/office/drawing/2014/main" id="{DC35E3EB-F504-98C6-860C-9905142D2E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20503" y="102163"/>
            <a:ext cx="2631273" cy="864000"/>
          </a:xfrm>
          <a:prstGeom prst="rect">
            <a:avLst/>
          </a:prstGeom>
        </p:spPr>
      </p:pic>
      <p:pic>
        <p:nvPicPr>
          <p:cNvPr id="6" name="Picture 5" descr="A blue cover with colorful pills&#10;&#10;Description automatically generated">
            <a:extLst>
              <a:ext uri="{FF2B5EF4-FFF2-40B4-BE49-F238E27FC236}">
                <a16:creationId xmlns:a16="http://schemas.microsoft.com/office/drawing/2014/main" id="{35B1064A-AF95-4DF0-D73F-5DFFC0482E7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34466" y="2352900"/>
            <a:ext cx="3600000" cy="3600000"/>
          </a:xfrm>
          <a:prstGeom prst="rect">
            <a:avLst/>
          </a:prstGeom>
        </p:spPr>
      </p:pic>
      <p:pic>
        <p:nvPicPr>
          <p:cNvPr id="9" name="Picture 8" descr="Icon&#10;&#10;Description automatically generated">
            <a:extLst>
              <a:ext uri="{FF2B5EF4-FFF2-40B4-BE49-F238E27FC236}">
                <a16:creationId xmlns:a16="http://schemas.microsoft.com/office/drawing/2014/main" id="{BD5BE1D5-E7B1-2389-242B-BCE2462BCC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138" y="120869"/>
            <a:ext cx="999369" cy="936000"/>
          </a:xfrm>
          <a:prstGeom prst="rect">
            <a:avLst/>
          </a:prstGeom>
        </p:spPr>
      </p:pic>
    </p:spTree>
    <p:extLst>
      <p:ext uri="{BB962C8B-B14F-4D97-AF65-F5344CB8AC3E}">
        <p14:creationId xmlns:p14="http://schemas.microsoft.com/office/powerpoint/2010/main" val="24511312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7968E-1BF8-274E-854F-676EFE700232}"/>
              </a:ext>
            </a:extLst>
          </p:cNvPr>
          <p:cNvSpPr>
            <a:spLocks noGrp="1"/>
          </p:cNvSpPr>
          <p:nvPr>
            <p:ph type="title"/>
          </p:nvPr>
        </p:nvSpPr>
        <p:spPr>
          <a:xfrm>
            <a:off x="2152651" y="1325676"/>
            <a:ext cx="2513816" cy="4059690"/>
          </a:xfrm>
        </p:spPr>
        <p:txBody>
          <a:bodyPr>
            <a:normAutofit/>
          </a:bodyPr>
          <a:lstStyle/>
          <a:p>
            <a:r>
              <a:rPr lang="en-GB" sz="3000">
                <a:solidFill>
                  <a:schemeClr val="bg1"/>
                </a:solidFill>
              </a:rPr>
              <a:t>Summy Key actions</a:t>
            </a:r>
          </a:p>
        </p:txBody>
      </p:sp>
      <p:graphicFrame>
        <p:nvGraphicFramePr>
          <p:cNvPr id="5" name="Content Placeholder 2">
            <a:extLst>
              <a:ext uri="{FF2B5EF4-FFF2-40B4-BE49-F238E27FC236}">
                <a16:creationId xmlns:a16="http://schemas.microsoft.com/office/drawing/2014/main" id="{6D44E4CB-2391-44DA-BD21-F7F21BD0F23E}"/>
              </a:ext>
            </a:extLst>
          </p:cNvPr>
          <p:cNvGraphicFramePr>
            <a:graphicFrameLocks noGrp="1"/>
          </p:cNvGraphicFramePr>
          <p:nvPr>
            <p:ph idx="1"/>
          </p:nvPr>
        </p:nvGraphicFramePr>
        <p:xfrm>
          <a:off x="639358" y="1059152"/>
          <a:ext cx="11041118" cy="5728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2">
            <a:extLst>
              <a:ext uri="{FF2B5EF4-FFF2-40B4-BE49-F238E27FC236}">
                <a16:creationId xmlns:a16="http://schemas.microsoft.com/office/drawing/2014/main" id="{8F034370-A19D-44E0-AB3A-99567361304B}"/>
              </a:ext>
            </a:extLst>
          </p:cNvPr>
          <p:cNvSpPr txBox="1">
            <a:spLocks/>
          </p:cNvSpPr>
          <p:nvPr/>
        </p:nvSpPr>
        <p:spPr>
          <a:xfrm>
            <a:off x="1325216" y="106597"/>
            <a:ext cx="8242853" cy="675281"/>
          </a:xfrm>
          <a:prstGeom prst="rect">
            <a:avLst/>
          </a:prstGeom>
        </p:spPr>
        <p:txBody>
          <a:bodyPr/>
          <a:lstStyle>
            <a:lvl1pPr algn="ctr" defTabSz="457200" rtl="0" eaLnBrk="1" latinLnBrk="0" hangingPunct="1">
              <a:lnSpc>
                <a:spcPts val="4000"/>
              </a:lnSpc>
              <a:spcBef>
                <a:spcPct val="0"/>
              </a:spcBef>
              <a:buNone/>
              <a:defRPr sz="3600" b="1" kern="1200">
                <a:solidFill>
                  <a:srgbClr val="007AC2"/>
                </a:solidFill>
                <a:latin typeface="Arial"/>
                <a:ea typeface="+mj-ea"/>
                <a:cs typeface="Arial"/>
              </a:defRPr>
            </a:lvl1pPr>
          </a:lstStyle>
          <a:p>
            <a:r>
              <a:rPr lang="en-GB" sz="3200">
                <a:solidFill>
                  <a:schemeClr val="tx2">
                    <a:lumMod val="75000"/>
                    <a:lumOff val="25000"/>
                  </a:schemeClr>
                </a:solidFill>
              </a:rPr>
              <a:t>Summary of key Actions </a:t>
            </a:r>
            <a:endParaRPr lang="en-GB">
              <a:solidFill>
                <a:schemeClr val="tx2">
                  <a:lumMod val="75000"/>
                  <a:lumOff val="25000"/>
                </a:schemeClr>
              </a:solidFill>
            </a:endParaRPr>
          </a:p>
        </p:txBody>
      </p:sp>
      <p:pic>
        <p:nvPicPr>
          <p:cNvPr id="3" name="Picture 2" descr="Text&#10;&#10;Description automatically generated with low confidence">
            <a:extLst>
              <a:ext uri="{FF2B5EF4-FFF2-40B4-BE49-F238E27FC236}">
                <a16:creationId xmlns:a16="http://schemas.microsoft.com/office/drawing/2014/main" id="{9110A130-7832-0C7E-6210-49D4A33DB0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52991" y="-1"/>
            <a:ext cx="2339009" cy="781879"/>
          </a:xfrm>
          <a:prstGeom prst="rect">
            <a:avLst/>
          </a:prstGeom>
        </p:spPr>
      </p:pic>
      <p:pic>
        <p:nvPicPr>
          <p:cNvPr id="10" name="Picture 9" descr="Icon&#10;&#10;Description automatically generated">
            <a:extLst>
              <a:ext uri="{FF2B5EF4-FFF2-40B4-BE49-F238E27FC236}">
                <a16:creationId xmlns:a16="http://schemas.microsoft.com/office/drawing/2014/main" id="{457B6A96-079D-38B6-413B-2CCF93F7A1B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1758" y="69924"/>
            <a:ext cx="999369" cy="936000"/>
          </a:xfrm>
          <a:prstGeom prst="rect">
            <a:avLst/>
          </a:prstGeom>
        </p:spPr>
      </p:pic>
    </p:spTree>
    <p:extLst>
      <p:ext uri="{BB962C8B-B14F-4D97-AF65-F5344CB8AC3E}">
        <p14:creationId xmlns:p14="http://schemas.microsoft.com/office/powerpoint/2010/main" val="41523208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72B0F1EC-14DB-4F6C-A668-71CE9E888C78}"/>
              </a:ext>
            </a:extLst>
          </p:cNvPr>
          <p:cNvSpPr txBox="1">
            <a:spLocks/>
          </p:cNvSpPr>
          <p:nvPr/>
        </p:nvSpPr>
        <p:spPr>
          <a:xfrm>
            <a:off x="1054608" y="783761"/>
            <a:ext cx="8229600" cy="10627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a:solidFill>
                  <a:schemeClr val="accent1"/>
                </a:solidFill>
                <a:latin typeface="Arial" panose="020B0604020202020204" pitchFamily="34" charset="0"/>
                <a:cs typeface="Arial" panose="020B0604020202020204" pitchFamily="34" charset="0"/>
              </a:rPr>
              <a:t>Next APG– Learning Lunch</a:t>
            </a:r>
          </a:p>
        </p:txBody>
      </p:sp>
      <p:sp>
        <p:nvSpPr>
          <p:cNvPr id="6" name="TextBox 5">
            <a:extLst>
              <a:ext uri="{FF2B5EF4-FFF2-40B4-BE49-F238E27FC236}">
                <a16:creationId xmlns:a16="http://schemas.microsoft.com/office/drawing/2014/main" id="{8DEF8507-2311-498F-8D79-AFC093A96C09}"/>
              </a:ext>
            </a:extLst>
          </p:cNvPr>
          <p:cNvSpPr txBox="1"/>
          <p:nvPr/>
        </p:nvSpPr>
        <p:spPr>
          <a:xfrm>
            <a:off x="520505" y="872815"/>
            <a:ext cx="10611629" cy="5109091"/>
          </a:xfrm>
          <a:prstGeom prst="rect">
            <a:avLst/>
          </a:prstGeom>
          <a:noFill/>
        </p:spPr>
        <p:txBody>
          <a:bodyPr wrap="square" lIns="91440" tIns="45720" rIns="91440" bIns="45720" anchor="t">
            <a:spAutoFit/>
          </a:bodyPr>
          <a:lstStyle/>
          <a:p>
            <a:pPr marL="0" indent="0" algn="ctr">
              <a:buNone/>
            </a:pPr>
            <a:endParaRPr lang="en-GB" sz="4000" b="1">
              <a:latin typeface="Arial" panose="020B0604020202020204" pitchFamily="34" charset="0"/>
              <a:cs typeface="Arial" panose="020B0604020202020204" pitchFamily="34" charset="0"/>
            </a:endParaRPr>
          </a:p>
          <a:p>
            <a:pPr algn="ctr"/>
            <a:endParaRPr lang="en-US" sz="4000" u="sng">
              <a:solidFill>
                <a:srgbClr val="6264A7"/>
              </a:solidFill>
              <a:latin typeface="Segoe UI Semibold" panose="020B0702040204020203" pitchFamily="34" charset="0"/>
              <a:ea typeface="Times New Roman" panose="02020603050405020304" pitchFamily="18" charset="0"/>
            </a:endParaRPr>
          </a:p>
          <a:p>
            <a:pPr algn="ctr"/>
            <a:r>
              <a:rPr lang="en-US" sz="4000" b="1">
                <a:solidFill>
                  <a:srgbClr val="252424"/>
                </a:solidFill>
                <a:effectLst/>
                <a:latin typeface="Arial"/>
                <a:ea typeface="Times New Roman" panose="02020603050405020304" pitchFamily="18" charset="0"/>
                <a:cs typeface="Arial"/>
              </a:rPr>
              <a:t>Thursday, </a:t>
            </a:r>
            <a:r>
              <a:rPr lang="en-US" sz="4000" b="1">
                <a:solidFill>
                  <a:srgbClr val="252424"/>
                </a:solidFill>
                <a:latin typeface="Arial"/>
                <a:ea typeface="Times New Roman" panose="02020603050405020304" pitchFamily="18" charset="0"/>
                <a:cs typeface="Arial"/>
              </a:rPr>
              <a:t>6</a:t>
            </a:r>
            <a:r>
              <a:rPr lang="en-US" sz="4000" b="1">
                <a:solidFill>
                  <a:srgbClr val="252424"/>
                </a:solidFill>
                <a:effectLst/>
                <a:latin typeface="Arial"/>
                <a:ea typeface="Times New Roman" panose="02020603050405020304" pitchFamily="18" charset="0"/>
                <a:cs typeface="Arial"/>
              </a:rPr>
              <a:t>th February 2025</a:t>
            </a:r>
          </a:p>
          <a:p>
            <a:pPr algn="ctr"/>
            <a:endParaRPr lang="en-US" sz="4000" b="1">
              <a:solidFill>
                <a:srgbClr val="252424"/>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07000"/>
              </a:lnSpc>
              <a:spcAft>
                <a:spcPts val="800"/>
              </a:spcAft>
            </a:pPr>
            <a:r>
              <a:rPr lang="en-GB" sz="4000" b="1"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click here to join the meeting</a:t>
            </a:r>
            <a:endParaRPr lang="en-GB" sz="4000" b="1">
              <a:effectLst/>
              <a:latin typeface="Arial" panose="020B0604020202020204" pitchFamily="34" charset="0"/>
              <a:ea typeface="Calibri" panose="020F0502020204030204" pitchFamily="34" charset="0"/>
              <a:cs typeface="Arial" panose="020B0604020202020204" pitchFamily="34" charset="0"/>
            </a:endParaRPr>
          </a:p>
          <a:p>
            <a:pPr algn="ctr"/>
            <a:endParaRPr lang="en-US" sz="3200" b="1">
              <a:latin typeface="Arial" panose="020B0604020202020204" pitchFamily="34" charset="0"/>
              <a:cs typeface="Arial" panose="020B0604020202020204" pitchFamily="34" charset="0"/>
            </a:endParaRPr>
          </a:p>
          <a:p>
            <a:pPr algn="ctr"/>
            <a:r>
              <a:rPr lang="en-US" sz="3200" b="1">
                <a:latin typeface="Arial"/>
                <a:cs typeface="Arial"/>
              </a:rPr>
              <a:t>Feedback welcome. </a:t>
            </a:r>
          </a:p>
          <a:p>
            <a:pPr algn="ctr"/>
            <a:r>
              <a:rPr lang="en-US" sz="3200" b="1">
                <a:latin typeface="Arial"/>
                <a:cs typeface="Arial"/>
              </a:rPr>
              <a:t>Feedback forms can be found </a:t>
            </a:r>
            <a:r>
              <a:rPr lang="en-US" sz="3200" b="1">
                <a:latin typeface="Arial"/>
                <a:cs typeface="Arial"/>
                <a:hlinkClick r:id="rId5"/>
              </a:rPr>
              <a:t>here</a:t>
            </a:r>
            <a:endParaRPr lang="en-US" sz="3200" b="1">
              <a:latin typeface="Arial"/>
              <a:cs typeface="Arial"/>
            </a:endParaRPr>
          </a:p>
          <a:p>
            <a:pPr algn="ctr"/>
            <a:endParaRPr lang="en-GB" sz="2000" b="1">
              <a:latin typeface="Arial" panose="020B0604020202020204" pitchFamily="34" charset="0"/>
              <a:cs typeface="Arial" panose="020B0604020202020204" pitchFamily="34" charset="0"/>
            </a:endParaRPr>
          </a:p>
        </p:txBody>
      </p:sp>
      <p:pic>
        <p:nvPicPr>
          <p:cNvPr id="3" name="Picture 2" descr="Icon&#10;&#10;Description automatically generated">
            <a:extLst>
              <a:ext uri="{FF2B5EF4-FFF2-40B4-BE49-F238E27FC236}">
                <a16:creationId xmlns:a16="http://schemas.microsoft.com/office/drawing/2014/main" id="{18A3D0F3-69A2-E7C3-5639-49B5A46904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38" y="120869"/>
            <a:ext cx="999369" cy="936000"/>
          </a:xfrm>
          <a:prstGeom prst="rect">
            <a:avLst/>
          </a:prstGeom>
        </p:spPr>
      </p:pic>
    </p:spTree>
    <p:extLst>
      <p:ext uri="{BB962C8B-B14F-4D97-AF65-F5344CB8AC3E}">
        <p14:creationId xmlns:p14="http://schemas.microsoft.com/office/powerpoint/2010/main" val="6104784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72B0F1EC-14DB-4F6C-A668-71CE9E888C78}"/>
              </a:ext>
            </a:extLst>
          </p:cNvPr>
          <p:cNvSpPr txBox="1">
            <a:spLocks/>
          </p:cNvSpPr>
          <p:nvPr/>
        </p:nvSpPr>
        <p:spPr>
          <a:xfrm>
            <a:off x="1054608" y="783761"/>
            <a:ext cx="8229600" cy="10627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a:solidFill>
                  <a:schemeClr val="accent1">
                    <a:lumMod val="75000"/>
                  </a:schemeClr>
                </a:solidFill>
                <a:latin typeface="Arial" panose="020B0604020202020204" pitchFamily="34" charset="0"/>
                <a:cs typeface="Arial" panose="020B0604020202020204" pitchFamily="34" charset="0"/>
              </a:rPr>
              <a:t>APG– Learning Lunch 2025 d</a:t>
            </a:r>
            <a:r>
              <a:rPr lang="en-GB" sz="3600" b="1">
                <a:solidFill>
                  <a:schemeClr val="accent1">
                    <a:lumMod val="75000"/>
                  </a:schemeClr>
                </a:solidFill>
                <a:effectLst/>
                <a:latin typeface="Arial" panose="020B0604020202020204" pitchFamily="34" charset="0"/>
                <a:ea typeface="Calibri" panose="020F0502020204030204" pitchFamily="34" charset="0"/>
              </a:rPr>
              <a:t>ates</a:t>
            </a:r>
            <a:endParaRPr lang="en-GB" sz="3600" b="1">
              <a:solidFill>
                <a:schemeClr val="accent1">
                  <a:lumMod val="75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DEF8507-2311-498F-8D79-AFC093A96C09}"/>
              </a:ext>
            </a:extLst>
          </p:cNvPr>
          <p:cNvSpPr txBox="1"/>
          <p:nvPr/>
        </p:nvSpPr>
        <p:spPr>
          <a:xfrm>
            <a:off x="1344319" y="2509373"/>
            <a:ext cx="9243277" cy="3550908"/>
          </a:xfrm>
          <a:prstGeom prst="rect">
            <a:avLst/>
          </a:prstGeom>
          <a:noFill/>
        </p:spPr>
        <p:txBody>
          <a:bodyPr wrap="square" lIns="91440" tIns="45720" rIns="91440" bIns="45720" anchor="t">
            <a:spAutoFit/>
          </a:bodyPr>
          <a:lstStyle/>
          <a:p>
            <a:pPr>
              <a:lnSpc>
                <a:spcPct val="107000"/>
              </a:lnSpc>
              <a:spcAft>
                <a:spcPts val="800"/>
              </a:spcAft>
            </a:pPr>
            <a:r>
              <a:rPr lang="en-GB" sz="2400" b="0" i="0" u="none" strike="noStrike">
                <a:solidFill>
                  <a:srgbClr val="252424"/>
                </a:solidFill>
                <a:effectLst/>
                <a:latin typeface="Segoe UI"/>
                <a:cs typeface="Segoe UI"/>
              </a:rPr>
              <a:t> </a:t>
            </a:r>
            <a:r>
              <a:rPr lang="en-US" sz="2000">
                <a:solidFill>
                  <a:srgbClr val="252424"/>
                </a:solidFill>
                <a:effectLst/>
                <a:latin typeface="Arial" panose="020B0604020202020204" pitchFamily="34" charset="0"/>
                <a:ea typeface="Calibri" panose="020F0502020204030204" pitchFamily="34" charset="0"/>
                <a:cs typeface="Arial" panose="020B0604020202020204" pitchFamily="34" charset="0"/>
              </a:rPr>
              <a:t>No January 2025 meeting</a:t>
            </a:r>
            <a:endParaRPr lang="en-GB" sz="20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a:effectLst/>
                <a:latin typeface="Arial" panose="020B0604020202020204" pitchFamily="34" charset="0"/>
                <a:ea typeface="Calibri" panose="020F0502020204030204" pitchFamily="34" charset="0"/>
                <a:cs typeface="Arial" panose="020B0604020202020204" pitchFamily="34" charset="0"/>
              </a:rPr>
              <a:t>Thursday  6</a:t>
            </a:r>
            <a:r>
              <a:rPr lang="en-GB" sz="2000" baseline="30000">
                <a:effectLst/>
                <a:latin typeface="Arial" panose="020B0604020202020204" pitchFamily="34" charset="0"/>
                <a:ea typeface="Calibri" panose="020F0502020204030204" pitchFamily="34" charset="0"/>
                <a:cs typeface="Arial" panose="020B0604020202020204" pitchFamily="34" charset="0"/>
              </a:rPr>
              <a:t>th</a:t>
            </a:r>
            <a:r>
              <a:rPr lang="en-GB" sz="2000">
                <a:effectLst/>
                <a:latin typeface="Arial" panose="020B0604020202020204" pitchFamily="34" charset="0"/>
                <a:ea typeface="Calibri" panose="020F0502020204030204" pitchFamily="34" charset="0"/>
                <a:cs typeface="Arial" panose="020B0604020202020204" pitchFamily="34" charset="0"/>
              </a:rPr>
              <a:t> February  </a:t>
            </a:r>
            <a:r>
              <a:rPr lang="en-GB" sz="20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click here to join the meeting</a:t>
            </a:r>
            <a:endParaRPr lang="en-GB" sz="20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a:effectLst/>
                <a:latin typeface="Arial" panose="020B0604020202020204" pitchFamily="34" charset="0"/>
                <a:ea typeface="Calibri" panose="020F0502020204030204" pitchFamily="34" charset="0"/>
                <a:cs typeface="Arial" panose="020B0604020202020204" pitchFamily="34" charset="0"/>
              </a:rPr>
              <a:t>Thursday  6</a:t>
            </a:r>
            <a:r>
              <a:rPr lang="en-GB" sz="2000" baseline="30000">
                <a:effectLst/>
                <a:latin typeface="Arial" panose="020B0604020202020204" pitchFamily="34" charset="0"/>
                <a:ea typeface="Calibri" panose="020F0502020204030204" pitchFamily="34" charset="0"/>
                <a:cs typeface="Arial" panose="020B0604020202020204" pitchFamily="34" charset="0"/>
              </a:rPr>
              <a:t>th</a:t>
            </a:r>
            <a:r>
              <a:rPr lang="en-GB" sz="2000">
                <a:effectLst/>
                <a:latin typeface="Arial" panose="020B0604020202020204" pitchFamily="34" charset="0"/>
                <a:ea typeface="Calibri" panose="020F0502020204030204" pitchFamily="34" charset="0"/>
                <a:cs typeface="Arial" panose="020B0604020202020204" pitchFamily="34" charset="0"/>
              </a:rPr>
              <a:t> March  </a:t>
            </a:r>
            <a:r>
              <a:rPr lang="en-GB" sz="20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click here to join the meeting</a:t>
            </a:r>
            <a:endParaRPr lang="en-GB" sz="20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a:effectLst/>
                <a:latin typeface="Arial" panose="020B0604020202020204" pitchFamily="34" charset="0"/>
                <a:ea typeface="Calibri" panose="020F0502020204030204" pitchFamily="34" charset="0"/>
                <a:cs typeface="Arial" panose="020B0604020202020204" pitchFamily="34" charset="0"/>
              </a:rPr>
              <a:t>Wednesday  16</a:t>
            </a:r>
            <a:r>
              <a:rPr lang="en-GB" sz="2000" baseline="30000">
                <a:effectLst/>
                <a:latin typeface="Arial" panose="020B0604020202020204" pitchFamily="34" charset="0"/>
                <a:ea typeface="Calibri" panose="020F0502020204030204" pitchFamily="34" charset="0"/>
                <a:cs typeface="Arial" panose="020B0604020202020204" pitchFamily="34" charset="0"/>
              </a:rPr>
              <a:t>th</a:t>
            </a:r>
            <a:r>
              <a:rPr lang="en-GB" sz="2000">
                <a:effectLst/>
                <a:latin typeface="Arial" panose="020B0604020202020204" pitchFamily="34" charset="0"/>
                <a:ea typeface="Calibri" panose="020F0502020204030204" pitchFamily="34" charset="0"/>
                <a:cs typeface="Arial" panose="020B0604020202020204" pitchFamily="34" charset="0"/>
              </a:rPr>
              <a:t> April  </a:t>
            </a:r>
            <a:r>
              <a:rPr lang="en-GB" sz="20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click here to join the meeting</a:t>
            </a:r>
            <a:endParaRPr lang="en-GB" sz="20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a:effectLst/>
                <a:latin typeface="Arial" panose="020B0604020202020204" pitchFamily="34" charset="0"/>
                <a:ea typeface="Calibri" panose="020F0502020204030204" pitchFamily="34" charset="0"/>
                <a:cs typeface="Arial" panose="020B0604020202020204" pitchFamily="34" charset="0"/>
              </a:rPr>
              <a:t>Thursday 8</a:t>
            </a:r>
            <a:r>
              <a:rPr lang="en-GB" sz="2000" baseline="30000">
                <a:effectLst/>
                <a:latin typeface="Arial" panose="020B0604020202020204" pitchFamily="34" charset="0"/>
                <a:ea typeface="Calibri" panose="020F0502020204030204" pitchFamily="34" charset="0"/>
                <a:cs typeface="Arial" panose="020B0604020202020204" pitchFamily="34" charset="0"/>
              </a:rPr>
              <a:t>th</a:t>
            </a:r>
            <a:r>
              <a:rPr lang="en-GB" sz="2000">
                <a:effectLst/>
                <a:latin typeface="Arial" panose="020B0604020202020204" pitchFamily="34" charset="0"/>
                <a:ea typeface="Calibri" panose="020F0502020204030204" pitchFamily="34" charset="0"/>
                <a:cs typeface="Arial" panose="020B0604020202020204" pitchFamily="34" charset="0"/>
              </a:rPr>
              <a:t> May  </a:t>
            </a:r>
            <a:r>
              <a:rPr lang="en-GB" sz="20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click here to join the meeting</a:t>
            </a:r>
            <a:endParaRPr lang="en-GB" sz="20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a:effectLst/>
                <a:latin typeface="Arial" panose="020B0604020202020204" pitchFamily="34" charset="0"/>
                <a:ea typeface="Calibri" panose="020F0502020204030204" pitchFamily="34" charset="0"/>
                <a:cs typeface="Arial" panose="020B0604020202020204" pitchFamily="34" charset="0"/>
              </a:rPr>
              <a:t>Thursday  5</a:t>
            </a:r>
            <a:r>
              <a:rPr lang="en-GB" sz="2000" baseline="30000">
                <a:effectLst/>
                <a:latin typeface="Arial" panose="020B0604020202020204" pitchFamily="34" charset="0"/>
                <a:ea typeface="Calibri" panose="020F0502020204030204" pitchFamily="34" charset="0"/>
                <a:cs typeface="Arial" panose="020B0604020202020204" pitchFamily="34" charset="0"/>
              </a:rPr>
              <a:t>th</a:t>
            </a:r>
            <a:r>
              <a:rPr lang="en-GB" sz="2000">
                <a:effectLst/>
                <a:latin typeface="Arial" panose="020B0604020202020204" pitchFamily="34" charset="0"/>
                <a:ea typeface="Calibri" panose="020F0502020204030204" pitchFamily="34" charset="0"/>
                <a:cs typeface="Arial" panose="020B0604020202020204" pitchFamily="34" charset="0"/>
              </a:rPr>
              <a:t> June  </a:t>
            </a:r>
            <a:r>
              <a:rPr lang="en-GB" sz="20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7"/>
              </a:rPr>
              <a:t>click here to join the meeting</a:t>
            </a:r>
            <a:endParaRPr lang="en-GB" sz="20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a:effectLst/>
                <a:latin typeface="Arial" panose="020B0604020202020204" pitchFamily="34" charset="0"/>
                <a:ea typeface="Calibri" panose="020F0502020204030204" pitchFamily="34" charset="0"/>
                <a:cs typeface="Arial" panose="020B0604020202020204" pitchFamily="34" charset="0"/>
              </a:rPr>
              <a:t>Thursday 3</a:t>
            </a:r>
            <a:r>
              <a:rPr lang="en-GB" sz="2000" baseline="30000">
                <a:effectLst/>
                <a:latin typeface="Arial" panose="020B0604020202020204" pitchFamily="34" charset="0"/>
                <a:ea typeface="Calibri" panose="020F0502020204030204" pitchFamily="34" charset="0"/>
                <a:cs typeface="Arial" panose="020B0604020202020204" pitchFamily="34" charset="0"/>
              </a:rPr>
              <a:t>rd</a:t>
            </a:r>
            <a:r>
              <a:rPr lang="en-GB" sz="2000">
                <a:effectLst/>
                <a:latin typeface="Arial" panose="020B0604020202020204" pitchFamily="34" charset="0"/>
                <a:ea typeface="Calibri" panose="020F0502020204030204" pitchFamily="34" charset="0"/>
                <a:cs typeface="Arial" panose="020B0604020202020204" pitchFamily="34" charset="0"/>
              </a:rPr>
              <a:t> July  </a:t>
            </a:r>
            <a:r>
              <a:rPr lang="en-GB" sz="20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8"/>
              </a:rPr>
              <a:t>click here to join the meeting</a:t>
            </a:r>
            <a:endParaRPr lang="en-GB" sz="2000">
              <a:effectLst/>
              <a:latin typeface="Arial" panose="020B0604020202020204" pitchFamily="34" charset="0"/>
              <a:ea typeface="Calibri" panose="020F0502020204030204" pitchFamily="34" charset="0"/>
              <a:cs typeface="Arial" panose="020B0604020202020204" pitchFamily="34" charset="0"/>
            </a:endParaRPr>
          </a:p>
          <a:p>
            <a:pPr algn="l" rtl="0" fontAlgn="base"/>
            <a:endParaRPr lang="en-GB" sz="2400" b="0" i="0" u="none" strike="noStrike">
              <a:effectLst/>
              <a:latin typeface="Segoe UI"/>
              <a:cs typeface="Segoe UI"/>
            </a:endParaRPr>
          </a:p>
        </p:txBody>
      </p:sp>
      <p:pic>
        <p:nvPicPr>
          <p:cNvPr id="3" name="Picture 2" descr="Icon&#10;&#10;Description automatically generated">
            <a:extLst>
              <a:ext uri="{FF2B5EF4-FFF2-40B4-BE49-F238E27FC236}">
                <a16:creationId xmlns:a16="http://schemas.microsoft.com/office/drawing/2014/main" id="{08B1A47D-D8CA-DF05-513E-FF13EC8020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138" y="120869"/>
            <a:ext cx="999369" cy="936000"/>
          </a:xfrm>
          <a:prstGeom prst="rect">
            <a:avLst/>
          </a:prstGeom>
        </p:spPr>
      </p:pic>
    </p:spTree>
    <p:extLst>
      <p:ext uri="{BB962C8B-B14F-4D97-AF65-F5344CB8AC3E}">
        <p14:creationId xmlns:p14="http://schemas.microsoft.com/office/powerpoint/2010/main" val="2915814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extBox 3">
            <a:extLst>
              <a:ext uri="{FF2B5EF4-FFF2-40B4-BE49-F238E27FC236}">
                <a16:creationId xmlns:a16="http://schemas.microsoft.com/office/drawing/2014/main" id="{1D18BDA7-7805-30C4-3612-512338C5479F}"/>
              </a:ext>
            </a:extLst>
          </p:cNvPr>
          <p:cNvSpPr txBox="1"/>
          <p:nvPr/>
        </p:nvSpPr>
        <p:spPr>
          <a:xfrm>
            <a:off x="546538" y="5145946"/>
            <a:ext cx="11172496" cy="892552"/>
          </a:xfrm>
          <a:prstGeom prst="rect">
            <a:avLst/>
          </a:prstGeom>
          <a:noFill/>
        </p:spPr>
        <p:txBody>
          <a:bodyPr wrap="square">
            <a:spAutoFit/>
          </a:bodyPr>
          <a:lstStyle/>
          <a:p>
            <a:r>
              <a:rPr lang="en-GB" b="1">
                <a:solidFill>
                  <a:srgbClr val="000000"/>
                </a:solidFill>
                <a:effectLst/>
                <a:latin typeface="Arial" panose="020B0604020202020204" pitchFamily="34" charset="0"/>
              </a:rPr>
              <a:t>If there are any issues</a:t>
            </a:r>
            <a:r>
              <a:rPr lang="en-GB">
                <a:solidFill>
                  <a:srgbClr val="000000"/>
                </a:solidFill>
                <a:latin typeface="Arial" panose="020B0604020202020204" pitchFamily="34" charset="0"/>
              </a:rPr>
              <a:t> </a:t>
            </a:r>
            <a:r>
              <a:rPr lang="en-GB" b="1">
                <a:solidFill>
                  <a:srgbClr val="000000"/>
                </a:solidFill>
                <a:effectLst/>
                <a:latin typeface="Arial" panose="020B0604020202020204" pitchFamily="34" charset="0"/>
              </a:rPr>
              <a:t>you would like to raise or report to </a:t>
            </a:r>
            <a:r>
              <a:rPr lang="en-GB" b="1">
                <a:solidFill>
                  <a:srgbClr val="000000"/>
                </a:solidFill>
                <a:latin typeface="Arial" panose="020B0604020202020204" pitchFamily="34" charset="0"/>
              </a:rPr>
              <a:t>Sheffield</a:t>
            </a:r>
            <a:r>
              <a:rPr lang="en-GB" b="1">
                <a:solidFill>
                  <a:srgbClr val="000000"/>
                </a:solidFill>
                <a:effectLst/>
                <a:latin typeface="Arial" panose="020B0604020202020204" pitchFamily="34" charset="0"/>
              </a:rPr>
              <a:t> Area Prescribing Group, please send these direct to the</a:t>
            </a:r>
            <a:r>
              <a:rPr lang="en-GB">
                <a:solidFill>
                  <a:srgbClr val="000000"/>
                </a:solidFill>
                <a:latin typeface="Arial" panose="020B0604020202020204" pitchFamily="34" charset="0"/>
              </a:rPr>
              <a:t> </a:t>
            </a:r>
            <a:r>
              <a:rPr lang="en-GB" b="1">
                <a:effectLst/>
                <a:latin typeface="Arial" panose="020B0604020202020204" pitchFamily="34" charset="0"/>
              </a:rPr>
              <a:t>APG mailbox</a:t>
            </a:r>
            <a:r>
              <a:rPr lang="en-GB" b="1">
                <a:solidFill>
                  <a:srgbClr val="000000"/>
                </a:solidFill>
                <a:latin typeface="Arial" panose="020B0604020202020204" pitchFamily="34" charset="0"/>
              </a:rPr>
              <a:t>: </a:t>
            </a:r>
            <a:r>
              <a:rPr lang="en-GB" sz="1600" b="1">
                <a:solidFill>
                  <a:srgbClr val="0070C0"/>
                </a:solidFill>
                <a:latin typeface="Arial" panose="020B0604020202020204" pitchFamily="34" charset="0"/>
                <a:hlinkClick r:id="rId3"/>
              </a:rPr>
              <a:t>syicbsheffield.areaprescribinggroupsheffield@nhs.net</a:t>
            </a:r>
            <a:endParaRPr lang="en-GB" sz="1600" b="1">
              <a:solidFill>
                <a:srgbClr val="0070C0"/>
              </a:solidFill>
              <a:latin typeface="Arial" panose="020B0604020202020204" pitchFamily="34" charset="0"/>
            </a:endParaRPr>
          </a:p>
          <a:p>
            <a:endParaRPr lang="en-GB" sz="1600">
              <a:solidFill>
                <a:srgbClr val="0070C0"/>
              </a:solidFill>
              <a:effectLst/>
              <a:latin typeface="Arial" panose="020B0604020202020204" pitchFamily="34" charset="0"/>
            </a:endParaRPr>
          </a:p>
        </p:txBody>
      </p:sp>
      <p:pic>
        <p:nvPicPr>
          <p:cNvPr id="3" name="Picture 2" descr="Icon&#10;&#10;Description automatically generated">
            <a:extLst>
              <a:ext uri="{FF2B5EF4-FFF2-40B4-BE49-F238E27FC236}">
                <a16:creationId xmlns:a16="http://schemas.microsoft.com/office/drawing/2014/main" id="{3424354C-50CC-1CF8-BA45-7BCFA01FFE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8" y="120869"/>
            <a:ext cx="999369" cy="936000"/>
          </a:xfrm>
          <a:prstGeom prst="rect">
            <a:avLst/>
          </a:prstGeom>
        </p:spPr>
      </p:pic>
      <p:pic>
        <p:nvPicPr>
          <p:cNvPr id="5" name="Picture 2" descr="C:\Users\heiditaylor\AppData\Local\Microsoft\Windows\INetCache\IE\TMWEFS28\questions-1515443524gvX[1].jpg">
            <a:extLst>
              <a:ext uri="{FF2B5EF4-FFF2-40B4-BE49-F238E27FC236}">
                <a16:creationId xmlns:a16="http://schemas.microsoft.com/office/drawing/2014/main" id="{D655E208-96F9-4293-9C39-C642316E53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5080" y="959413"/>
            <a:ext cx="4878054" cy="3706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143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pic>
        <p:nvPicPr>
          <p:cNvPr id="4" name="Picture 3" descr="Icon&#10;&#10;Description automatically generated">
            <a:extLst>
              <a:ext uri="{FF2B5EF4-FFF2-40B4-BE49-F238E27FC236}">
                <a16:creationId xmlns:a16="http://schemas.microsoft.com/office/drawing/2014/main" id="{00E14ED3-720F-C304-5C65-29F7C912F4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38" y="120869"/>
            <a:ext cx="999369" cy="936000"/>
          </a:xfrm>
          <a:prstGeom prst="rect">
            <a:avLst/>
          </a:prstGeom>
        </p:spPr>
      </p:pic>
      <p:pic>
        <p:nvPicPr>
          <p:cNvPr id="6" name="Picture 5" descr="A christmas card with ornaments and candy canes&#10;&#10;Description automatically generated">
            <a:extLst>
              <a:ext uri="{FF2B5EF4-FFF2-40B4-BE49-F238E27FC236}">
                <a16:creationId xmlns:a16="http://schemas.microsoft.com/office/drawing/2014/main" id="{2328842F-038A-39C7-1D1F-BDF9E89747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591" y="405000"/>
            <a:ext cx="9072000" cy="6048000"/>
          </a:xfrm>
          <a:prstGeom prst="rect">
            <a:avLst/>
          </a:prstGeom>
        </p:spPr>
      </p:pic>
    </p:spTree>
    <p:extLst>
      <p:ext uri="{BB962C8B-B14F-4D97-AF65-F5344CB8AC3E}">
        <p14:creationId xmlns:p14="http://schemas.microsoft.com/office/powerpoint/2010/main" val="3396366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1217" y="85333"/>
            <a:ext cx="2412001" cy="792000"/>
          </a:xfrm>
          <a:prstGeom prst="rect">
            <a:avLst/>
          </a:prstGeom>
        </p:spPr>
      </p:pic>
      <p:sp>
        <p:nvSpPr>
          <p:cNvPr id="7" name="Title 2">
            <a:extLst>
              <a:ext uri="{FF2B5EF4-FFF2-40B4-BE49-F238E27FC236}">
                <a16:creationId xmlns:a16="http://schemas.microsoft.com/office/drawing/2014/main" id="{1D8F22B9-82CD-4CB2-849F-87BF873ECA6F}"/>
              </a:ext>
            </a:extLst>
          </p:cNvPr>
          <p:cNvSpPr txBox="1">
            <a:spLocks/>
          </p:cNvSpPr>
          <p:nvPr/>
        </p:nvSpPr>
        <p:spPr>
          <a:xfrm>
            <a:off x="1881512" y="147649"/>
            <a:ext cx="7105582" cy="6705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a:solidFill>
                  <a:srgbClr val="0070C0"/>
                </a:solidFill>
                <a:latin typeface="Arial" panose="020B0604020202020204" pitchFamily="34" charset="0"/>
                <a:cs typeface="Arial" panose="020B0604020202020204" pitchFamily="34" charset="0"/>
              </a:rPr>
              <a:t>Traffic Light Drug List</a:t>
            </a:r>
          </a:p>
        </p:txBody>
      </p:sp>
      <p:pic>
        <p:nvPicPr>
          <p:cNvPr id="8" name="Picture 7" descr="Icon&#10;&#10;Description automatically generated">
            <a:extLst>
              <a:ext uri="{FF2B5EF4-FFF2-40B4-BE49-F238E27FC236}">
                <a16:creationId xmlns:a16="http://schemas.microsoft.com/office/drawing/2014/main" id="{3FF6A785-5398-4755-BBD4-30C222C026DE}"/>
              </a:ext>
            </a:extLst>
          </p:cNvPr>
          <p:cNvPicPr>
            <a:picLocks noChangeAspect="1"/>
          </p:cNvPicPr>
          <p:nvPr/>
        </p:nvPicPr>
        <p:blipFill>
          <a:blip r:embed="rId4"/>
          <a:stretch>
            <a:fillRect/>
          </a:stretch>
        </p:blipFill>
        <p:spPr>
          <a:xfrm>
            <a:off x="7890911" y="154409"/>
            <a:ext cx="540000" cy="540000"/>
          </a:xfrm>
          <a:prstGeom prst="rect">
            <a:avLst/>
          </a:prstGeom>
        </p:spPr>
      </p:pic>
      <p:graphicFrame>
        <p:nvGraphicFramePr>
          <p:cNvPr id="3" name="Table 2">
            <a:extLst>
              <a:ext uri="{FF2B5EF4-FFF2-40B4-BE49-F238E27FC236}">
                <a16:creationId xmlns:a16="http://schemas.microsoft.com/office/drawing/2014/main" id="{50226135-F8DB-2AB9-10ED-BDFB30D65468}"/>
              </a:ext>
            </a:extLst>
          </p:cNvPr>
          <p:cNvGraphicFramePr>
            <a:graphicFrameLocks noGrp="1"/>
          </p:cNvGraphicFramePr>
          <p:nvPr>
            <p:extLst>
              <p:ext uri="{D42A27DB-BD31-4B8C-83A1-F6EECF244321}">
                <p14:modId xmlns:p14="http://schemas.microsoft.com/office/powerpoint/2010/main" val="451194101"/>
              </p:ext>
            </p:extLst>
          </p:nvPr>
        </p:nvGraphicFramePr>
        <p:xfrm>
          <a:off x="310493" y="1094530"/>
          <a:ext cx="11128471" cy="4255839"/>
        </p:xfrm>
        <a:graphic>
          <a:graphicData uri="http://schemas.openxmlformats.org/drawingml/2006/table">
            <a:tbl>
              <a:tblPr firstRow="1" bandRow="1">
                <a:tableStyleId>{5C22544A-7EE6-4342-B048-85BDC9FD1C3A}</a:tableStyleId>
              </a:tblPr>
              <a:tblGrid>
                <a:gridCol w="4107317">
                  <a:extLst>
                    <a:ext uri="{9D8B030D-6E8A-4147-A177-3AD203B41FA5}">
                      <a16:colId xmlns:a16="http://schemas.microsoft.com/office/drawing/2014/main" val="3879070304"/>
                    </a:ext>
                  </a:extLst>
                </a:gridCol>
                <a:gridCol w="3311664">
                  <a:extLst>
                    <a:ext uri="{9D8B030D-6E8A-4147-A177-3AD203B41FA5}">
                      <a16:colId xmlns:a16="http://schemas.microsoft.com/office/drawing/2014/main" val="1210214355"/>
                    </a:ext>
                  </a:extLst>
                </a:gridCol>
                <a:gridCol w="3709490">
                  <a:extLst>
                    <a:ext uri="{9D8B030D-6E8A-4147-A177-3AD203B41FA5}">
                      <a16:colId xmlns:a16="http://schemas.microsoft.com/office/drawing/2014/main" val="3907899284"/>
                    </a:ext>
                  </a:extLst>
                </a:gridCol>
              </a:tblGrid>
              <a:tr h="479046">
                <a:tc>
                  <a:txBody>
                    <a:bodyPr/>
                    <a:lstStyle/>
                    <a:p>
                      <a:r>
                        <a:rPr lang="en-GB"/>
                        <a:t>Drug</a:t>
                      </a:r>
                    </a:p>
                  </a:txBody>
                  <a:tcPr/>
                </a:tc>
                <a:tc>
                  <a:txBody>
                    <a:bodyPr/>
                    <a:lstStyle/>
                    <a:p>
                      <a:r>
                        <a:rPr lang="en-GB"/>
                        <a:t>Indication</a:t>
                      </a:r>
                    </a:p>
                  </a:txBody>
                  <a:tcPr/>
                </a:tc>
                <a:tc>
                  <a:txBody>
                    <a:bodyPr/>
                    <a:lstStyle/>
                    <a:p>
                      <a:r>
                        <a:rPr lang="en-GB"/>
                        <a:t>SY ICB Traffic Light Status</a:t>
                      </a:r>
                    </a:p>
                  </a:txBody>
                  <a:tcPr/>
                </a:tc>
                <a:extLst>
                  <a:ext uri="{0D108BD9-81ED-4DB2-BD59-A6C34878D82A}">
                    <a16:rowId xmlns:a16="http://schemas.microsoft.com/office/drawing/2014/main" val="2703027967"/>
                  </a:ext>
                </a:extLst>
              </a:tr>
              <a:tr h="1037933">
                <a:tc>
                  <a:txBody>
                    <a:bodyPr/>
                    <a:lstStyle/>
                    <a:p>
                      <a:pPr marL="285750" lvl="0" indent="-285750">
                        <a:buFont typeface="Arial" panose="020B0604020202020204" pitchFamily="34" charset="0"/>
                        <a:buChar char="•"/>
                      </a:pPr>
                      <a:r>
                        <a:rPr lang="en-GB" sz="1400" b="1" i="0" u="none" strike="noStrike" kern="1200">
                          <a:solidFill>
                            <a:schemeClr val="dk1"/>
                          </a:solidFill>
                          <a:effectLst/>
                          <a:latin typeface="+mn-lt"/>
                          <a:ea typeface="+mn-ea"/>
                          <a:cs typeface="+mn-cs"/>
                        </a:rPr>
                        <a:t>Dexcom One +</a:t>
                      </a:r>
                    </a:p>
                    <a:p>
                      <a:pPr marL="285750" lvl="0" indent="-285750">
                        <a:buFont typeface="Arial" panose="020B0604020202020204" pitchFamily="34" charset="0"/>
                        <a:buChar char="•"/>
                      </a:pPr>
                      <a:r>
                        <a:rPr lang="en-GB" sz="1400" b="1" i="0" u="none" strike="noStrike" kern="1200">
                          <a:solidFill>
                            <a:schemeClr val="dk1"/>
                          </a:solidFill>
                          <a:effectLst/>
                          <a:latin typeface="+mn-lt"/>
                          <a:ea typeface="+mn-ea"/>
                          <a:cs typeface="+mn-cs"/>
                        </a:rPr>
                        <a:t>Freestyle Libre 2+</a:t>
                      </a:r>
                      <a:endParaRPr lang="en-GB" sz="1600">
                        <a:latin typeface="+mn-lt"/>
                      </a:endParaRPr>
                    </a:p>
                  </a:txBody>
                  <a:tcPr/>
                </a:tc>
                <a:tc>
                  <a:txBody>
                    <a:bodyPr/>
                    <a:lstStyle/>
                    <a:p>
                      <a:pPr>
                        <a:lnSpc>
                          <a:spcPct val="115000"/>
                        </a:lnSpc>
                      </a:pPr>
                      <a:endParaRPr lang="en-GB" sz="1600">
                        <a:effectLst/>
                        <a:latin typeface="+mn-lt"/>
                        <a:ea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tx1"/>
                          </a:solidFill>
                          <a:effectLst/>
                          <a:latin typeface="Calibri" panose="020F0502020204030204" pitchFamily="34" charset="0"/>
                          <a:ea typeface="Times New Roman" panose="02020603050405020304" pitchFamily="18" charset="0"/>
                        </a:rPr>
                        <a:t>Amber G (1)</a:t>
                      </a:r>
                      <a:endParaRPr lang="en-GB" sz="1400" b="0" i="0" u="none" strike="noStrike" kern="120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0" i="0" u="none" strike="noStrike" kern="120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a:solidFill>
                          <a:schemeClr val="bg2">
                            <a:lumMod val="50000"/>
                          </a:schemeClr>
                        </a:solidFill>
                        <a:latin typeface="+mn-lt"/>
                      </a:endParaRPr>
                    </a:p>
                  </a:txBody>
                  <a:tcPr>
                    <a:solidFill>
                      <a:srgbClr val="FFC000"/>
                    </a:solidFill>
                  </a:tcPr>
                </a:tc>
                <a:extLst>
                  <a:ext uri="{0D108BD9-81ED-4DB2-BD59-A6C34878D82A}">
                    <a16:rowId xmlns:a16="http://schemas.microsoft.com/office/drawing/2014/main" val="489038513"/>
                  </a:ext>
                </a:extLst>
              </a:tr>
              <a:tr h="2738860">
                <a:tc>
                  <a:txBody>
                    <a:bodyPr/>
                    <a:lstStyle/>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1400" b="1">
                          <a:solidFill>
                            <a:srgbClr val="000000"/>
                          </a:solidFill>
                          <a:effectLst/>
                          <a:latin typeface="Arial" panose="020B0604020202020204" pitchFamily="34" charset="0"/>
                          <a:ea typeface="Calibri" panose="020F0502020204030204" pitchFamily="34" charset="0"/>
                        </a:rPr>
                        <a:t>Canagliflozin</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1400" b="1">
                          <a:solidFill>
                            <a:srgbClr val="000000"/>
                          </a:solidFill>
                          <a:effectLst/>
                          <a:latin typeface="Arial" panose="020B0604020202020204" pitchFamily="34" charset="0"/>
                          <a:ea typeface="Calibri" panose="020F0502020204030204" pitchFamily="34" charset="0"/>
                        </a:rPr>
                        <a:t>Empagliflozin</a:t>
                      </a:r>
                      <a:r>
                        <a:rPr lang="en-GB" sz="1400" b="1">
                          <a:effectLst/>
                        </a:rPr>
                        <a:t> </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1400" b="1">
                          <a:effectLst/>
                          <a:latin typeface="+mn-lt"/>
                          <a:ea typeface="Times New Roman" panose="02020603050405020304" pitchFamily="18" charset="0"/>
                        </a:rPr>
                        <a:t>Dapagliflozin</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GB" sz="1400" b="1">
                          <a:effectLst/>
                          <a:latin typeface="+mn-lt"/>
                          <a:ea typeface="Times New Roman" panose="02020603050405020304" pitchFamily="18" charset="0"/>
                        </a:rPr>
                        <a:t>Ertugliflozin</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1400" b="1">
                        <a:effectLst/>
                        <a:latin typeface="+mn-lt"/>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1400" b="1">
                        <a:effectLst/>
                        <a:latin typeface="+mn-lt"/>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1400" b="1">
                        <a:effectLst/>
                        <a:latin typeface="+mn-lt"/>
                        <a:ea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kern="120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kern="120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i="0">
                          <a:latin typeface="+mn-lt"/>
                        </a:rPr>
                        <a:t>Treating type 2 diabetes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i="0">
                          <a:latin typeface="+mn-lt"/>
                        </a:rPr>
                        <a:t>Green</a:t>
                      </a:r>
                    </a:p>
                  </a:txBody>
                  <a:tcPr>
                    <a:solidFill>
                      <a:srgbClr val="00B050"/>
                    </a:solidFill>
                  </a:tcPr>
                </a:tc>
                <a:extLst>
                  <a:ext uri="{0D108BD9-81ED-4DB2-BD59-A6C34878D82A}">
                    <a16:rowId xmlns:a16="http://schemas.microsoft.com/office/drawing/2014/main" val="4202288575"/>
                  </a:ext>
                </a:extLst>
              </a:tr>
            </a:tbl>
          </a:graphicData>
        </a:graphic>
      </p:graphicFrame>
      <p:sp>
        <p:nvSpPr>
          <p:cNvPr id="6" name="TextBox 5">
            <a:extLst>
              <a:ext uri="{FF2B5EF4-FFF2-40B4-BE49-F238E27FC236}">
                <a16:creationId xmlns:a16="http://schemas.microsoft.com/office/drawing/2014/main" id="{59BFF52C-E0E3-A8D0-AC57-1102B1DF2894}"/>
              </a:ext>
            </a:extLst>
          </p:cNvPr>
          <p:cNvSpPr txBox="1"/>
          <p:nvPr/>
        </p:nvSpPr>
        <p:spPr>
          <a:xfrm>
            <a:off x="1076056" y="5792160"/>
            <a:ext cx="10568442" cy="1015663"/>
          </a:xfrm>
          <a:prstGeom prst="rect">
            <a:avLst/>
          </a:prstGeom>
          <a:noFill/>
        </p:spPr>
        <p:txBody>
          <a:bodyPr wrap="square">
            <a:spAutoFit/>
          </a:bodyPr>
          <a:lstStyle/>
          <a:p>
            <a:pPr marL="342900" indent="-342900">
              <a:buFont typeface="Wingdings" pitchFamily="2" charset="2"/>
              <a:buChar char="§"/>
            </a:pPr>
            <a:r>
              <a:rPr lang="en-GB" sz="1200">
                <a:latin typeface="Calibri" panose="020F0502020204030204" pitchFamily="34" charset="0"/>
                <a:ea typeface="Calibri" panose="020F0502020204030204" pitchFamily="34" charset="0"/>
                <a:cs typeface="Calibri" panose="020F0502020204030204" pitchFamily="34" charset="0"/>
              </a:rPr>
              <a:t>To access both </a:t>
            </a:r>
            <a:r>
              <a:rPr lang="en-GB" sz="1200" b="1">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SY ICB TLDL </a:t>
            </a:r>
            <a:r>
              <a:rPr lang="en-GB" sz="1200">
                <a:latin typeface="Calibri" panose="020F0502020204030204" pitchFamily="34" charset="0"/>
                <a:ea typeface="Calibri" panose="020F0502020204030204" pitchFamily="34" charset="0"/>
                <a:cs typeface="Calibri" panose="020F0502020204030204" pitchFamily="34" charset="0"/>
              </a:rPr>
              <a:t>and Sheffield place TLDL: </a:t>
            </a:r>
            <a:r>
              <a:rPr lang="en-GB" sz="1200" b="1">
                <a:latin typeface="Calibri" panose="020F0502020204030204" pitchFamily="34" charset="0"/>
                <a:ea typeface="Calibri" panose="020F0502020204030204" pitchFamily="34" charset="0"/>
                <a:cs typeface="Calibri" panose="020F0502020204030204" pitchFamily="34" charset="0"/>
              </a:rPr>
              <a:t>Sheffield place intranet &gt; Medicines and Prescribing &gt; </a:t>
            </a:r>
            <a:r>
              <a:rPr lang="en-GB" sz="1200" b="1"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TLDL</a:t>
            </a:r>
            <a:r>
              <a:rPr lang="en-GB" sz="1200" b="1" u="sng">
                <a:solidFill>
                  <a:srgbClr val="0000FF"/>
                </a:solidFill>
                <a:effectLst/>
                <a:latin typeface="Calibri" panose="020F0502020204030204" pitchFamily="34" charset="0"/>
                <a:ea typeface="Calibri" panose="020F0502020204030204" pitchFamily="34" charset="0"/>
                <a:cs typeface="Calibri" panose="020F0502020204030204" pitchFamily="34" charset="0"/>
              </a:rPr>
              <a:t> </a:t>
            </a:r>
          </a:p>
          <a:p>
            <a:pPr marL="342900" indent="-342900">
              <a:buFont typeface="Wingdings" pitchFamily="2" charset="2"/>
              <a:buChar char="§"/>
            </a:pPr>
            <a:endParaRPr lang="en-GB" sz="1200" b="1">
              <a:latin typeface="Calibri" panose="020F0502020204030204" pitchFamily="34" charset="0"/>
              <a:cs typeface="Calibri" panose="020F0502020204030204" pitchFamily="34" charset="0"/>
            </a:endParaRPr>
          </a:p>
          <a:p>
            <a:pPr marL="342900" indent="-342900">
              <a:buFont typeface="Wingdings" pitchFamily="2" charset="2"/>
              <a:buChar char="§"/>
            </a:pPr>
            <a:r>
              <a:rPr lang="en-GB" sz="1200">
                <a:latin typeface="Calibri" panose="020F0502020204030204" pitchFamily="34" charset="0"/>
                <a:cs typeface="Calibri" panose="020F0502020204030204" pitchFamily="34" charset="0"/>
              </a:rPr>
              <a:t>Optimise Rx will be updated with all IMOC approved TLDL changes.</a:t>
            </a:r>
          </a:p>
          <a:p>
            <a:endParaRPr lang="en-GB" sz="1200">
              <a:latin typeface="Calibri" panose="020F0502020204030204" pitchFamily="34" charset="0"/>
              <a:cs typeface="Calibri" panose="020F0502020204030204" pitchFamily="34" charset="0"/>
            </a:endParaRPr>
          </a:p>
          <a:p>
            <a:pPr marL="342900" indent="-342900">
              <a:buFont typeface="Wingdings" pitchFamily="2" charset="2"/>
              <a:buChar char="§"/>
            </a:pPr>
            <a:r>
              <a:rPr lang="en-GB" sz="1200">
                <a:latin typeface="Calibri" panose="020F0502020204030204" pitchFamily="34" charset="0"/>
                <a:cs typeface="Calibri" panose="020F0502020204030204" pitchFamily="34" charset="0"/>
              </a:rPr>
              <a:t>Avoid adding any RED medicines prescribed by hospital to patient’s repeat record. Add as ‘hospital only drug</a:t>
            </a:r>
            <a:r>
              <a:rPr lang="en-GB" sz="1200">
                <a:latin typeface="Arial" panose="020B0604020202020204" pitchFamily="34" charset="0"/>
                <a:cs typeface="Arial" panose="020B0604020202020204" pitchFamily="34" charset="0"/>
              </a:rPr>
              <a:t>’</a:t>
            </a:r>
          </a:p>
        </p:txBody>
      </p:sp>
      <p:sp>
        <p:nvSpPr>
          <p:cNvPr id="13" name="TextBox 12">
            <a:extLst>
              <a:ext uri="{FF2B5EF4-FFF2-40B4-BE49-F238E27FC236}">
                <a16:creationId xmlns:a16="http://schemas.microsoft.com/office/drawing/2014/main" id="{C14149CE-B2BC-C65B-9147-95AB9608D55F}"/>
              </a:ext>
            </a:extLst>
          </p:cNvPr>
          <p:cNvSpPr txBox="1"/>
          <p:nvPr/>
        </p:nvSpPr>
        <p:spPr>
          <a:xfrm>
            <a:off x="1881512" y="5397926"/>
            <a:ext cx="5761987" cy="299121"/>
          </a:xfrm>
          <a:prstGeom prst="rect">
            <a:avLst/>
          </a:prstGeom>
          <a:noFill/>
        </p:spPr>
        <p:txBody>
          <a:bodyPr wrap="square">
            <a:spAutoFit/>
          </a:bodyPr>
          <a:lstStyle/>
          <a:p>
            <a:pPr marL="0" indent="0" algn="ctr">
              <a:lnSpc>
                <a:spcPct val="120000"/>
              </a:lnSpc>
              <a:spcBef>
                <a:spcPts val="0"/>
              </a:spcBef>
              <a:buNone/>
            </a:pPr>
            <a:r>
              <a:rPr lang="en-GB" sz="1200" b="1">
                <a:solidFill>
                  <a:srgbClr val="0000FF"/>
                </a:solidFill>
                <a:latin typeface="Calibri" panose="020F0502020204030204" pitchFamily="34" charset="0"/>
                <a:ea typeface="Calibri" panose="020F0502020204030204" pitchFamily="34" charset="0"/>
                <a:cs typeface="Calibri" panose="020F0502020204030204" pitchFamily="34" charset="0"/>
              </a:rPr>
              <a:t>*** Please note:  SY ICB </a:t>
            </a:r>
            <a:r>
              <a:rPr lang="en-GB" sz="1200" b="1">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rPr>
              <a:t>GREY</a:t>
            </a:r>
            <a:r>
              <a:rPr lang="en-GB" sz="1200" b="1">
                <a:solidFill>
                  <a:srgbClr val="0000FF"/>
                </a:solidFill>
                <a:effectLst/>
                <a:latin typeface="Calibri" panose="020F0502020204030204" pitchFamily="34" charset="0"/>
                <a:ea typeface="Calibri" panose="020F0502020204030204" pitchFamily="34" charset="0"/>
                <a:cs typeface="Calibri" panose="020F0502020204030204" pitchFamily="34" charset="0"/>
              </a:rPr>
              <a:t> TLS is equivalent to </a:t>
            </a:r>
            <a:r>
              <a:rPr lang="en-GB" sz="1200" b="1">
                <a:latin typeface="Calibri" panose="020F0502020204030204" pitchFamily="34" charset="0"/>
                <a:ea typeface="Calibri" panose="020F0502020204030204" pitchFamily="34" charset="0"/>
                <a:cs typeface="Calibri" panose="020F0502020204030204" pitchFamily="34" charset="0"/>
              </a:rPr>
              <a:t>BLACK</a:t>
            </a:r>
            <a:r>
              <a:rPr lang="en-GB" sz="1200" b="1">
                <a:solidFill>
                  <a:srgbClr val="0000FF"/>
                </a:solidFill>
                <a:latin typeface="Calibri" panose="020F0502020204030204" pitchFamily="34" charset="0"/>
                <a:ea typeface="Calibri" panose="020F0502020204030204" pitchFamily="34" charset="0"/>
                <a:cs typeface="Calibri" panose="020F0502020204030204" pitchFamily="34" charset="0"/>
              </a:rPr>
              <a:t> on Sheffield’s TLDL***</a:t>
            </a:r>
            <a:endParaRPr lang="en-GB" sz="1200" b="1">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Icon&#10;&#10;Description automatically generated">
            <a:extLst>
              <a:ext uri="{FF2B5EF4-FFF2-40B4-BE49-F238E27FC236}">
                <a16:creationId xmlns:a16="http://schemas.microsoft.com/office/drawing/2014/main" id="{F31AE4B5-F19A-F9BA-8C8F-2A3D18C6A7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85" y="47297"/>
            <a:ext cx="999369" cy="936000"/>
          </a:xfrm>
          <a:prstGeom prst="rect">
            <a:avLst/>
          </a:prstGeom>
        </p:spPr>
      </p:pic>
      <p:pic>
        <p:nvPicPr>
          <p:cNvPr id="10" name="Picture 9">
            <a:extLst>
              <a:ext uri="{FF2B5EF4-FFF2-40B4-BE49-F238E27FC236}">
                <a16:creationId xmlns:a16="http://schemas.microsoft.com/office/drawing/2014/main" id="{04DBC5D6-BEC2-C511-2C74-A2164B47DB9C}"/>
              </a:ext>
            </a:extLst>
          </p:cNvPr>
          <p:cNvPicPr>
            <a:picLocks noChangeAspect="1"/>
          </p:cNvPicPr>
          <p:nvPr/>
        </p:nvPicPr>
        <p:blipFill>
          <a:blip r:embed="rId8"/>
          <a:stretch>
            <a:fillRect/>
          </a:stretch>
        </p:blipFill>
        <p:spPr>
          <a:xfrm>
            <a:off x="20882" y="5838703"/>
            <a:ext cx="1055174" cy="972000"/>
          </a:xfrm>
          <a:prstGeom prst="rect">
            <a:avLst/>
          </a:prstGeom>
        </p:spPr>
      </p:pic>
    </p:spTree>
    <p:extLst>
      <p:ext uri="{BB962C8B-B14F-4D97-AF65-F5344CB8AC3E}">
        <p14:creationId xmlns:p14="http://schemas.microsoft.com/office/powerpoint/2010/main" val="1273053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CF83491C-2BAB-9162-A06A-4792B4C023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500" y="211665"/>
            <a:ext cx="999369" cy="936000"/>
          </a:xfrm>
          <a:prstGeom prst="rect">
            <a:avLst/>
          </a:prstGeom>
        </p:spPr>
      </p:pic>
      <p:pic>
        <p:nvPicPr>
          <p:cNvPr id="5" name="Picture 4" descr="Text&#10;&#10;Description automatically generated with low confidence">
            <a:extLst>
              <a:ext uri="{FF2B5EF4-FFF2-40B4-BE49-F238E27FC236}">
                <a16:creationId xmlns:a16="http://schemas.microsoft.com/office/drawing/2014/main" id="{95EF3066-2D04-7366-12E9-FFCD1EEE5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0075" y="355955"/>
            <a:ext cx="2412001" cy="792000"/>
          </a:xfrm>
          <a:prstGeom prst="rect">
            <a:avLst/>
          </a:prstGeom>
        </p:spPr>
      </p:pic>
      <p:sp>
        <p:nvSpPr>
          <p:cNvPr id="8" name="TextBox 7">
            <a:extLst>
              <a:ext uri="{FF2B5EF4-FFF2-40B4-BE49-F238E27FC236}">
                <a16:creationId xmlns:a16="http://schemas.microsoft.com/office/drawing/2014/main" id="{1427E883-718D-675D-2719-CD76360B1D92}"/>
              </a:ext>
            </a:extLst>
          </p:cNvPr>
          <p:cNvSpPr txBox="1"/>
          <p:nvPr/>
        </p:nvSpPr>
        <p:spPr>
          <a:xfrm>
            <a:off x="1756410" y="506592"/>
            <a:ext cx="872150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solidFill>
                  <a:srgbClr val="0070C0"/>
                </a:solidFill>
                <a:latin typeface="Arial"/>
                <a:cs typeface="Arial"/>
              </a:rPr>
              <a:t>New SY Opioid Prescribing Resource</a:t>
            </a:r>
            <a:endParaRPr lang="en-GB" sz="2600" b="1">
              <a:solidFill>
                <a:schemeClr val="accent1"/>
              </a:solidFill>
            </a:endParaRPr>
          </a:p>
          <a:p>
            <a:r>
              <a:rPr lang="en-GB">
                <a:solidFill>
                  <a:schemeClr val="tx2">
                    <a:lumMod val="75000"/>
                    <a:lumOff val="25000"/>
                  </a:schemeClr>
                </a:solidFill>
                <a:ea typeface="+mn-lt"/>
                <a:cs typeface="+mn-lt"/>
                <a:hlinkClick r:id="rId4">
                  <a:extLst>
                    <a:ext uri="{A12FA001-AC4F-418D-AE19-62706E023703}">
                      <ahyp:hlinkClr xmlns:ahyp="http://schemas.microsoft.com/office/drawing/2018/hyperlinkcolor" val="tx"/>
                    </a:ext>
                  </a:extLst>
                </a:hlinkClick>
              </a:rPr>
              <a:t>Opioid_Prescribing_Resource_Including_Tapering_Advice_v1.pdf</a:t>
            </a:r>
            <a:r>
              <a:rPr lang="en-GB">
                <a:solidFill>
                  <a:schemeClr val="tx2">
                    <a:lumMod val="75000"/>
                    <a:lumOff val="25000"/>
                  </a:schemeClr>
                </a:solidFill>
                <a:ea typeface="+mn-lt"/>
                <a:cs typeface="+mn-lt"/>
              </a:rPr>
              <a:t>  </a:t>
            </a:r>
            <a:r>
              <a:rPr lang="en-GB">
                <a:ea typeface="+mn-lt"/>
                <a:cs typeface="+mn-lt"/>
                <a:hlinkClick r:id="rId5"/>
              </a:rPr>
              <a:t>helentaylor5</a:t>
            </a:r>
            <a:r>
              <a:rPr lang="en-GB">
                <a:solidFill>
                  <a:srgbClr val="000000"/>
                </a:solidFill>
                <a:ea typeface="+mn-lt"/>
                <a:cs typeface="+mn-lt"/>
                <a:hlinkClick r:id="rId5"/>
              </a:rPr>
              <a:t>@nhs.net</a:t>
            </a:r>
            <a:r>
              <a:rPr lang="en-GB">
                <a:solidFill>
                  <a:srgbClr val="000000"/>
                </a:solidFill>
                <a:ea typeface="+mn-lt"/>
                <a:cs typeface="+mn-lt"/>
              </a:rPr>
              <a:t> </a:t>
            </a:r>
            <a:r>
              <a:rPr lang="en-GB">
                <a:solidFill>
                  <a:schemeClr val="tx2">
                    <a:lumMod val="75000"/>
                    <a:lumOff val="25000"/>
                  </a:schemeClr>
                </a:solidFill>
                <a:ea typeface="+mn-lt"/>
                <a:cs typeface="+mn-lt"/>
              </a:rPr>
              <a:t>  </a:t>
            </a:r>
          </a:p>
          <a:p>
            <a:endParaRPr lang="en-GB">
              <a:solidFill>
                <a:schemeClr val="tx2">
                  <a:lumMod val="75000"/>
                  <a:lumOff val="25000"/>
                </a:schemeClr>
              </a:solidFill>
            </a:endParaRPr>
          </a:p>
        </p:txBody>
      </p:sp>
      <p:pic>
        <p:nvPicPr>
          <p:cNvPr id="4" name="Picture 3" descr="A close-up of a document&#10;&#10;Description automatically generated">
            <a:extLst>
              <a:ext uri="{FF2B5EF4-FFF2-40B4-BE49-F238E27FC236}">
                <a16:creationId xmlns:a16="http://schemas.microsoft.com/office/drawing/2014/main" id="{9A3CD5F3-6658-B12F-F211-59A55C1036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3089" y="1712951"/>
            <a:ext cx="7772400" cy="4722238"/>
          </a:xfrm>
          <a:prstGeom prst="rect">
            <a:avLst/>
          </a:prstGeom>
        </p:spPr>
      </p:pic>
    </p:spTree>
    <p:extLst>
      <p:ext uri="{BB962C8B-B14F-4D97-AF65-F5344CB8AC3E}">
        <p14:creationId xmlns:p14="http://schemas.microsoft.com/office/powerpoint/2010/main" val="530036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7D52DD08-5490-E36D-E115-4D5D809955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500" y="211665"/>
            <a:ext cx="999369" cy="936000"/>
          </a:xfrm>
          <a:prstGeom prst="rect">
            <a:avLst/>
          </a:prstGeom>
        </p:spPr>
      </p:pic>
      <p:pic>
        <p:nvPicPr>
          <p:cNvPr id="5" name="Picture 4" descr="Text&#10;&#10;Description automatically generated with low confidence">
            <a:extLst>
              <a:ext uri="{FF2B5EF4-FFF2-40B4-BE49-F238E27FC236}">
                <a16:creationId xmlns:a16="http://schemas.microsoft.com/office/drawing/2014/main" id="{5A234E30-025C-C1FA-5461-9619733BD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0075" y="355955"/>
            <a:ext cx="2412001" cy="792000"/>
          </a:xfrm>
          <a:prstGeom prst="rect">
            <a:avLst/>
          </a:prstGeom>
        </p:spPr>
      </p:pic>
      <p:sp>
        <p:nvSpPr>
          <p:cNvPr id="8" name="TextBox 7">
            <a:extLst>
              <a:ext uri="{FF2B5EF4-FFF2-40B4-BE49-F238E27FC236}">
                <a16:creationId xmlns:a16="http://schemas.microsoft.com/office/drawing/2014/main" id="{8C375A3C-2D8B-1459-F402-C65C5E9CBEC9}"/>
              </a:ext>
            </a:extLst>
          </p:cNvPr>
          <p:cNvSpPr txBox="1"/>
          <p:nvPr/>
        </p:nvSpPr>
        <p:spPr>
          <a:xfrm>
            <a:off x="447092" y="1516011"/>
            <a:ext cx="11743545" cy="532453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a:buChar char="•"/>
            </a:pPr>
            <a:r>
              <a:rPr lang="en-US" sz="2000">
                <a:latin typeface="Calibri" panose="020F0502020204030204" pitchFamily="34" charset="0"/>
                <a:ea typeface="+mn-lt"/>
                <a:cs typeface="Calibri" panose="020F0502020204030204" pitchFamily="34" charset="0"/>
              </a:rPr>
              <a:t>Opioids are very good analgesics for acute pain and for pain at the end of life, but there is little evidence that they are helpful for long-term pain.</a:t>
            </a:r>
            <a:endParaRPr lang="en-US">
              <a:latin typeface="Calibri" panose="020F0502020204030204" pitchFamily="34" charset="0"/>
              <a:cs typeface="Calibri" panose="020F0502020204030204" pitchFamily="34" charset="0"/>
            </a:endParaRPr>
          </a:p>
          <a:p>
            <a:endParaRPr lang="en-US" sz="2000">
              <a:latin typeface="Calibri" panose="020F0502020204030204" pitchFamily="34" charset="0"/>
              <a:ea typeface="+mn-lt"/>
              <a:cs typeface="Calibri" panose="020F0502020204030204" pitchFamily="34" charset="0"/>
            </a:endParaRPr>
          </a:p>
          <a:p>
            <a:pPr marL="342900" indent="-342900">
              <a:buFont typeface="Arial"/>
              <a:buChar char="•"/>
            </a:pPr>
            <a:r>
              <a:rPr lang="en-US" sz="2000">
                <a:latin typeface="Calibri" panose="020F0502020204030204" pitchFamily="34" charset="0"/>
                <a:ea typeface="+mn-lt"/>
                <a:cs typeface="Calibri" panose="020F0502020204030204" pitchFamily="34" charset="0"/>
              </a:rPr>
              <a:t>A small proportion of people may obtain good pain relief with opioids in the long term if the dose can be kept low and especially if their use is intermittent.  </a:t>
            </a:r>
            <a:endParaRPr lang="en-US">
              <a:latin typeface="Calibri" panose="020F0502020204030204" pitchFamily="34" charset="0"/>
              <a:cs typeface="Calibri" panose="020F0502020204030204" pitchFamily="34" charset="0"/>
            </a:endParaRPr>
          </a:p>
          <a:p>
            <a:endParaRPr lang="en-US" sz="2000">
              <a:latin typeface="Calibri" panose="020F0502020204030204" pitchFamily="34" charset="0"/>
              <a:ea typeface="+mn-lt"/>
              <a:cs typeface="Calibri" panose="020F0502020204030204" pitchFamily="34" charset="0"/>
            </a:endParaRPr>
          </a:p>
          <a:p>
            <a:pPr marL="342900" indent="-342900">
              <a:buFont typeface="Arial"/>
              <a:buChar char="•"/>
            </a:pPr>
            <a:r>
              <a:rPr lang="en-US" sz="2000">
                <a:latin typeface="Calibri" panose="020F0502020204030204" pitchFamily="34" charset="0"/>
                <a:ea typeface="+mn-lt"/>
                <a:cs typeface="Calibri" panose="020F0502020204030204" pitchFamily="34" charset="0"/>
              </a:rPr>
              <a:t>Risk of harm increases substantially at doses above an oral morphine equivalent (OME) of 120 mg/day* but there is no increased benefit.</a:t>
            </a:r>
          </a:p>
          <a:p>
            <a:r>
              <a:rPr lang="en-US" sz="2000">
                <a:latin typeface="Calibri" panose="020F0502020204030204" pitchFamily="34" charset="0"/>
                <a:ea typeface="+mn-lt"/>
                <a:cs typeface="Calibri" panose="020F0502020204030204" pitchFamily="34" charset="0"/>
              </a:rPr>
              <a:t> </a:t>
            </a:r>
            <a:r>
              <a:rPr lang="en-US" sz="2000" i="1">
                <a:latin typeface="Calibri" panose="020F0502020204030204" pitchFamily="34" charset="0"/>
                <a:ea typeface="+mn-lt"/>
                <a:cs typeface="Calibri" panose="020F0502020204030204" pitchFamily="34" charset="0"/>
              </a:rPr>
              <a:t>*Additional dosage increases beyond 50 mg/day OME are progressively more likely to yield diminishing   returns in benefits for pain and function relative to risks to patients as dosage increases further. </a:t>
            </a:r>
          </a:p>
          <a:p>
            <a:endParaRPr lang="en-US" sz="2000" i="1">
              <a:latin typeface="Calibri" panose="020F0502020204030204" pitchFamily="34" charset="0"/>
              <a:ea typeface="+mn-lt"/>
              <a:cs typeface="Calibri" panose="020F0502020204030204" pitchFamily="34" charset="0"/>
            </a:endParaRPr>
          </a:p>
          <a:p>
            <a:pPr marL="342900" indent="-342900">
              <a:buFont typeface="Arial"/>
              <a:buChar char="•"/>
            </a:pPr>
            <a:r>
              <a:rPr lang="en-US" sz="2000">
                <a:latin typeface="Calibri" panose="020F0502020204030204" pitchFamily="34" charset="0"/>
                <a:ea typeface="+mn-lt"/>
                <a:cs typeface="Calibri" panose="020F0502020204030204" pitchFamily="34" charset="0"/>
              </a:rPr>
              <a:t>If pain is severe despite opioid treatment, it means opioid isn't working and should be stopped, even if no other treatment is available.</a:t>
            </a:r>
          </a:p>
          <a:p>
            <a:pPr marL="342900" indent="-342900">
              <a:buFont typeface="Arial"/>
              <a:buChar char="•"/>
            </a:pPr>
            <a:endParaRPr lang="en-US" sz="2000">
              <a:latin typeface="Calibri" panose="020F0502020204030204" pitchFamily="34" charset="0"/>
              <a:ea typeface="+mn-lt"/>
              <a:cs typeface="Calibri" panose="020F0502020204030204" pitchFamily="34" charset="0"/>
            </a:endParaRPr>
          </a:p>
          <a:p>
            <a:pPr marL="342900" indent="-342900">
              <a:buFont typeface="Arial"/>
              <a:buChar char="•"/>
            </a:pPr>
            <a:r>
              <a:rPr lang="en-US" sz="2000">
                <a:latin typeface="Calibri" panose="020F0502020204030204" pitchFamily="34" charset="0"/>
                <a:ea typeface="+mn-lt"/>
                <a:cs typeface="Calibri" panose="020F0502020204030204" pitchFamily="34" charset="0"/>
              </a:rPr>
              <a:t>Chronic pain is very complex and if patients have refractory and disabling symptoms, particularly if they are on high opioid doses, an assessment of the emotional influences on their pain experience is essential.</a:t>
            </a:r>
            <a:endParaRPr lang="en-US" sz="2000">
              <a:latin typeface="Calibri" panose="020F0502020204030204" pitchFamily="34" charset="0"/>
              <a:ea typeface="Calibri"/>
              <a:cs typeface="Calibri" panose="020F0502020204030204" pitchFamily="34" charset="0"/>
            </a:endParaRPr>
          </a:p>
          <a:p>
            <a:endParaRPr lang="en-US" sz="2000">
              <a:latin typeface="Calibri"/>
              <a:ea typeface="Calibri"/>
              <a:cs typeface="Calibri"/>
            </a:endParaRPr>
          </a:p>
        </p:txBody>
      </p:sp>
      <p:sp>
        <p:nvSpPr>
          <p:cNvPr id="10" name="TextBox 9">
            <a:extLst>
              <a:ext uri="{FF2B5EF4-FFF2-40B4-BE49-F238E27FC236}">
                <a16:creationId xmlns:a16="http://schemas.microsoft.com/office/drawing/2014/main" id="{BF46207A-82B8-5F31-936E-BEA4C6963D1C}"/>
              </a:ext>
            </a:extLst>
          </p:cNvPr>
          <p:cNvSpPr txBox="1"/>
          <p:nvPr/>
        </p:nvSpPr>
        <p:spPr>
          <a:xfrm>
            <a:off x="1540487" y="346460"/>
            <a:ext cx="9292500"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500" b="1">
                <a:solidFill>
                  <a:srgbClr val="0070C0"/>
                </a:solidFill>
                <a:latin typeface="Calibri" panose="020F0502020204030204" pitchFamily="34" charset="0"/>
                <a:cs typeface="Calibri" panose="020F0502020204030204" pitchFamily="34" charset="0"/>
              </a:rPr>
              <a:t>Key headlines from Opioids Aware, Faculty of Pain Medicine</a:t>
            </a:r>
            <a:endParaRPr lang="en-GB" sz="3500" b="1">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0198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2FD167-8B6E-8E21-8ED6-85CE2BA26D5D}"/>
              </a:ext>
            </a:extLst>
          </p:cNvPr>
          <p:cNvSpPr txBox="1"/>
          <p:nvPr/>
        </p:nvSpPr>
        <p:spPr>
          <a:xfrm>
            <a:off x="780122" y="1142781"/>
            <a:ext cx="10637483"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a:latin typeface="Calibri" panose="020F0502020204030204" pitchFamily="34" charset="0"/>
                <a:cs typeface="Calibri" panose="020F0502020204030204" pitchFamily="34" charset="0"/>
              </a:rPr>
              <a:t>Consider at least every 6-12 months irrespective of dose to assess benefit and side-effects. </a:t>
            </a:r>
            <a:endParaRPr lang="en-US">
              <a:latin typeface="Calibri" panose="020F0502020204030204" pitchFamily="34" charset="0"/>
              <a:cs typeface="Calibri" panose="020F0502020204030204" pitchFamily="34" charset="0"/>
            </a:endParaRPr>
          </a:p>
          <a:p>
            <a:pPr marL="285750" indent="-285750">
              <a:buFont typeface="Arial"/>
              <a:buChar char="•"/>
            </a:pPr>
            <a:endParaRPr lang="en-GB">
              <a:latin typeface="Calibri" panose="020F0502020204030204" pitchFamily="34" charset="0"/>
              <a:cs typeface="Calibri" panose="020F0502020204030204" pitchFamily="34" charset="0"/>
            </a:endParaRPr>
          </a:p>
          <a:p>
            <a:pPr marL="285750" indent="-285750">
              <a:buFont typeface="Arial"/>
              <a:buChar char="•"/>
            </a:pPr>
            <a:r>
              <a:rPr lang="en-GB">
                <a:latin typeface="Calibri" panose="020F0502020204030204" pitchFamily="34" charset="0"/>
                <a:cs typeface="Calibri" panose="020F0502020204030204" pitchFamily="34" charset="0"/>
              </a:rPr>
              <a:t>Opioid no longer beneficial e.g. severe pain despite opioid. Consider using a pain scale e.g. British Pain Society Pain Scale </a:t>
            </a:r>
            <a:endParaRPr lang="en-US">
              <a:latin typeface="Calibri" panose="020F0502020204030204" pitchFamily="34" charset="0"/>
              <a:cs typeface="Calibri" panose="020F0502020204030204" pitchFamily="34" charset="0"/>
            </a:endParaRPr>
          </a:p>
          <a:p>
            <a:pPr marL="285750" indent="-285750">
              <a:buFont typeface="Arial"/>
              <a:buChar char="•"/>
            </a:pPr>
            <a:endParaRPr lang="en-GB">
              <a:latin typeface="Calibri" panose="020F0502020204030204" pitchFamily="34" charset="0"/>
              <a:cs typeface="Calibri" panose="020F0502020204030204" pitchFamily="34" charset="0"/>
            </a:endParaRPr>
          </a:p>
          <a:p>
            <a:pPr marL="285750" indent="-285750">
              <a:buFont typeface="Arial"/>
              <a:buChar char="•"/>
            </a:pPr>
            <a:r>
              <a:rPr lang="en-GB">
                <a:latin typeface="Calibri" panose="020F0502020204030204" pitchFamily="34" charset="0"/>
                <a:cs typeface="Calibri" panose="020F0502020204030204" pitchFamily="34" charset="0"/>
              </a:rPr>
              <a:t>High dose opioid &gt; 120 mg /day oral morphine equivalent (OME) where evidence shows risk of harm outweighs benefit (note: diminishing benefit and increased risks at doses above 50 mg /day OME – see here) </a:t>
            </a:r>
            <a:endParaRPr lang="en-US">
              <a:latin typeface="Calibri" panose="020F0502020204030204" pitchFamily="34" charset="0"/>
              <a:cs typeface="Calibri" panose="020F0502020204030204" pitchFamily="34" charset="0"/>
            </a:endParaRPr>
          </a:p>
          <a:p>
            <a:pPr marL="285750" indent="-285750">
              <a:buFont typeface="Arial"/>
              <a:buChar char="•"/>
            </a:pPr>
            <a:endParaRPr lang="en-GB">
              <a:latin typeface="Calibri" panose="020F0502020204030204" pitchFamily="34" charset="0"/>
              <a:cs typeface="Calibri" panose="020F0502020204030204" pitchFamily="34" charset="0"/>
            </a:endParaRPr>
          </a:p>
          <a:p>
            <a:pPr marL="285750" indent="-285750">
              <a:buFont typeface="Arial"/>
              <a:buChar char="•"/>
            </a:pPr>
            <a:r>
              <a:rPr lang="en-GB">
                <a:latin typeface="Calibri" panose="020F0502020204030204" pitchFamily="34" charset="0"/>
                <a:cs typeface="Calibri" panose="020F0502020204030204" pitchFamily="34" charset="0"/>
              </a:rPr>
              <a:t>Condition for which opioid was prescribed has resolved e.g. joint replacement. </a:t>
            </a:r>
            <a:endParaRPr lang="en-US">
              <a:latin typeface="Calibri" panose="020F0502020204030204" pitchFamily="34" charset="0"/>
              <a:cs typeface="Calibri" panose="020F0502020204030204" pitchFamily="34" charset="0"/>
            </a:endParaRPr>
          </a:p>
          <a:p>
            <a:pPr marL="285750" indent="-285750">
              <a:buFont typeface="Arial"/>
              <a:buChar char="•"/>
            </a:pPr>
            <a:endParaRPr lang="en-GB">
              <a:latin typeface="Calibri" panose="020F0502020204030204" pitchFamily="34" charset="0"/>
              <a:cs typeface="Calibri" panose="020F0502020204030204" pitchFamily="34" charset="0"/>
            </a:endParaRPr>
          </a:p>
          <a:p>
            <a:pPr marL="285750" indent="-285750">
              <a:buFont typeface="Arial"/>
              <a:buChar char="•"/>
            </a:pPr>
            <a:r>
              <a:rPr lang="en-GB">
                <a:latin typeface="Calibri" panose="020F0502020204030204" pitchFamily="34" charset="0"/>
                <a:cs typeface="Calibri" panose="020F0502020204030204" pitchFamily="34" charset="0"/>
              </a:rPr>
              <a:t>Person wants to stop taking the medicine e.g. intolerable adverse effects. </a:t>
            </a:r>
            <a:endParaRPr lang="en-US">
              <a:latin typeface="Calibri" panose="020F0502020204030204" pitchFamily="34" charset="0"/>
              <a:cs typeface="Calibri" panose="020F0502020204030204" pitchFamily="34" charset="0"/>
            </a:endParaRPr>
          </a:p>
          <a:p>
            <a:pPr marL="285750" indent="-285750">
              <a:buFont typeface="Arial"/>
              <a:buChar char="•"/>
            </a:pPr>
            <a:endParaRPr lang="en-GB">
              <a:latin typeface="Calibri" panose="020F0502020204030204" pitchFamily="34" charset="0"/>
              <a:cs typeface="Calibri" panose="020F0502020204030204" pitchFamily="34" charset="0"/>
            </a:endParaRPr>
          </a:p>
          <a:p>
            <a:pPr marL="285750" indent="-285750">
              <a:buFont typeface="Arial"/>
              <a:buChar char="•"/>
            </a:pPr>
            <a:r>
              <a:rPr lang="en-GB">
                <a:latin typeface="Calibri" panose="020F0502020204030204" pitchFamily="34" charset="0"/>
                <a:cs typeface="Calibri" panose="020F0502020204030204" pitchFamily="34" charset="0"/>
              </a:rPr>
              <a:t>Problems associated with dependence have developed or strong evidence the person is diverting medication to others.</a:t>
            </a:r>
            <a:endParaRPr lang="en-US">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7B5B1C4B-1AAD-C523-A36A-E395E8DC9C35}"/>
              </a:ext>
            </a:extLst>
          </p:cNvPr>
          <p:cNvSpPr txBox="1"/>
          <p:nvPr/>
        </p:nvSpPr>
        <p:spPr>
          <a:xfrm>
            <a:off x="1806525" y="501096"/>
            <a:ext cx="717051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solidFill>
                  <a:srgbClr val="0070C0"/>
                </a:solidFill>
                <a:latin typeface="Arial"/>
                <a:cs typeface="Arial"/>
              </a:rPr>
              <a:t>Indications for opioid tapering</a:t>
            </a:r>
            <a:endParaRPr lang="en-US" sz="3600" b="1">
              <a:solidFill>
                <a:srgbClr val="0070C0"/>
              </a:solidFill>
              <a:latin typeface="Arial"/>
              <a:cs typeface="Arial"/>
            </a:endParaRPr>
          </a:p>
        </p:txBody>
      </p:sp>
      <p:pic>
        <p:nvPicPr>
          <p:cNvPr id="6" name="Picture 5" descr="Icon&#10;&#10;Description automatically generated">
            <a:extLst>
              <a:ext uri="{FF2B5EF4-FFF2-40B4-BE49-F238E27FC236}">
                <a16:creationId xmlns:a16="http://schemas.microsoft.com/office/drawing/2014/main" id="{B54FC64D-D6F9-E660-0757-889FFF763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500" y="211665"/>
            <a:ext cx="999369" cy="936000"/>
          </a:xfrm>
          <a:prstGeom prst="rect">
            <a:avLst/>
          </a:prstGeom>
        </p:spPr>
      </p:pic>
      <p:pic>
        <p:nvPicPr>
          <p:cNvPr id="8" name="Picture 7" descr="Text&#10;&#10;Description automatically generated with low confidence">
            <a:extLst>
              <a:ext uri="{FF2B5EF4-FFF2-40B4-BE49-F238E27FC236}">
                <a16:creationId xmlns:a16="http://schemas.microsoft.com/office/drawing/2014/main" id="{E76E8DED-7CBE-B9CB-6DB8-D03CB6983D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0075" y="355955"/>
            <a:ext cx="2412001" cy="792000"/>
          </a:xfrm>
          <a:prstGeom prst="rect">
            <a:avLst/>
          </a:prstGeom>
        </p:spPr>
      </p:pic>
      <p:sp>
        <p:nvSpPr>
          <p:cNvPr id="2" name="TextBox 1">
            <a:extLst>
              <a:ext uri="{FF2B5EF4-FFF2-40B4-BE49-F238E27FC236}">
                <a16:creationId xmlns:a16="http://schemas.microsoft.com/office/drawing/2014/main" id="{8BF43818-D091-3520-B972-F2F73D74C989}"/>
              </a:ext>
            </a:extLst>
          </p:cNvPr>
          <p:cNvSpPr txBox="1"/>
          <p:nvPr/>
        </p:nvSpPr>
        <p:spPr>
          <a:xfrm>
            <a:off x="791738" y="5278403"/>
            <a:ext cx="1063254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en-GB"/>
              <a:t>Having a 'conversation' is key!- discuss 'Tapering' at regular intervals (e.g. annual review) so patient can assess if still on-going benefit.</a:t>
            </a:r>
          </a:p>
          <a:p>
            <a:pPr marL="285750" indent="-285750">
              <a:buFont typeface="Calibri"/>
              <a:buChar char="-"/>
            </a:pPr>
            <a:r>
              <a:rPr lang="en-GB"/>
              <a:t>Try to ensure acute opioids don’t become long term. Increased</a:t>
            </a:r>
            <a:r>
              <a:rPr lang="en-GB">
                <a:ea typeface="+mn-lt"/>
                <a:cs typeface="+mn-lt"/>
              </a:rPr>
              <a:t> risk of dependence and addiction if opioid taken for &gt; 3 </a:t>
            </a:r>
            <a:r>
              <a:rPr lang="en-GB" err="1">
                <a:ea typeface="+mn-lt"/>
                <a:cs typeface="+mn-lt"/>
              </a:rPr>
              <a:t>mths</a:t>
            </a:r>
            <a:r>
              <a:rPr lang="en-GB">
                <a:ea typeface="+mn-lt"/>
                <a:cs typeface="+mn-lt"/>
              </a:rPr>
              <a:t>. Chronic pain is defined as pain last 3 </a:t>
            </a:r>
            <a:r>
              <a:rPr lang="en-GB" err="1">
                <a:ea typeface="+mn-lt"/>
                <a:cs typeface="+mn-lt"/>
              </a:rPr>
              <a:t>mths</a:t>
            </a:r>
            <a:r>
              <a:rPr lang="en-GB">
                <a:ea typeface="+mn-lt"/>
                <a:cs typeface="+mn-lt"/>
              </a:rPr>
              <a:t> or more. </a:t>
            </a:r>
            <a:endParaRPr lang="en-GB"/>
          </a:p>
        </p:txBody>
      </p:sp>
      <p:pic>
        <p:nvPicPr>
          <p:cNvPr id="7" name="Picture 6" descr="A hand cursor pressing a blue button&#10;&#10;Description automatically generated">
            <a:extLst>
              <a:ext uri="{FF2B5EF4-FFF2-40B4-BE49-F238E27FC236}">
                <a16:creationId xmlns:a16="http://schemas.microsoft.com/office/drawing/2014/main" id="{10D2A2F6-D759-84CC-3591-CC9D6E293548}"/>
              </a:ext>
            </a:extLst>
          </p:cNvPr>
          <p:cNvPicPr>
            <a:picLocks noChangeAspect="1"/>
          </p:cNvPicPr>
          <p:nvPr/>
        </p:nvPicPr>
        <p:blipFill>
          <a:blip r:embed="rId4"/>
          <a:stretch>
            <a:fillRect/>
          </a:stretch>
        </p:blipFill>
        <p:spPr>
          <a:xfrm>
            <a:off x="70865" y="5437149"/>
            <a:ext cx="664369" cy="612000"/>
          </a:xfrm>
          <a:prstGeom prst="rect">
            <a:avLst/>
          </a:prstGeom>
        </p:spPr>
      </p:pic>
    </p:spTree>
    <p:extLst>
      <p:ext uri="{BB962C8B-B14F-4D97-AF65-F5344CB8AC3E}">
        <p14:creationId xmlns:p14="http://schemas.microsoft.com/office/powerpoint/2010/main" val="2949660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70B2AF-6E98-B249-2432-C10A7CB7EDBD}"/>
              </a:ext>
            </a:extLst>
          </p:cNvPr>
          <p:cNvSpPr txBox="1"/>
          <p:nvPr/>
        </p:nvSpPr>
        <p:spPr>
          <a:xfrm>
            <a:off x="1115054" y="1337077"/>
            <a:ext cx="9146276"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Calibri"/>
                <a:ea typeface="Calibri"/>
                <a:cs typeface="Calibri"/>
              </a:rPr>
              <a:t>Not a complete list: …</a:t>
            </a:r>
            <a:endParaRPr lang="en-GB">
              <a:latin typeface="Calibri" panose="020F0502020204030204" pitchFamily="34" charset="0"/>
              <a:ea typeface="Calibri" panose="020F0502020204030204" pitchFamily="34" charset="0"/>
              <a:cs typeface="Calibri" panose="020F0502020204030204" pitchFamily="34" charset="0"/>
            </a:endParaRPr>
          </a:p>
          <a:p>
            <a:endParaRPr lang="en-GB">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a:buChar char="•"/>
            </a:pPr>
            <a:r>
              <a:rPr lang="en-GB">
                <a:latin typeface="Calibri"/>
                <a:ea typeface="Calibri"/>
                <a:cs typeface="Calibri"/>
              </a:rPr>
              <a:t>Constipation</a:t>
            </a:r>
          </a:p>
          <a:p>
            <a:pPr marL="285750" indent="-285750">
              <a:buFont typeface="Arial"/>
              <a:buChar char="•"/>
            </a:pPr>
            <a:r>
              <a:rPr lang="en-GB">
                <a:latin typeface="Calibri"/>
                <a:ea typeface="Calibri"/>
                <a:cs typeface="Calibri"/>
              </a:rPr>
              <a:t>Weight gain </a:t>
            </a:r>
          </a:p>
          <a:p>
            <a:pPr marL="285750" indent="-285750">
              <a:buFont typeface="Arial"/>
              <a:buChar char="•"/>
            </a:pPr>
            <a:r>
              <a:rPr lang="en-GB">
                <a:latin typeface="Calibri"/>
                <a:ea typeface="Calibri"/>
                <a:cs typeface="Calibri"/>
              </a:rPr>
              <a:t>Hormonal effects - sexual dysfunction, amenorrhea, infertility </a:t>
            </a:r>
          </a:p>
          <a:p>
            <a:pPr marL="285750" indent="-285750">
              <a:buFont typeface="Arial"/>
              <a:buChar char="•"/>
            </a:pPr>
            <a:r>
              <a:rPr lang="en-GB">
                <a:latin typeface="Calibri"/>
                <a:ea typeface="Calibri"/>
                <a:cs typeface="Calibri"/>
              </a:rPr>
              <a:t>Depression / mood changes - people often don’t realise the negative impact opioids have on their mood and function </a:t>
            </a:r>
          </a:p>
          <a:p>
            <a:pPr marL="285750" indent="-285750">
              <a:buFont typeface="Arial"/>
              <a:buChar char="•"/>
            </a:pPr>
            <a:r>
              <a:rPr lang="en-GB">
                <a:latin typeface="Calibri"/>
                <a:ea typeface="Calibri"/>
                <a:cs typeface="Calibri"/>
              </a:rPr>
              <a:t>Reduced ability to fight infections </a:t>
            </a:r>
          </a:p>
          <a:p>
            <a:pPr marL="285750" indent="-285750">
              <a:buFont typeface="Arial"/>
              <a:buChar char="•"/>
            </a:pPr>
            <a:r>
              <a:rPr lang="en-GB">
                <a:latin typeface="Calibri"/>
                <a:ea typeface="Calibri"/>
                <a:cs typeface="Calibri"/>
              </a:rPr>
              <a:t>Memory loss </a:t>
            </a:r>
          </a:p>
          <a:p>
            <a:pPr marL="285750" indent="-285750">
              <a:buFont typeface="Arial"/>
              <a:buChar char="•"/>
            </a:pPr>
            <a:r>
              <a:rPr lang="en-GB">
                <a:latin typeface="Calibri"/>
                <a:ea typeface="Calibri"/>
                <a:cs typeface="Calibri"/>
              </a:rPr>
              <a:t>Increased risk of fractures (osteoporosis) and falls </a:t>
            </a:r>
          </a:p>
          <a:p>
            <a:pPr marL="285750" indent="-285750">
              <a:buFont typeface="Arial"/>
              <a:buChar char="•"/>
            </a:pPr>
            <a:r>
              <a:rPr lang="en-GB">
                <a:latin typeface="Calibri"/>
                <a:ea typeface="Calibri"/>
                <a:cs typeface="Calibri"/>
              </a:rPr>
              <a:t>Difficulty sleeping (snoring and breathing difficulties)</a:t>
            </a:r>
          </a:p>
          <a:p>
            <a:pPr marL="285750" indent="-285750">
              <a:buFont typeface="Arial"/>
              <a:buChar char="•"/>
            </a:pPr>
            <a:r>
              <a:rPr lang="en-GB">
                <a:latin typeface="Calibri"/>
                <a:ea typeface="Calibri"/>
                <a:cs typeface="Calibri"/>
              </a:rPr>
              <a:t>Opioid-induced hyperalgesia </a:t>
            </a:r>
          </a:p>
          <a:p>
            <a:pPr marL="285750" indent="-285750">
              <a:buFont typeface="Arial"/>
              <a:buChar char="•"/>
            </a:pPr>
            <a:r>
              <a:rPr lang="en-GB">
                <a:latin typeface="Calibri"/>
                <a:ea typeface="Calibri"/>
                <a:cs typeface="Calibri"/>
              </a:rPr>
              <a:t>Problems associated with dependence and addiction </a:t>
            </a:r>
          </a:p>
          <a:p>
            <a:pPr marL="285750" indent="-285750">
              <a:buFont typeface="Arial"/>
              <a:buChar char="•"/>
            </a:pPr>
            <a:r>
              <a:rPr lang="en-GB">
                <a:latin typeface="Calibri"/>
                <a:ea typeface="Calibri"/>
                <a:cs typeface="Calibri"/>
              </a:rPr>
              <a:t>Respiratory depression, increased mortality</a:t>
            </a:r>
          </a:p>
          <a:p>
            <a:pPr marL="285750" indent="-285750">
              <a:buFont typeface="Arial"/>
              <a:buChar char="•"/>
            </a:pPr>
            <a:endParaRPr lang="en-GB">
              <a:latin typeface="Calibri" panose="020F0502020204030204" pitchFamily="34" charset="0"/>
              <a:ea typeface="Calibri"/>
              <a:cs typeface="Calibri" panose="020F0502020204030204" pitchFamily="34" charset="0"/>
            </a:endParaRPr>
          </a:p>
          <a:p>
            <a:endParaRPr lang="en-GB">
              <a:latin typeface="Calibri" panose="020F0502020204030204" pitchFamily="34" charset="0"/>
              <a:ea typeface="Calibri"/>
              <a:cs typeface="Calibri" panose="020F0502020204030204" pitchFamily="34" charset="0"/>
            </a:endParaRPr>
          </a:p>
        </p:txBody>
      </p:sp>
      <p:pic>
        <p:nvPicPr>
          <p:cNvPr id="4" name="Picture 3" descr="Icon&#10;&#10;Description automatically generated">
            <a:extLst>
              <a:ext uri="{FF2B5EF4-FFF2-40B4-BE49-F238E27FC236}">
                <a16:creationId xmlns:a16="http://schemas.microsoft.com/office/drawing/2014/main" id="{EE47579D-BA69-8CC8-2257-99AF68F29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500" y="211665"/>
            <a:ext cx="999369" cy="936000"/>
          </a:xfrm>
          <a:prstGeom prst="rect">
            <a:avLst/>
          </a:prstGeom>
        </p:spPr>
      </p:pic>
      <p:pic>
        <p:nvPicPr>
          <p:cNvPr id="6" name="Picture 5" descr="Text&#10;&#10;Description automatically generated with low confidence">
            <a:extLst>
              <a:ext uri="{FF2B5EF4-FFF2-40B4-BE49-F238E27FC236}">
                <a16:creationId xmlns:a16="http://schemas.microsoft.com/office/drawing/2014/main" id="{76069B28-DEB9-47A3-A9D4-F2C89A5E3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0075" y="355955"/>
            <a:ext cx="2412001" cy="792000"/>
          </a:xfrm>
          <a:prstGeom prst="rect">
            <a:avLst/>
          </a:prstGeom>
        </p:spPr>
      </p:pic>
      <p:sp>
        <p:nvSpPr>
          <p:cNvPr id="8" name="TextBox 7">
            <a:extLst>
              <a:ext uri="{FF2B5EF4-FFF2-40B4-BE49-F238E27FC236}">
                <a16:creationId xmlns:a16="http://schemas.microsoft.com/office/drawing/2014/main" id="{C5B252AF-3AB4-4DC7-417C-0586D21DC1FC}"/>
              </a:ext>
            </a:extLst>
          </p:cNvPr>
          <p:cNvSpPr txBox="1"/>
          <p:nvPr/>
        </p:nvSpPr>
        <p:spPr>
          <a:xfrm>
            <a:off x="1806525" y="501096"/>
            <a:ext cx="717051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solidFill>
                  <a:srgbClr val="0070C0"/>
                </a:solidFill>
                <a:latin typeface="Arial"/>
                <a:cs typeface="Arial"/>
              </a:rPr>
              <a:t>Consider opioid side-effects</a:t>
            </a:r>
            <a:endParaRPr lang="en-GB">
              <a:solidFill>
                <a:srgbClr val="0070C0"/>
              </a:solidFill>
              <a:latin typeface="Aptos"/>
              <a:cs typeface="Arial"/>
            </a:endParaRPr>
          </a:p>
        </p:txBody>
      </p:sp>
      <p:pic>
        <p:nvPicPr>
          <p:cNvPr id="5" name="Picture 4" descr="A hand cursor pressing a blue button&#10;&#10;Description automatically generated">
            <a:extLst>
              <a:ext uri="{FF2B5EF4-FFF2-40B4-BE49-F238E27FC236}">
                <a16:creationId xmlns:a16="http://schemas.microsoft.com/office/drawing/2014/main" id="{4C1BC1E3-91C9-FD91-29E3-78F8D90BB942}"/>
              </a:ext>
            </a:extLst>
          </p:cNvPr>
          <p:cNvPicPr>
            <a:picLocks noChangeAspect="1"/>
          </p:cNvPicPr>
          <p:nvPr/>
        </p:nvPicPr>
        <p:blipFill>
          <a:blip r:embed="rId4"/>
          <a:stretch>
            <a:fillRect/>
          </a:stretch>
        </p:blipFill>
        <p:spPr>
          <a:xfrm>
            <a:off x="784638" y="5552896"/>
            <a:ext cx="664369" cy="612000"/>
          </a:xfrm>
          <a:prstGeom prst="rect">
            <a:avLst/>
          </a:prstGeom>
        </p:spPr>
      </p:pic>
      <p:sp>
        <p:nvSpPr>
          <p:cNvPr id="10" name="TextBox 9">
            <a:extLst>
              <a:ext uri="{FF2B5EF4-FFF2-40B4-BE49-F238E27FC236}">
                <a16:creationId xmlns:a16="http://schemas.microsoft.com/office/drawing/2014/main" id="{59BC8D43-B438-A34D-7A38-C109775F4E2E}"/>
              </a:ext>
            </a:extLst>
          </p:cNvPr>
          <p:cNvSpPr txBox="1"/>
          <p:nvPr/>
        </p:nvSpPr>
        <p:spPr>
          <a:xfrm>
            <a:off x="1809259" y="5572531"/>
            <a:ext cx="94793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Focus on those side-effects relevant to the patient. More likely to engage with the process</a:t>
            </a:r>
          </a:p>
        </p:txBody>
      </p:sp>
    </p:spTree>
    <p:extLst>
      <p:ext uri="{BB962C8B-B14F-4D97-AF65-F5344CB8AC3E}">
        <p14:creationId xmlns:p14="http://schemas.microsoft.com/office/powerpoint/2010/main" val="25378552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b41175ad-5aee-4862-9c19-d00d69a21c19" xsi:nil="true"/>
    <comment xmlns="6d6a54b7-fc96-4537-b515-e30173027318" xsi:nil="true"/>
    <Outcome xmlns="6d6a54b7-fc96-4537-b515-e30173027318" xsi:nil="true"/>
    <lcf76f155ced4ddcb4097134ff3c332f xmlns="6d6a54b7-fc96-4537-b515-e3017302731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34EE08F76271E47A8C9D53446E66A50" ma:contentTypeVersion="21" ma:contentTypeDescription="Create a new document." ma:contentTypeScope="" ma:versionID="1cafccbefbe4f56663f0a505758bf0d7">
  <xsd:schema xmlns:xsd="http://www.w3.org/2001/XMLSchema" xmlns:xs="http://www.w3.org/2001/XMLSchema" xmlns:p="http://schemas.microsoft.com/office/2006/metadata/properties" xmlns:ns1="http://schemas.microsoft.com/sharepoint/v3" xmlns:ns2="6d6a54b7-fc96-4537-b515-e30173027318" xmlns:ns3="b41175ad-5aee-4862-9c19-d00d69a21c19" targetNamespace="http://schemas.microsoft.com/office/2006/metadata/properties" ma:root="true" ma:fieldsID="70d3d615d806d04768d5b9537620dcb4" ns1:_="" ns2:_="" ns3:_="">
    <xsd:import namespace="http://schemas.microsoft.com/sharepoint/v3"/>
    <xsd:import namespace="6d6a54b7-fc96-4537-b515-e30173027318"/>
    <xsd:import namespace="b41175ad-5aee-4862-9c19-d00d69a21c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comment"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1:_ip_UnifiedCompliancePolicyProperties" minOccurs="0"/>
                <xsd:element ref="ns1:_ip_UnifiedCompliancePolicyUIAction" minOccurs="0"/>
                <xsd:element ref="ns2:MediaServiceLocation" minOccurs="0"/>
                <xsd:element ref="ns2:Outco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6a54b7-fc96-4537-b515-e301730273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comment" ma:index="14" nillable="true" ma:displayName="comment" ma:format="Dropdown" ma:internalName="comment">
      <xsd:simpleType>
        <xsd:restriction base="dms:Text">
          <xsd:maxLength value="255"/>
        </xsd:restrictio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7" nillable="true" ma:displayName="Location" ma:indexed="true" ma:internalName="MediaServiceLocation" ma:readOnly="true">
      <xsd:simpleType>
        <xsd:restriction base="dms:Text"/>
      </xsd:simpleType>
    </xsd:element>
    <xsd:element name="Outcome" ma:index="28" nillable="true" ma:displayName="Outcome" ma:description="Incident to remain open or closed" ma:format="Dropdown" ma:internalName="Outcom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1175ad-5aee-4862-9c19-d00d69a21c1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4b12b297-36cd-40b5-b714-0c31021fb1c0}" ma:internalName="TaxCatchAll" ma:showField="CatchAllData" ma:web="b41175ad-5aee-4862-9c19-d00d69a21c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4A948A-7F8C-4018-A0A3-89F38B871F99}">
  <ds:schemaRefs>
    <ds:schemaRef ds:uri="6d6a54b7-fc96-4537-b515-e30173027318"/>
    <ds:schemaRef ds:uri="b41175ad-5aee-4862-9c19-d00d69a21c1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6ACC8C5-5C34-4FCD-A3E3-03F4516DE24D}">
  <ds:schemaRefs>
    <ds:schemaRef ds:uri="6d6a54b7-fc96-4537-b515-e30173027318"/>
    <ds:schemaRef ds:uri="b41175ad-5aee-4862-9c19-d00d69a21c1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1F3139B-8E08-4B0B-BF3C-766B718F96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5168</Words>
  <Application>Microsoft Office PowerPoint</Application>
  <PresentationFormat>Widescreen</PresentationFormat>
  <Paragraphs>527</Paragraphs>
  <Slides>46</Slides>
  <Notes>25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46</vt:i4>
      </vt:variant>
    </vt:vector>
  </HeadingPairs>
  <TitlesOfParts>
    <vt:vector size="59" baseType="lpstr">
      <vt:lpstr>Aptos</vt:lpstr>
      <vt:lpstr>Aptos Display</vt:lpstr>
      <vt:lpstr>Arial</vt:lpstr>
      <vt:lpstr>Arial,Sans-Serif</vt:lpstr>
      <vt:lpstr>Calibri</vt:lpstr>
      <vt:lpstr>Courier New</vt:lpstr>
      <vt:lpstr>Helvetica</vt:lpstr>
      <vt:lpstr>Segoe UI</vt:lpstr>
      <vt:lpstr>Segoe UI Semibold</vt:lpstr>
      <vt:lpstr>Verdana</vt:lpstr>
      <vt:lpstr>-webkit-standard</vt:lpstr>
      <vt:lpstr>Wingdings</vt:lpstr>
      <vt:lpstr>Office Theme</vt:lpstr>
      <vt:lpstr>         Welcome - We will start at 12:30 Sheffield Area Prescribing Group – Learning Lunch  5 December 2024  Sheffield Medicines and Prescribing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Medicines Safety</vt:lpstr>
      <vt:lpstr>PowerPoint Presentation</vt:lpstr>
      <vt:lpstr>SY Workforce &amp; Training Hub </vt:lpstr>
      <vt:lpstr>PrescQIPP updates </vt:lpstr>
      <vt:lpstr>Education and Training </vt:lpstr>
      <vt:lpstr>Education and Training </vt:lpstr>
      <vt:lpstr>Summy Key actions</vt:lpstr>
      <vt:lpstr>PowerPoint Presentation</vt:lpstr>
      <vt:lpstr>PowerPoint Presentation</vt:lpstr>
      <vt:lpstr>PowerPoint Presentation</vt:lpstr>
      <vt:lpstr>PowerPoint Presentation</vt:lpstr>
      <vt:lpstr>         Welcome - We will start at 12:30 Sheffield Area Prescribing Group – Learning Lunch  5 December 2024  Sheffield Medicines and Prescribing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Medicines Safety</vt:lpstr>
      <vt:lpstr>PowerPoint Presentation</vt:lpstr>
      <vt:lpstr>SY Workforce &amp; Training Hub </vt:lpstr>
      <vt:lpstr>PrescQIPP updates </vt:lpstr>
      <vt:lpstr>Education and Training </vt:lpstr>
      <vt:lpstr>Education and Training </vt:lpstr>
      <vt:lpstr>Summy Key actions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Welcome - We will start at 12:30 Sheffield Area Prescribing Group – Learning Lunch  7 November 2024  Sheffield Medicines and Prescribing </dc:title>
  <dc:creator>OBASI, Barbara (NHS SOUTH YORKSHIRE ICB - 03N)</dc:creator>
  <cp:lastModifiedBy>BUSSEY, Jennifer (NHS SOUTH YORKSHIRE ICB - 03N)</cp:lastModifiedBy>
  <cp:revision>1</cp:revision>
  <dcterms:created xsi:type="dcterms:W3CDTF">2024-10-31T12:44:36Z</dcterms:created>
  <dcterms:modified xsi:type="dcterms:W3CDTF">2024-12-05T13:07:12Z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0x010100434EE08F76271E47A8C9D53446E66A50</vt:lpwstr>
  </property>
  <property fmtid="{D5CDD505-2E9C-101B-9397-08002B2CF9AE}" pid="3" name="MediaServiceImageTags">
    <vt:lpwstr/>
  </property>
</Properties>
</file>