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7" r:id="rId5"/>
    <p:sldId id="260" r:id="rId6"/>
    <p:sldId id="261" r:id="rId7"/>
    <p:sldId id="453" r:id="rId8"/>
    <p:sldId id="480" r:id="rId9"/>
    <p:sldId id="463" r:id="rId10"/>
    <p:sldId id="515" r:id="rId11"/>
    <p:sldId id="518" r:id="rId12"/>
    <p:sldId id="470" r:id="rId13"/>
    <p:sldId id="469" r:id="rId14"/>
    <p:sldId id="467" r:id="rId15"/>
    <p:sldId id="496" r:id="rId16"/>
    <p:sldId id="478" r:id="rId17"/>
    <p:sldId id="482" r:id="rId18"/>
    <p:sldId id="475" r:id="rId19"/>
    <p:sldId id="481" r:id="rId20"/>
    <p:sldId id="385" r:id="rId21"/>
    <p:sldId id="2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036E3C-48A6-4352-A9BF-25B03C8A6942}" v="777" dt="2024-11-07T11:06:03.754"/>
    <p1510:client id="{86B6A5B2-62FE-7010-62D0-77ABB8BA5AE5}" v="45" dt="2024-11-07T11:35:25.162"/>
    <p1510:client id="{BDFEE6BD-69BC-3446-9DB3-507B740CE3E7}" v="375" dt="2024-11-07T13:07:01.908"/>
    <p1510:client id="{CFD5C092-5776-4EA9-99FF-1FED990A786D}" v="51" dt="2024-11-07T11:38:07.7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SSEY, Jennifer (NHS SOUTH YORKSHIRE ICB - 03N)" userId="1e534ad8-18e7-4169-979c-ef33a387665d" providerId="ADAL" clId="{8E7D911B-345F-41C2-BDD1-DD40685FB793}"/>
    <pc:docChg chg="modSld">
      <pc:chgData name="BUSSEY, Jennifer (NHS SOUTH YORKSHIRE ICB - 03N)" userId="1e534ad8-18e7-4169-979c-ef33a387665d" providerId="ADAL" clId="{8E7D911B-345F-41C2-BDD1-DD40685FB793}" dt="2024-11-06T09:18:36.710" v="3" actId="255"/>
      <pc:docMkLst>
        <pc:docMk/>
      </pc:docMkLst>
      <pc:sldChg chg="modSp mod">
        <pc:chgData name="BUSSEY, Jennifer (NHS SOUTH YORKSHIRE ICB - 03N)" userId="1e534ad8-18e7-4169-979c-ef33a387665d" providerId="ADAL" clId="{8E7D911B-345F-41C2-BDD1-DD40685FB793}" dt="2024-11-06T09:18:36.710" v="3" actId="255"/>
        <pc:sldMkLst>
          <pc:docMk/>
          <pc:sldMk cId="859905655" sldId="385"/>
        </pc:sldMkLst>
        <pc:spChg chg="mod">
          <ac:chgData name="BUSSEY, Jennifer (NHS SOUTH YORKSHIRE ICB - 03N)" userId="1e534ad8-18e7-4169-979c-ef33a387665d" providerId="ADAL" clId="{8E7D911B-345F-41C2-BDD1-DD40685FB793}" dt="2024-11-06T09:18:36.710" v="3" actId="255"/>
          <ac:spMkLst>
            <pc:docMk/>
            <pc:sldMk cId="859905655" sldId="385"/>
            <ac:spMk id="6" creationId="{8DEF8507-2311-498F-8D79-AFC093A96C09}"/>
          </ac:spMkLst>
        </pc:spChg>
      </pc:sldChg>
      <pc:sldChg chg="modSp mod">
        <pc:chgData name="BUSSEY, Jennifer (NHS SOUTH YORKSHIRE ICB - 03N)" userId="1e534ad8-18e7-4169-979c-ef33a387665d" providerId="ADAL" clId="{8E7D911B-345F-41C2-BDD1-DD40685FB793}" dt="2024-11-06T09:17:20.699" v="0" actId="20577"/>
        <pc:sldMkLst>
          <pc:docMk/>
          <pc:sldMk cId="4079796398" sldId="518"/>
        </pc:sldMkLst>
        <pc:spChg chg="mod">
          <ac:chgData name="BUSSEY, Jennifer (NHS SOUTH YORKSHIRE ICB - 03N)" userId="1e534ad8-18e7-4169-979c-ef33a387665d" providerId="ADAL" clId="{8E7D911B-345F-41C2-BDD1-DD40685FB793}" dt="2024-11-06T09:17:20.699" v="0" actId="20577"/>
          <ac:spMkLst>
            <pc:docMk/>
            <pc:sldMk cId="4079796398" sldId="518"/>
            <ac:spMk id="10" creationId="{F7FF91F9-51CC-B556-3EEE-078A47AA3D99}"/>
          </ac:spMkLst>
        </pc:spChg>
      </pc:sldChg>
    </pc:docChg>
  </pc:docChgLst>
  <pc:docChgLst>
    <pc:chgData name="WOOTTON, Kieran (NHS SOUTH YORKSHIRE ICB - 03N)" userId="S::kieran.wootton@nhs.net::2fa8b05e-6f4b-43d1-8968-05ce1790e6da" providerId="AD" clId="Web-{86B6A5B2-62FE-7010-62D0-77ABB8BA5AE5}"/>
    <pc:docChg chg="modSld">
      <pc:chgData name="WOOTTON, Kieran (NHS SOUTH YORKSHIRE ICB - 03N)" userId="S::kieran.wootton@nhs.net::2fa8b05e-6f4b-43d1-8968-05ce1790e6da" providerId="AD" clId="Web-{86B6A5B2-62FE-7010-62D0-77ABB8BA5AE5}" dt="2024-11-07T11:35:25.162" v="43"/>
      <pc:docMkLst>
        <pc:docMk/>
      </pc:docMkLst>
      <pc:sldChg chg="addSp modSp">
        <pc:chgData name="WOOTTON, Kieran (NHS SOUTH YORKSHIRE ICB - 03N)" userId="S::kieran.wootton@nhs.net::2fa8b05e-6f4b-43d1-8968-05ce1790e6da" providerId="AD" clId="Web-{86B6A5B2-62FE-7010-62D0-77ABB8BA5AE5}" dt="2024-11-07T11:35:25.162" v="43"/>
        <pc:sldMkLst>
          <pc:docMk/>
          <pc:sldMk cId="1661585557" sldId="496"/>
        </pc:sldMkLst>
        <pc:spChg chg="mod">
          <ac:chgData name="WOOTTON, Kieran (NHS SOUTH YORKSHIRE ICB - 03N)" userId="S::kieran.wootton@nhs.net::2fa8b05e-6f4b-43d1-8968-05ce1790e6da" providerId="AD" clId="Web-{86B6A5B2-62FE-7010-62D0-77ABB8BA5AE5}" dt="2024-11-07T11:23:59.929" v="21" actId="14100"/>
          <ac:spMkLst>
            <pc:docMk/>
            <pc:sldMk cId="1661585557" sldId="496"/>
            <ac:spMk id="3" creationId="{A42495EB-D5AA-B502-B2F7-13F2291207AD}"/>
          </ac:spMkLst>
        </pc:spChg>
        <pc:spChg chg="mod">
          <ac:chgData name="WOOTTON, Kieran (NHS SOUTH YORKSHIRE ICB - 03N)" userId="S::kieran.wootton@nhs.net::2fa8b05e-6f4b-43d1-8968-05ce1790e6da" providerId="AD" clId="Web-{86B6A5B2-62FE-7010-62D0-77ABB8BA5AE5}" dt="2024-11-07T11:23:47.725" v="17" actId="1076"/>
          <ac:spMkLst>
            <pc:docMk/>
            <pc:sldMk cId="1661585557" sldId="496"/>
            <ac:spMk id="6" creationId="{1D8EE29F-6E87-10F1-1B10-813EDACF2DFD}"/>
          </ac:spMkLst>
        </pc:spChg>
        <pc:picChg chg="add mod modCrop">
          <ac:chgData name="WOOTTON, Kieran (NHS SOUTH YORKSHIRE ICB - 03N)" userId="S::kieran.wootton@nhs.net::2fa8b05e-6f4b-43d1-8968-05ce1790e6da" providerId="AD" clId="Web-{86B6A5B2-62FE-7010-62D0-77ABB8BA5AE5}" dt="2024-11-07T11:35:25.162" v="43"/>
          <ac:picMkLst>
            <pc:docMk/>
            <pc:sldMk cId="1661585557" sldId="496"/>
            <ac:picMk id="5" creationId="{EDB4C761-28FF-329B-E462-34C62662E18F}"/>
          </ac:picMkLst>
        </pc:picChg>
        <pc:picChg chg="mod">
          <ac:chgData name="WOOTTON, Kieran (NHS SOUTH YORKSHIRE ICB - 03N)" userId="S::kieran.wootton@nhs.net::2fa8b05e-6f4b-43d1-8968-05ce1790e6da" providerId="AD" clId="Web-{86B6A5B2-62FE-7010-62D0-77ABB8BA5AE5}" dt="2024-11-07T11:23:53.147" v="18" actId="1076"/>
          <ac:picMkLst>
            <pc:docMk/>
            <pc:sldMk cId="1661585557" sldId="496"/>
            <ac:picMk id="7" creationId="{3D40EBB9-29A0-6159-9DD0-AB70D35E1E78}"/>
          </ac:picMkLst>
        </pc:picChg>
      </pc:sldChg>
    </pc:docChg>
  </pc:docChgLst>
  <pc:docChgLst>
    <pc:chgData name="KEBELL, Sharron (NHS SOUTH YORKSHIRE ICB - 03N)" userId="11433eb4-e857-43f0-b616-d8e7ba48005d" providerId="ADAL" clId="{43036E3C-48A6-4352-A9BF-25B03C8A6942}"/>
    <pc:docChg chg="delSld modSld">
      <pc:chgData name="KEBELL, Sharron (NHS SOUTH YORKSHIRE ICB - 03N)" userId="11433eb4-e857-43f0-b616-d8e7ba48005d" providerId="ADAL" clId="{43036E3C-48A6-4352-A9BF-25B03C8A6942}" dt="2024-11-07T11:06:03.754" v="775" actId="6549"/>
      <pc:docMkLst>
        <pc:docMk/>
      </pc:docMkLst>
      <pc:sldChg chg="modSp mod">
        <pc:chgData name="KEBELL, Sharron (NHS SOUTH YORKSHIRE ICB - 03N)" userId="11433eb4-e857-43f0-b616-d8e7ba48005d" providerId="ADAL" clId="{43036E3C-48A6-4352-A9BF-25B03C8A6942}" dt="2024-11-07T08:43:33.204" v="97" actId="1076"/>
        <pc:sldMkLst>
          <pc:docMk/>
          <pc:sldMk cId="491293620" sldId="463"/>
        </pc:sldMkLst>
        <pc:spChg chg="mod">
          <ac:chgData name="KEBELL, Sharron (NHS SOUTH YORKSHIRE ICB - 03N)" userId="11433eb4-e857-43f0-b616-d8e7ba48005d" providerId="ADAL" clId="{43036E3C-48A6-4352-A9BF-25B03C8A6942}" dt="2024-11-07T08:42:23.748" v="96" actId="20577"/>
          <ac:spMkLst>
            <pc:docMk/>
            <pc:sldMk cId="491293620" sldId="463"/>
            <ac:spMk id="2" creationId="{773A5C49-DB24-7632-8DCB-D0DAACC73F37}"/>
          </ac:spMkLst>
        </pc:spChg>
        <pc:spChg chg="mod">
          <ac:chgData name="KEBELL, Sharron (NHS SOUTH YORKSHIRE ICB - 03N)" userId="11433eb4-e857-43f0-b616-d8e7ba48005d" providerId="ADAL" clId="{43036E3C-48A6-4352-A9BF-25B03C8A6942}" dt="2024-11-07T08:40:37.683" v="44" actId="6549"/>
          <ac:spMkLst>
            <pc:docMk/>
            <pc:sldMk cId="491293620" sldId="463"/>
            <ac:spMk id="4" creationId="{D2999B90-6152-65CB-B4F5-D6BFCC060DBE}"/>
          </ac:spMkLst>
        </pc:spChg>
        <pc:picChg chg="mod">
          <ac:chgData name="KEBELL, Sharron (NHS SOUTH YORKSHIRE ICB - 03N)" userId="11433eb4-e857-43f0-b616-d8e7ba48005d" providerId="ADAL" clId="{43036E3C-48A6-4352-A9BF-25B03C8A6942}" dt="2024-11-07T08:43:33.204" v="97" actId="1076"/>
          <ac:picMkLst>
            <pc:docMk/>
            <pc:sldMk cId="491293620" sldId="463"/>
            <ac:picMk id="9" creationId="{358286B5-5430-F924-820F-40DA8939B790}"/>
          </ac:picMkLst>
        </pc:picChg>
      </pc:sldChg>
      <pc:sldChg chg="modSp">
        <pc:chgData name="KEBELL, Sharron (NHS SOUTH YORKSHIRE ICB - 03N)" userId="11433eb4-e857-43f0-b616-d8e7ba48005d" providerId="ADAL" clId="{43036E3C-48A6-4352-A9BF-25B03C8A6942}" dt="2024-11-07T11:04:20.148" v="720" actId="20577"/>
        <pc:sldMkLst>
          <pc:docMk/>
          <pc:sldMk cId="2564039843" sldId="475"/>
        </pc:sldMkLst>
        <pc:graphicFrameChg chg="mod">
          <ac:chgData name="KEBELL, Sharron (NHS SOUTH YORKSHIRE ICB - 03N)" userId="11433eb4-e857-43f0-b616-d8e7ba48005d" providerId="ADAL" clId="{43036E3C-48A6-4352-A9BF-25B03C8A6942}" dt="2024-11-07T11:04:20.148" v="720" actId="20577"/>
          <ac:graphicFrameMkLst>
            <pc:docMk/>
            <pc:sldMk cId="2564039843" sldId="475"/>
            <ac:graphicFrameMk id="5" creationId="{6D44E4CB-2391-44DA-BD21-F7F21BD0F23E}"/>
          </ac:graphicFrameMkLst>
        </pc:graphicFrameChg>
      </pc:sldChg>
      <pc:sldChg chg="modSp mod">
        <pc:chgData name="KEBELL, Sharron (NHS SOUTH YORKSHIRE ICB - 03N)" userId="11433eb4-e857-43f0-b616-d8e7ba48005d" providerId="ADAL" clId="{43036E3C-48A6-4352-A9BF-25B03C8A6942}" dt="2024-11-07T11:06:03.754" v="775" actId="6549"/>
        <pc:sldMkLst>
          <pc:docMk/>
          <pc:sldMk cId="4079796398" sldId="518"/>
        </pc:sldMkLst>
        <pc:spChg chg="mod">
          <ac:chgData name="KEBELL, Sharron (NHS SOUTH YORKSHIRE ICB - 03N)" userId="11433eb4-e857-43f0-b616-d8e7ba48005d" providerId="ADAL" clId="{43036E3C-48A6-4352-A9BF-25B03C8A6942}" dt="2024-11-07T08:51:28.637" v="112" actId="20577"/>
          <ac:spMkLst>
            <pc:docMk/>
            <pc:sldMk cId="4079796398" sldId="518"/>
            <ac:spMk id="2" creationId="{14F228DD-0B46-4801-FE70-A222EC7C003A}"/>
          </ac:spMkLst>
        </pc:spChg>
        <pc:spChg chg="mod">
          <ac:chgData name="KEBELL, Sharron (NHS SOUTH YORKSHIRE ICB - 03N)" userId="11433eb4-e857-43f0-b616-d8e7ba48005d" providerId="ADAL" clId="{43036E3C-48A6-4352-A9BF-25B03C8A6942}" dt="2024-11-07T10:58:21.677" v="507" actId="20577"/>
          <ac:spMkLst>
            <pc:docMk/>
            <pc:sldMk cId="4079796398" sldId="518"/>
            <ac:spMk id="3" creationId="{E43BDF03-0078-D283-DFD7-299637FE6B20}"/>
          </ac:spMkLst>
        </pc:spChg>
        <pc:spChg chg="mod">
          <ac:chgData name="KEBELL, Sharron (NHS SOUTH YORKSHIRE ICB - 03N)" userId="11433eb4-e857-43f0-b616-d8e7ba48005d" providerId="ADAL" clId="{43036E3C-48A6-4352-A9BF-25B03C8A6942}" dt="2024-11-07T11:06:03.754" v="775" actId="6549"/>
          <ac:spMkLst>
            <pc:docMk/>
            <pc:sldMk cId="4079796398" sldId="518"/>
            <ac:spMk id="10" creationId="{F7FF91F9-51CC-B556-3EEE-078A47AA3D99}"/>
          </ac:spMkLst>
        </pc:spChg>
        <pc:picChg chg="mod">
          <ac:chgData name="KEBELL, Sharron (NHS SOUTH YORKSHIRE ICB - 03N)" userId="11433eb4-e857-43f0-b616-d8e7ba48005d" providerId="ADAL" clId="{43036E3C-48A6-4352-A9BF-25B03C8A6942}" dt="2024-11-07T10:56:14.241" v="506" actId="1076"/>
          <ac:picMkLst>
            <pc:docMk/>
            <pc:sldMk cId="4079796398" sldId="518"/>
            <ac:picMk id="8" creationId="{27E47C0B-CD6B-17EB-8143-6BA036C68346}"/>
          </ac:picMkLst>
        </pc:picChg>
      </pc:sldChg>
      <pc:sldChg chg="del">
        <pc:chgData name="KEBELL, Sharron (NHS SOUTH YORKSHIRE ICB - 03N)" userId="11433eb4-e857-43f0-b616-d8e7ba48005d" providerId="ADAL" clId="{43036E3C-48A6-4352-A9BF-25B03C8A6942}" dt="2024-11-07T09:00:05.467" v="162" actId="2696"/>
        <pc:sldMkLst>
          <pc:docMk/>
          <pc:sldMk cId="3101449898" sldId="519"/>
        </pc:sldMkLst>
      </pc:sldChg>
      <pc:sldChg chg="del">
        <pc:chgData name="KEBELL, Sharron (NHS SOUTH YORKSHIRE ICB - 03N)" userId="11433eb4-e857-43f0-b616-d8e7ba48005d" providerId="ADAL" clId="{43036E3C-48A6-4352-A9BF-25B03C8A6942}" dt="2024-11-07T09:28:28.728" v="163" actId="2696"/>
        <pc:sldMkLst>
          <pc:docMk/>
          <pc:sldMk cId="3968735240" sldId="523"/>
        </pc:sldMkLst>
      </pc:sldChg>
    </pc:docChg>
  </pc:docChgLst>
  <pc:docChgLst>
    <pc:chgData name="OBASI, Barbara (NHS SOUTH YORKSHIRE ICB - 03N)" userId="4d5651ca-6cd5-47b2-86c9-b7f7f15b9abe" providerId="ADAL" clId="{BDFEE6BD-69BC-3446-9DB3-507B740CE3E7}"/>
    <pc:docChg chg="custSel delSld modSld">
      <pc:chgData name="OBASI, Barbara (NHS SOUTH YORKSHIRE ICB - 03N)" userId="4d5651ca-6cd5-47b2-86c9-b7f7f15b9abe" providerId="ADAL" clId="{BDFEE6BD-69BC-3446-9DB3-507B740CE3E7}" dt="2024-11-07T13:07:01.909" v="449" actId="20577"/>
      <pc:docMkLst>
        <pc:docMk/>
      </pc:docMkLst>
      <pc:sldChg chg="modNotesTx">
        <pc:chgData name="OBASI, Barbara (NHS SOUTH YORKSHIRE ICB - 03N)" userId="4d5651ca-6cd5-47b2-86c9-b7f7f15b9abe" providerId="ADAL" clId="{BDFEE6BD-69BC-3446-9DB3-507B740CE3E7}" dt="2024-11-07T13:06:47.425" v="447" actId="20577"/>
        <pc:sldMkLst>
          <pc:docMk/>
          <pc:sldMk cId="3622011291" sldId="257"/>
        </pc:sldMkLst>
      </pc:sldChg>
      <pc:sldChg chg="modSp mod modNotesTx">
        <pc:chgData name="OBASI, Barbara (NHS SOUTH YORKSHIRE ICB - 03N)" userId="4d5651ca-6cd5-47b2-86c9-b7f7f15b9abe" providerId="ADAL" clId="{BDFEE6BD-69BC-3446-9DB3-507B740CE3E7}" dt="2024-11-07T13:06:53.394" v="448" actId="20577"/>
        <pc:sldMkLst>
          <pc:docMk/>
          <pc:sldMk cId="133745700" sldId="260"/>
        </pc:sldMkLst>
        <pc:spChg chg="mod">
          <ac:chgData name="OBASI, Barbara (NHS SOUTH YORKSHIRE ICB - 03N)" userId="4d5651ca-6cd5-47b2-86c9-b7f7f15b9abe" providerId="ADAL" clId="{BDFEE6BD-69BC-3446-9DB3-507B740CE3E7}" dt="2024-11-07T09:38:27.682" v="233" actId="20577"/>
          <ac:spMkLst>
            <pc:docMk/>
            <pc:sldMk cId="133745700" sldId="260"/>
            <ac:spMk id="4" creationId="{9E22553F-F7BB-4D6F-8FD6-5EFEFDACE308}"/>
          </ac:spMkLst>
        </pc:spChg>
        <pc:picChg chg="mod">
          <ac:chgData name="OBASI, Barbara (NHS SOUTH YORKSHIRE ICB - 03N)" userId="4d5651ca-6cd5-47b2-86c9-b7f7f15b9abe" providerId="ADAL" clId="{BDFEE6BD-69BC-3446-9DB3-507B740CE3E7}" dt="2024-11-07T09:38:34.364" v="234" actId="1076"/>
          <ac:picMkLst>
            <pc:docMk/>
            <pc:sldMk cId="133745700" sldId="260"/>
            <ac:picMk id="5" creationId="{D56A7A72-6D4C-4981-BC5F-0228FC5C4AA4}"/>
          </ac:picMkLst>
        </pc:picChg>
        <pc:picChg chg="mod">
          <ac:chgData name="OBASI, Barbara (NHS SOUTH YORKSHIRE ICB - 03N)" userId="4d5651ca-6cd5-47b2-86c9-b7f7f15b9abe" providerId="ADAL" clId="{BDFEE6BD-69BC-3446-9DB3-507B740CE3E7}" dt="2024-11-07T09:38:35.660" v="235" actId="1076"/>
          <ac:picMkLst>
            <pc:docMk/>
            <pc:sldMk cId="133745700" sldId="260"/>
            <ac:picMk id="9" creationId="{1E4695A1-6B19-236E-70D3-F97578DE1FF1}"/>
          </ac:picMkLst>
        </pc:picChg>
      </pc:sldChg>
      <pc:sldChg chg="modNotesTx">
        <pc:chgData name="OBASI, Barbara (NHS SOUTH YORKSHIRE ICB - 03N)" userId="4d5651ca-6cd5-47b2-86c9-b7f7f15b9abe" providerId="ADAL" clId="{BDFEE6BD-69BC-3446-9DB3-507B740CE3E7}" dt="2024-11-07T13:07:01.909" v="449" actId="20577"/>
        <pc:sldMkLst>
          <pc:docMk/>
          <pc:sldMk cId="4151074527" sldId="261"/>
        </pc:sldMkLst>
      </pc:sldChg>
      <pc:sldChg chg="modSp mod">
        <pc:chgData name="OBASI, Barbara (NHS SOUTH YORKSHIRE ICB - 03N)" userId="4d5651ca-6cd5-47b2-86c9-b7f7f15b9abe" providerId="ADAL" clId="{BDFEE6BD-69BC-3446-9DB3-507B740CE3E7}" dt="2024-11-07T11:37:15.836" v="431" actId="20577"/>
        <pc:sldMkLst>
          <pc:docMk/>
          <pc:sldMk cId="859905655" sldId="385"/>
        </pc:sldMkLst>
        <pc:spChg chg="mod">
          <ac:chgData name="OBASI, Barbara (NHS SOUTH YORKSHIRE ICB - 03N)" userId="4d5651ca-6cd5-47b2-86c9-b7f7f15b9abe" providerId="ADAL" clId="{BDFEE6BD-69BC-3446-9DB3-507B740CE3E7}" dt="2024-11-07T11:37:15.836" v="431" actId="20577"/>
          <ac:spMkLst>
            <pc:docMk/>
            <pc:sldMk cId="859905655" sldId="385"/>
            <ac:spMk id="4" creationId="{72B0F1EC-14DB-4F6C-A668-71CE9E888C78}"/>
          </ac:spMkLst>
        </pc:spChg>
        <pc:spChg chg="mod">
          <ac:chgData name="OBASI, Barbara (NHS SOUTH YORKSHIRE ICB - 03N)" userId="4d5651ca-6cd5-47b2-86c9-b7f7f15b9abe" providerId="ADAL" clId="{BDFEE6BD-69BC-3446-9DB3-507B740CE3E7}" dt="2024-11-07T11:36:32.803" v="419" actId="20577"/>
          <ac:spMkLst>
            <pc:docMk/>
            <pc:sldMk cId="859905655" sldId="385"/>
            <ac:spMk id="6" creationId="{8DEF8507-2311-498F-8D79-AFC093A96C09}"/>
          </ac:spMkLst>
        </pc:spChg>
      </pc:sldChg>
      <pc:sldChg chg="modSp mod modNotesTx">
        <pc:chgData name="OBASI, Barbara (NHS SOUTH YORKSHIRE ICB - 03N)" userId="4d5651ca-6cd5-47b2-86c9-b7f7f15b9abe" providerId="ADAL" clId="{BDFEE6BD-69BC-3446-9DB3-507B740CE3E7}" dt="2024-11-07T12:11:46.659" v="437"/>
        <pc:sldMkLst>
          <pc:docMk/>
          <pc:sldMk cId="514173097" sldId="453"/>
        </pc:sldMkLst>
        <pc:spChg chg="mod">
          <ac:chgData name="OBASI, Barbara (NHS SOUTH YORKSHIRE ICB - 03N)" userId="4d5651ca-6cd5-47b2-86c9-b7f7f15b9abe" providerId="ADAL" clId="{BDFEE6BD-69BC-3446-9DB3-507B740CE3E7}" dt="2024-11-07T09:35:07.895" v="182" actId="13926"/>
          <ac:spMkLst>
            <pc:docMk/>
            <pc:sldMk cId="514173097" sldId="453"/>
            <ac:spMk id="4" creationId="{87BB5E6D-4059-4526-B311-1CAA9562BAB5}"/>
          </ac:spMkLst>
        </pc:spChg>
        <pc:spChg chg="mod">
          <ac:chgData name="OBASI, Barbara (NHS SOUTH YORKSHIRE ICB - 03N)" userId="4d5651ca-6cd5-47b2-86c9-b7f7f15b9abe" providerId="ADAL" clId="{BDFEE6BD-69BC-3446-9DB3-507B740CE3E7}" dt="2024-11-07T09:36:10.207" v="184" actId="20577"/>
          <ac:spMkLst>
            <pc:docMk/>
            <pc:sldMk cId="514173097" sldId="453"/>
            <ac:spMk id="5" creationId="{5B53C90A-D909-4018-A4D3-37A5EF86BC10}"/>
          </ac:spMkLst>
        </pc:spChg>
      </pc:sldChg>
      <pc:sldChg chg="modSp mod">
        <pc:chgData name="OBASI, Barbara (NHS SOUTH YORKSHIRE ICB - 03N)" userId="4d5651ca-6cd5-47b2-86c9-b7f7f15b9abe" providerId="ADAL" clId="{BDFEE6BD-69BC-3446-9DB3-507B740CE3E7}" dt="2024-11-07T11:36:16.395" v="412" actId="13926"/>
        <pc:sldMkLst>
          <pc:docMk/>
          <pc:sldMk cId="2564039843" sldId="475"/>
        </pc:sldMkLst>
        <pc:spChg chg="mod">
          <ac:chgData name="OBASI, Barbara (NHS SOUTH YORKSHIRE ICB - 03N)" userId="4d5651ca-6cd5-47b2-86c9-b7f7f15b9abe" providerId="ADAL" clId="{BDFEE6BD-69BC-3446-9DB3-507B740CE3E7}" dt="2024-11-07T11:36:16.395" v="412" actId="13926"/>
          <ac:spMkLst>
            <pc:docMk/>
            <pc:sldMk cId="2564039843" sldId="475"/>
            <ac:spMk id="6" creationId="{8F034370-A19D-44E0-AB3A-99567361304B}"/>
          </ac:spMkLst>
        </pc:spChg>
        <pc:graphicFrameChg chg="mod">
          <ac:chgData name="OBASI, Barbara (NHS SOUTH YORKSHIRE ICB - 03N)" userId="4d5651ca-6cd5-47b2-86c9-b7f7f15b9abe" providerId="ADAL" clId="{BDFEE6BD-69BC-3446-9DB3-507B740CE3E7}" dt="2024-11-07T11:36:00.025" v="411" actId="20577"/>
          <ac:graphicFrameMkLst>
            <pc:docMk/>
            <pc:sldMk cId="2564039843" sldId="475"/>
            <ac:graphicFrameMk id="5" creationId="{6D44E4CB-2391-44DA-BD21-F7F21BD0F23E}"/>
          </ac:graphicFrameMkLst>
        </pc:graphicFrameChg>
      </pc:sldChg>
      <pc:sldChg chg="delSp modSp mod">
        <pc:chgData name="OBASI, Barbara (NHS SOUTH YORKSHIRE ICB - 03N)" userId="4d5651ca-6cd5-47b2-86c9-b7f7f15b9abe" providerId="ADAL" clId="{BDFEE6BD-69BC-3446-9DB3-507B740CE3E7}" dt="2024-11-07T11:31:02.741" v="383" actId="1076"/>
        <pc:sldMkLst>
          <pc:docMk/>
          <pc:sldMk cId="2029305326" sldId="478"/>
        </pc:sldMkLst>
        <pc:spChg chg="mod">
          <ac:chgData name="OBASI, Barbara (NHS SOUTH YORKSHIRE ICB - 03N)" userId="4d5651ca-6cd5-47b2-86c9-b7f7f15b9abe" providerId="ADAL" clId="{BDFEE6BD-69BC-3446-9DB3-507B740CE3E7}" dt="2024-11-07T08:35:17.774" v="169" actId="13926"/>
          <ac:spMkLst>
            <pc:docMk/>
            <pc:sldMk cId="2029305326" sldId="478"/>
            <ac:spMk id="2" creationId="{E6770E99-D264-DC6C-39BE-AF2DF3EA31F9}"/>
          </ac:spMkLst>
        </pc:spChg>
        <pc:graphicFrameChg chg="mod">
          <ac:chgData name="OBASI, Barbara (NHS SOUTH YORKSHIRE ICB - 03N)" userId="4d5651ca-6cd5-47b2-86c9-b7f7f15b9abe" providerId="ADAL" clId="{BDFEE6BD-69BC-3446-9DB3-507B740CE3E7}" dt="2024-11-07T11:30:54.971" v="382"/>
          <ac:graphicFrameMkLst>
            <pc:docMk/>
            <pc:sldMk cId="2029305326" sldId="478"/>
            <ac:graphicFrameMk id="7" creationId="{4323D39B-23EF-AE95-2997-B23B5891D709}"/>
          </ac:graphicFrameMkLst>
        </pc:graphicFrameChg>
        <pc:picChg chg="mod">
          <ac:chgData name="OBASI, Barbara (NHS SOUTH YORKSHIRE ICB - 03N)" userId="4d5651ca-6cd5-47b2-86c9-b7f7f15b9abe" providerId="ADAL" clId="{BDFEE6BD-69BC-3446-9DB3-507B740CE3E7}" dt="2024-11-07T11:31:02.741" v="383" actId="1076"/>
          <ac:picMkLst>
            <pc:docMk/>
            <pc:sldMk cId="2029305326" sldId="478"/>
            <ac:picMk id="5" creationId="{2835E4C6-5348-18E0-5FDE-7220DCA0AB37}"/>
          </ac:picMkLst>
        </pc:picChg>
        <pc:picChg chg="del">
          <ac:chgData name="OBASI, Barbara (NHS SOUTH YORKSHIRE ICB - 03N)" userId="4d5651ca-6cd5-47b2-86c9-b7f7f15b9abe" providerId="ADAL" clId="{BDFEE6BD-69BC-3446-9DB3-507B740CE3E7}" dt="2024-11-07T11:22:40.227" v="339" actId="478"/>
          <ac:picMkLst>
            <pc:docMk/>
            <pc:sldMk cId="2029305326" sldId="478"/>
            <ac:picMk id="6" creationId="{1788FFD9-04D1-B6E7-52B3-F171A9DC1404}"/>
          </ac:picMkLst>
        </pc:picChg>
      </pc:sldChg>
      <pc:sldChg chg="modSp mod modNotesTx">
        <pc:chgData name="OBASI, Barbara (NHS SOUTH YORKSHIRE ICB - 03N)" userId="4d5651ca-6cd5-47b2-86c9-b7f7f15b9abe" providerId="ADAL" clId="{BDFEE6BD-69BC-3446-9DB3-507B740CE3E7}" dt="2024-11-07T12:12:17.637" v="438"/>
        <pc:sldMkLst>
          <pc:docMk/>
          <pc:sldMk cId="1273053491" sldId="480"/>
        </pc:sldMkLst>
        <pc:spChg chg="mod">
          <ac:chgData name="OBASI, Barbara (NHS SOUTH YORKSHIRE ICB - 03N)" userId="4d5651ca-6cd5-47b2-86c9-b7f7f15b9abe" providerId="ADAL" clId="{BDFEE6BD-69BC-3446-9DB3-507B740CE3E7}" dt="2024-11-05T11:31:32.371" v="86" actId="1076"/>
          <ac:spMkLst>
            <pc:docMk/>
            <pc:sldMk cId="1273053491" sldId="480"/>
            <ac:spMk id="6" creationId="{59BFF52C-E0E3-A8D0-AC57-1102B1DF2894}"/>
          </ac:spMkLst>
        </pc:spChg>
        <pc:spChg chg="mod">
          <ac:chgData name="OBASI, Barbara (NHS SOUTH YORKSHIRE ICB - 03N)" userId="4d5651ca-6cd5-47b2-86c9-b7f7f15b9abe" providerId="ADAL" clId="{BDFEE6BD-69BC-3446-9DB3-507B740CE3E7}" dt="2024-11-05T11:34:45.547" v="108" actId="13926"/>
          <ac:spMkLst>
            <pc:docMk/>
            <pc:sldMk cId="1273053491" sldId="480"/>
            <ac:spMk id="7" creationId="{1D8F22B9-82CD-4CB2-849F-87BF873ECA6F}"/>
          </ac:spMkLst>
        </pc:spChg>
        <pc:spChg chg="mod">
          <ac:chgData name="OBASI, Barbara (NHS SOUTH YORKSHIRE ICB - 03N)" userId="4d5651ca-6cd5-47b2-86c9-b7f7f15b9abe" providerId="ADAL" clId="{BDFEE6BD-69BC-3446-9DB3-507B740CE3E7}" dt="2024-11-05T11:34:04.224" v="107" actId="1076"/>
          <ac:spMkLst>
            <pc:docMk/>
            <pc:sldMk cId="1273053491" sldId="480"/>
            <ac:spMk id="13" creationId="{C14149CE-B2BC-C65B-9147-95AB9608D55F}"/>
          </ac:spMkLst>
        </pc:spChg>
        <pc:graphicFrameChg chg="mod modGraphic">
          <ac:chgData name="OBASI, Barbara (NHS SOUTH YORKSHIRE ICB - 03N)" userId="4d5651ca-6cd5-47b2-86c9-b7f7f15b9abe" providerId="ADAL" clId="{BDFEE6BD-69BC-3446-9DB3-507B740CE3E7}" dt="2024-11-05T11:33:53.900" v="106" actId="20577"/>
          <ac:graphicFrameMkLst>
            <pc:docMk/>
            <pc:sldMk cId="1273053491" sldId="480"/>
            <ac:graphicFrameMk id="3" creationId="{50226135-F8DB-2AB9-10ED-BDFB30D65468}"/>
          </ac:graphicFrameMkLst>
        </pc:graphicFrameChg>
        <pc:picChg chg="mod">
          <ac:chgData name="OBASI, Barbara (NHS SOUTH YORKSHIRE ICB - 03N)" userId="4d5651ca-6cd5-47b2-86c9-b7f7f15b9abe" providerId="ADAL" clId="{BDFEE6BD-69BC-3446-9DB3-507B740CE3E7}" dt="2024-11-05T11:31:28.121" v="85" actId="1076"/>
          <ac:picMkLst>
            <pc:docMk/>
            <pc:sldMk cId="1273053491" sldId="480"/>
            <ac:picMk id="10" creationId="{04DBC5D6-BEC2-C511-2C74-A2164B47DB9C}"/>
          </ac:picMkLst>
        </pc:picChg>
      </pc:sldChg>
      <pc:sldChg chg="modSp">
        <pc:chgData name="OBASI, Barbara (NHS SOUTH YORKSHIRE ICB - 03N)" userId="4d5651ca-6cd5-47b2-86c9-b7f7f15b9abe" providerId="ADAL" clId="{BDFEE6BD-69BC-3446-9DB3-507B740CE3E7}" dt="2024-11-07T09:24:07.379" v="171" actId="20577"/>
        <pc:sldMkLst>
          <pc:docMk/>
          <pc:sldMk cId="3376059813" sldId="482"/>
        </pc:sldMkLst>
        <pc:graphicFrameChg chg="mod">
          <ac:chgData name="OBASI, Barbara (NHS SOUTH YORKSHIRE ICB - 03N)" userId="4d5651ca-6cd5-47b2-86c9-b7f7f15b9abe" providerId="ADAL" clId="{BDFEE6BD-69BC-3446-9DB3-507B740CE3E7}" dt="2024-11-07T09:24:07.379" v="171" actId="20577"/>
          <ac:graphicFrameMkLst>
            <pc:docMk/>
            <pc:sldMk cId="3376059813" sldId="482"/>
            <ac:graphicFrameMk id="7" creationId="{4323D39B-23EF-AE95-2997-B23B5891D709}"/>
          </ac:graphicFrameMkLst>
        </pc:graphicFrameChg>
      </pc:sldChg>
      <pc:sldChg chg="modSp mod">
        <pc:chgData name="OBASI, Barbara (NHS SOUTH YORKSHIRE ICB - 03N)" userId="4d5651ca-6cd5-47b2-86c9-b7f7f15b9abe" providerId="ADAL" clId="{BDFEE6BD-69BC-3446-9DB3-507B740CE3E7}" dt="2024-11-07T11:55:02.207" v="433" actId="207"/>
        <pc:sldMkLst>
          <pc:docMk/>
          <pc:sldMk cId="1661585557" sldId="496"/>
        </pc:sldMkLst>
        <pc:spChg chg="mod">
          <ac:chgData name="OBASI, Barbara (NHS SOUTH YORKSHIRE ICB - 03N)" userId="4d5651ca-6cd5-47b2-86c9-b7f7f15b9abe" providerId="ADAL" clId="{BDFEE6BD-69BC-3446-9DB3-507B740CE3E7}" dt="2024-11-07T11:46:32.413" v="432" actId="13926"/>
          <ac:spMkLst>
            <pc:docMk/>
            <pc:sldMk cId="1661585557" sldId="496"/>
            <ac:spMk id="2" creationId="{57651088-0813-1924-7FBE-CD7EEDABFF14}"/>
          </ac:spMkLst>
        </pc:spChg>
        <pc:spChg chg="mod">
          <ac:chgData name="OBASI, Barbara (NHS SOUTH YORKSHIRE ICB - 03N)" userId="4d5651ca-6cd5-47b2-86c9-b7f7f15b9abe" providerId="ADAL" clId="{BDFEE6BD-69BC-3446-9DB3-507B740CE3E7}" dt="2024-11-07T09:27:14.092" v="178" actId="20577"/>
          <ac:spMkLst>
            <pc:docMk/>
            <pc:sldMk cId="1661585557" sldId="496"/>
            <ac:spMk id="3" creationId="{A42495EB-D5AA-B502-B2F7-13F2291207AD}"/>
          </ac:spMkLst>
        </pc:spChg>
        <pc:spChg chg="mod">
          <ac:chgData name="OBASI, Barbara (NHS SOUTH YORKSHIRE ICB - 03N)" userId="4d5651ca-6cd5-47b2-86c9-b7f7f15b9abe" providerId="ADAL" clId="{BDFEE6BD-69BC-3446-9DB3-507B740CE3E7}" dt="2024-11-07T11:55:02.207" v="433" actId="207"/>
          <ac:spMkLst>
            <pc:docMk/>
            <pc:sldMk cId="1661585557" sldId="496"/>
            <ac:spMk id="6" creationId="{1D8EE29F-6E87-10F1-1B10-813EDACF2DFD}"/>
          </ac:spMkLst>
        </pc:spChg>
        <pc:picChg chg="mod">
          <ac:chgData name="OBASI, Barbara (NHS SOUTH YORKSHIRE ICB - 03N)" userId="4d5651ca-6cd5-47b2-86c9-b7f7f15b9abe" providerId="ADAL" clId="{BDFEE6BD-69BC-3446-9DB3-507B740CE3E7}" dt="2024-11-07T09:27:59.717" v="181" actId="1076"/>
          <ac:picMkLst>
            <pc:docMk/>
            <pc:sldMk cId="1661585557" sldId="496"/>
            <ac:picMk id="7" creationId="{3D40EBB9-29A0-6159-9DD0-AB70D35E1E78}"/>
          </ac:picMkLst>
        </pc:picChg>
      </pc:sldChg>
      <pc:sldChg chg="modSp mod">
        <pc:chgData name="OBASI, Barbara (NHS SOUTH YORKSHIRE ICB - 03N)" userId="4d5651ca-6cd5-47b2-86c9-b7f7f15b9abe" providerId="ADAL" clId="{BDFEE6BD-69BC-3446-9DB3-507B740CE3E7}" dt="2024-11-07T11:35:14.237" v="407" actId="14100"/>
        <pc:sldMkLst>
          <pc:docMk/>
          <pc:sldMk cId="4079796398" sldId="518"/>
        </pc:sldMkLst>
        <pc:spChg chg="mod">
          <ac:chgData name="OBASI, Barbara (NHS SOUTH YORKSHIRE ICB - 03N)" userId="4d5651ca-6cd5-47b2-86c9-b7f7f15b9abe" providerId="ADAL" clId="{BDFEE6BD-69BC-3446-9DB3-507B740CE3E7}" dt="2024-11-07T11:33:10.994" v="389" actId="20577"/>
          <ac:spMkLst>
            <pc:docMk/>
            <pc:sldMk cId="4079796398" sldId="518"/>
            <ac:spMk id="3" creationId="{E43BDF03-0078-D283-DFD7-299637FE6B20}"/>
          </ac:spMkLst>
        </pc:spChg>
        <pc:spChg chg="mod">
          <ac:chgData name="OBASI, Barbara (NHS SOUTH YORKSHIRE ICB - 03N)" userId="4d5651ca-6cd5-47b2-86c9-b7f7f15b9abe" providerId="ADAL" clId="{BDFEE6BD-69BC-3446-9DB3-507B740CE3E7}" dt="2024-11-07T11:35:14.237" v="407" actId="14100"/>
          <ac:spMkLst>
            <pc:docMk/>
            <pc:sldMk cId="4079796398" sldId="518"/>
            <ac:spMk id="10" creationId="{F7FF91F9-51CC-B556-3EEE-078A47AA3D99}"/>
          </ac:spMkLst>
        </pc:spChg>
        <pc:picChg chg="mod">
          <ac:chgData name="OBASI, Barbara (NHS SOUTH YORKSHIRE ICB - 03N)" userId="4d5651ca-6cd5-47b2-86c9-b7f7f15b9abe" providerId="ADAL" clId="{BDFEE6BD-69BC-3446-9DB3-507B740CE3E7}" dt="2024-11-07T11:35:10.235" v="406" actId="1076"/>
          <ac:picMkLst>
            <pc:docMk/>
            <pc:sldMk cId="4079796398" sldId="518"/>
            <ac:picMk id="7" creationId="{F3A788B1-5512-D836-5085-1AB975811039}"/>
          </ac:picMkLst>
        </pc:picChg>
      </pc:sldChg>
      <pc:sldChg chg="del">
        <pc:chgData name="OBASI, Barbara (NHS SOUTH YORKSHIRE ICB - 03N)" userId="4d5651ca-6cd5-47b2-86c9-b7f7f15b9abe" providerId="ADAL" clId="{BDFEE6BD-69BC-3446-9DB3-507B740CE3E7}" dt="2024-11-07T12:28:28.694" v="446" actId="2696"/>
        <pc:sldMkLst>
          <pc:docMk/>
          <pc:sldMk cId="3383390931" sldId="522"/>
        </pc:sldMkLst>
      </pc:sldChg>
    </pc:docChg>
  </pc:docChgLst>
  <pc:docChgLst>
    <pc:chgData name="PARSONS, Emily (NHS SOUTH YORKSHIRE ICB - 03N)" userId="0e54fd1e-5f2a-456f-972e-2c46986ac6de" providerId="ADAL" clId="{CFD5C092-5776-4EA9-99FF-1FED990A786D}"/>
    <pc:docChg chg="undo custSel addSld delSld modSld">
      <pc:chgData name="PARSONS, Emily (NHS SOUTH YORKSHIRE ICB - 03N)" userId="0e54fd1e-5f2a-456f-972e-2c46986ac6de" providerId="ADAL" clId="{CFD5C092-5776-4EA9-99FF-1FED990A786D}" dt="2024-11-07T11:38:07.718" v="49" actId="20577"/>
      <pc:docMkLst>
        <pc:docMk/>
      </pc:docMkLst>
      <pc:sldChg chg="modSp add mod">
        <pc:chgData name="PARSONS, Emily (NHS SOUTH YORKSHIRE ICB - 03N)" userId="0e54fd1e-5f2a-456f-972e-2c46986ac6de" providerId="ADAL" clId="{CFD5C092-5776-4EA9-99FF-1FED990A786D}" dt="2024-11-07T11:27:27.830" v="15" actId="2711"/>
        <pc:sldMkLst>
          <pc:docMk/>
          <pc:sldMk cId="3206350404" sldId="467"/>
        </pc:sldMkLst>
        <pc:spChg chg="mod">
          <ac:chgData name="PARSONS, Emily (NHS SOUTH YORKSHIRE ICB - 03N)" userId="0e54fd1e-5f2a-456f-972e-2c46986ac6de" providerId="ADAL" clId="{CFD5C092-5776-4EA9-99FF-1FED990A786D}" dt="2024-11-07T11:26:54.589" v="14" actId="207"/>
          <ac:spMkLst>
            <pc:docMk/>
            <pc:sldMk cId="3206350404" sldId="467"/>
            <ac:spMk id="3" creationId="{535AC7EF-B2DF-72A7-F27B-28AB83117771}"/>
          </ac:spMkLst>
        </pc:spChg>
        <pc:spChg chg="mod">
          <ac:chgData name="PARSONS, Emily (NHS SOUTH YORKSHIRE ICB - 03N)" userId="0e54fd1e-5f2a-456f-972e-2c46986ac6de" providerId="ADAL" clId="{CFD5C092-5776-4EA9-99FF-1FED990A786D}" dt="2024-11-07T11:27:27.830" v="15" actId="2711"/>
          <ac:spMkLst>
            <pc:docMk/>
            <pc:sldMk cId="3206350404" sldId="467"/>
            <ac:spMk id="10" creationId="{BC9FA82B-F947-E148-5ED7-F0445522B2AC}"/>
          </ac:spMkLst>
        </pc:spChg>
      </pc:sldChg>
      <pc:sldChg chg="modSp add mod">
        <pc:chgData name="PARSONS, Emily (NHS SOUTH YORKSHIRE ICB - 03N)" userId="0e54fd1e-5f2a-456f-972e-2c46986ac6de" providerId="ADAL" clId="{CFD5C092-5776-4EA9-99FF-1FED990A786D}" dt="2024-11-07T11:28:49.662" v="18" actId="1076"/>
        <pc:sldMkLst>
          <pc:docMk/>
          <pc:sldMk cId="700934510" sldId="469"/>
        </pc:sldMkLst>
        <pc:spChg chg="mod">
          <ac:chgData name="PARSONS, Emily (NHS SOUTH YORKSHIRE ICB - 03N)" userId="0e54fd1e-5f2a-456f-972e-2c46986ac6de" providerId="ADAL" clId="{CFD5C092-5776-4EA9-99FF-1FED990A786D}" dt="2024-11-07T11:28:49.662" v="18" actId="1076"/>
          <ac:spMkLst>
            <pc:docMk/>
            <pc:sldMk cId="700934510" sldId="469"/>
            <ac:spMk id="3" creationId="{535AC7EF-B2DF-72A7-F27B-28AB83117771}"/>
          </ac:spMkLst>
        </pc:spChg>
        <pc:spChg chg="mod">
          <ac:chgData name="PARSONS, Emily (NHS SOUTH YORKSHIRE ICB - 03N)" userId="0e54fd1e-5f2a-456f-972e-2c46986ac6de" providerId="ADAL" clId="{CFD5C092-5776-4EA9-99FF-1FED990A786D}" dt="2024-11-07T11:25:19.815" v="4" actId="108"/>
          <ac:spMkLst>
            <pc:docMk/>
            <pc:sldMk cId="700934510" sldId="469"/>
            <ac:spMk id="9" creationId="{C9542DBA-5D2D-3315-7CCA-449AE08BD58E}"/>
          </ac:spMkLst>
        </pc:spChg>
      </pc:sldChg>
      <pc:sldChg chg="modSp add mod">
        <pc:chgData name="PARSONS, Emily (NHS SOUTH YORKSHIRE ICB - 03N)" userId="0e54fd1e-5f2a-456f-972e-2c46986ac6de" providerId="ADAL" clId="{CFD5C092-5776-4EA9-99FF-1FED990A786D}" dt="2024-11-07T11:38:07.718" v="49" actId="20577"/>
        <pc:sldMkLst>
          <pc:docMk/>
          <pc:sldMk cId="3970385577" sldId="470"/>
        </pc:sldMkLst>
        <pc:spChg chg="mod">
          <ac:chgData name="PARSONS, Emily (NHS SOUTH YORKSHIRE ICB - 03N)" userId="0e54fd1e-5f2a-456f-972e-2c46986ac6de" providerId="ADAL" clId="{CFD5C092-5776-4EA9-99FF-1FED990A786D}" dt="2024-11-07T11:38:07.718" v="49" actId="20577"/>
          <ac:spMkLst>
            <pc:docMk/>
            <pc:sldMk cId="3970385577" sldId="470"/>
            <ac:spMk id="3" creationId="{535AC7EF-B2DF-72A7-F27B-28AB83117771}"/>
          </ac:spMkLst>
        </pc:spChg>
      </pc:sldChg>
      <pc:sldChg chg="del">
        <pc:chgData name="PARSONS, Emily (NHS SOUTH YORKSHIRE ICB - 03N)" userId="0e54fd1e-5f2a-456f-972e-2c46986ac6de" providerId="ADAL" clId="{CFD5C092-5776-4EA9-99FF-1FED990A786D}" dt="2024-11-07T11:24:35.077" v="1" actId="47"/>
        <pc:sldMkLst>
          <pc:docMk/>
          <pc:sldMk cId="2171937622" sldId="521"/>
        </pc:sldMkLst>
      </pc:sldChg>
    </pc:docChg>
  </pc:docChgLst>
</pc:chgInfo>
</file>

<file path=ppt/diagrams/_rels/data1.xml.rels><?xml version="1.0" encoding="UTF-8" standalone="yes"?>
<Relationships xmlns="http://schemas.openxmlformats.org/package/2006/relationships"><Relationship Id="rId2" Type="http://schemas.openxmlformats.org/officeDocument/2006/relationships/hyperlink" Target="https://www.prescqipp.info/learning/practice-plus/" TargetMode="External"/><Relationship Id="rId1" Type="http://schemas.openxmlformats.org/officeDocument/2006/relationships/hyperlink" Target="https://events.teams.microsoft.com/event/737cf84a-7d2d-49f5-b33a-ad66e9751794@521a451f-5624-4f23-a902-2ebe1be05612" TargetMode="External"/></Relationships>
</file>

<file path=ppt/diagrams/_rels/data2.xml.rels><?xml version="1.0" encoding="UTF-8" standalone="yes"?>
<Relationships xmlns="http://schemas.openxmlformats.org/package/2006/relationships"><Relationship Id="rId1" Type="http://schemas.openxmlformats.org/officeDocument/2006/relationships/hyperlink" Target="https://www.prescqipp.info/our-resources/prescqipp-podcast/" TargetMode="External"/></Relationships>
</file>

<file path=ppt/diagrams/_rels/data3.xml.rels><?xml version="1.0" encoding="UTF-8" standalone="yes"?>
<Relationships xmlns="http://schemas.openxmlformats.org/package/2006/relationships"><Relationship Id="rId3" Type="http://schemas.openxmlformats.org/officeDocument/2006/relationships/hyperlink" Target="https://www.sps.nhs.uk/home/tools/medicines-supply-tool/" TargetMode="External"/><Relationship Id="rId2" Type="http://schemas.openxmlformats.org/officeDocument/2006/relationships/hyperlink" Target="https://www.intranet.sheffieldccg.nhs.uk/Downloads/Medicines%20Management/Traffic%20Light%20List/TLDL_A-Z.pdf" TargetMode="External"/><Relationship Id="rId1" Type="http://schemas.openxmlformats.org/officeDocument/2006/relationships/hyperlink" Target="https://syics.co.uk/application/files/1117/1352/4093/Current_Traffic_Light_List_April_2024_v2.pdf"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www.prescqipp.info/learning/practice-plus/" TargetMode="External"/><Relationship Id="rId1" Type="http://schemas.openxmlformats.org/officeDocument/2006/relationships/hyperlink" Target="https://events.teams.microsoft.com/event/737cf84a-7d2d-49f5-b33a-ad66e9751794@521a451f-5624-4f23-a902-2ebe1be05612"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www.prescqipp.info/our-resources/prescqipp-podcast/"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s://www.intranet.sheffieldccg.nhs.uk/Downloads/Medicines%20Management/Traffic%20Light%20List/TLDL_A-Z.pdf" TargetMode="External"/><Relationship Id="rId2" Type="http://schemas.openxmlformats.org/officeDocument/2006/relationships/hyperlink" Target="https://syics.co.uk/application/files/1117/1352/4093/Current_Traffic_Light_List_April_2024_v2.pdf" TargetMode="External"/><Relationship Id="rId1" Type="http://schemas.openxmlformats.org/officeDocument/2006/relationships/hyperlink" Target="https://www.sps.nhs.uk/home/tools/medicines-supply-too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76449C-5948-4C79-9937-E34E15CF954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B5A7BC0-922D-40EA-88DD-FA7F129F2968}">
      <dgm:prSet custT="1"/>
      <dgm:spPr/>
      <dgm:t>
        <a:bodyPr/>
        <a:lstStyle/>
        <a:p>
          <a:pPr>
            <a:lnSpc>
              <a:spcPct val="100000"/>
            </a:lnSpc>
          </a:pPr>
          <a:r>
            <a:rPr lang="en-GB" sz="2400" b="1" i="0"/>
            <a:t>Prescribing Mastery </a:t>
          </a:r>
          <a:r>
            <a:rPr lang="en-GB" sz="2400" b="1"/>
            <a:t>webinar</a:t>
          </a:r>
          <a:r>
            <a:rPr lang="en-GB" sz="2400" b="1" i="0"/>
            <a:t>:</a:t>
          </a:r>
          <a:r>
            <a:rPr lang="en-GB" sz="2400" b="1" i="0" u="none"/>
            <a:t> </a:t>
          </a:r>
        </a:p>
        <a:p>
          <a:pPr>
            <a:lnSpc>
              <a:spcPct val="100000"/>
            </a:lnSpc>
          </a:pPr>
          <a:r>
            <a:rPr lang="en-GB" sz="2400" b="1"/>
            <a:t>Session 1: </a:t>
          </a:r>
          <a:r>
            <a:rPr lang="en-GB" sz="2400" b="1" i="0" u="none"/>
            <a:t>Unlocking excellence: Mastering Severe Mental Illness for our patients </a:t>
          </a:r>
        </a:p>
        <a:p>
          <a:pPr>
            <a:lnSpc>
              <a:spcPct val="100000"/>
            </a:lnSpc>
          </a:pPr>
          <a:r>
            <a:rPr lang="en-GB" sz="2400" b="0" i="0">
              <a:latin typeface="+mn-lt"/>
            </a:rPr>
            <a:t>Wednesday 20</a:t>
          </a:r>
          <a:r>
            <a:rPr lang="en-GB" sz="2400" b="0" i="0" u="none"/>
            <a:t> November 2024</a:t>
          </a:r>
          <a:r>
            <a:rPr lang="en-GB" sz="2400" b="0" i="0">
              <a:latin typeface="+mn-lt"/>
            </a:rPr>
            <a:t>, 1pm-2pm</a:t>
          </a:r>
        </a:p>
        <a:p>
          <a:pPr>
            <a:lnSpc>
              <a:spcPct val="100000"/>
            </a:lnSpc>
          </a:pPr>
          <a:r>
            <a:rPr lang="en-GB" sz="2400" b="1" i="0">
              <a:latin typeface="+mn-lt"/>
            </a:rPr>
            <a:t> </a:t>
          </a:r>
          <a:r>
            <a:rPr lang="en-GB" sz="2400" b="0" i="0">
              <a:solidFill>
                <a:schemeClr val="tx1"/>
              </a:solidFill>
              <a:effectLst/>
              <a:latin typeface="+mn-lt"/>
              <a:cs typeface="Arial" panose="020B0604020202020204" pitchFamily="34" charset="0"/>
            </a:rPr>
            <a:t>All registered subscribers can </a:t>
          </a:r>
          <a:r>
            <a:rPr lang="en-GB" sz="2400" b="1" i="0" u="sng">
              <a:solidFill>
                <a:srgbClr val="ED8B00"/>
              </a:solidFill>
              <a:effectLst/>
              <a:latin typeface="+mn-lt"/>
              <a:cs typeface="Arial" panose="020B0604020202020204" pitchFamily="34" charset="0"/>
              <a:hlinkClick xmlns:r="http://schemas.openxmlformats.org/officeDocument/2006/relationships" r:id="rId1"/>
            </a:rPr>
            <a:t>sign up here.</a:t>
          </a:r>
          <a:endParaRPr lang="en-US" sz="2000" b="1"/>
        </a:p>
      </dgm:t>
    </dgm:pt>
    <dgm:pt modelId="{76110AFC-AF2F-40CF-A706-4747A58AF209}" type="parTrans" cxnId="{0E150358-D1C9-474D-AC5F-5B41816760F8}">
      <dgm:prSet/>
      <dgm:spPr/>
      <dgm:t>
        <a:bodyPr/>
        <a:lstStyle/>
        <a:p>
          <a:endParaRPr lang="en-US"/>
        </a:p>
      </dgm:t>
    </dgm:pt>
    <dgm:pt modelId="{78791CA3-6FBC-4410-8CE4-70F4128F2398}" type="sibTrans" cxnId="{0E150358-D1C9-474D-AC5F-5B41816760F8}">
      <dgm:prSet/>
      <dgm:spPr/>
      <dgm:t>
        <a:bodyPr/>
        <a:lstStyle/>
        <a:p>
          <a:endParaRPr lang="en-US"/>
        </a:p>
      </dgm:t>
    </dgm:pt>
    <dgm:pt modelId="{ADFB21B6-C870-1148-8242-782C2684719E}">
      <dgm:prSet custT="1"/>
      <dgm:spPr/>
      <dgm:t>
        <a:bodyPr/>
        <a:lstStyle/>
        <a:p>
          <a:r>
            <a:rPr lang="en-GB" sz="2400" b="1" i="0" u="none"/>
            <a:t>Practice Plus</a:t>
          </a:r>
        </a:p>
        <a:p>
          <a:r>
            <a:rPr lang="en-GB" sz="2400" b="1" i="0" u="none"/>
            <a:t>Managing Heart Failure in Primary Care - Heart Failure Reviews</a:t>
          </a:r>
          <a:r>
            <a:rPr lang="en-GB" sz="2400" b="1" i="0">
              <a:latin typeface="+mn-lt"/>
            </a:rPr>
            <a:t> </a:t>
          </a:r>
        </a:p>
        <a:p>
          <a:r>
            <a:rPr lang="en-GB" sz="2400" b="0" i="0" u="none"/>
            <a:t>Thursday 28 November </a:t>
          </a:r>
          <a:r>
            <a:rPr lang="en-GB" sz="2400" b="0" i="0">
              <a:latin typeface="+mn-lt"/>
            </a:rPr>
            <a:t>1pm-2pm </a:t>
          </a:r>
        </a:p>
        <a:p>
          <a:r>
            <a:rPr lang="en-GB" sz="2400" b="0" i="0">
              <a:solidFill>
                <a:schemeClr val="tx1"/>
              </a:solidFill>
              <a:effectLst/>
              <a:latin typeface="+mn-lt"/>
              <a:cs typeface="Arial" panose="020B0604020202020204" pitchFamily="34" charset="0"/>
            </a:rPr>
            <a:t>All registered subscribers can </a:t>
          </a:r>
          <a:r>
            <a:rPr lang="en-GB" sz="2400" b="1" i="0" u="sng">
              <a:solidFill>
                <a:srgbClr val="ED8B00"/>
              </a:solidFill>
              <a:effectLst/>
              <a:latin typeface="+mn-lt"/>
              <a:cs typeface="Arial" panose="020B0604020202020204" pitchFamily="34" charset="0"/>
              <a:hlinkClick xmlns:r="http://schemas.openxmlformats.org/officeDocument/2006/relationships" r:id="rId2"/>
            </a:rPr>
            <a:t>sign up here.</a:t>
          </a:r>
          <a:endParaRPr lang="en-GB" sz="2400" b="0" i="0"/>
        </a:p>
      </dgm:t>
    </dgm:pt>
    <dgm:pt modelId="{3F686E00-EF85-404E-B37D-D9D148144E0C}" type="parTrans" cxnId="{C4E46600-829C-4828-980A-BD6B0E4F7827}">
      <dgm:prSet/>
      <dgm:spPr/>
      <dgm:t>
        <a:bodyPr/>
        <a:lstStyle/>
        <a:p>
          <a:endParaRPr lang="en-GB"/>
        </a:p>
      </dgm:t>
    </dgm:pt>
    <dgm:pt modelId="{E17EA405-9B81-0D4C-BA1D-0589099610C7}" type="sibTrans" cxnId="{C4E46600-829C-4828-980A-BD6B0E4F7827}">
      <dgm:prSet/>
      <dgm:spPr/>
      <dgm:t>
        <a:bodyPr/>
        <a:lstStyle/>
        <a:p>
          <a:endParaRPr lang="en-GB"/>
        </a:p>
      </dgm:t>
    </dgm:pt>
    <dgm:pt modelId="{4868494B-0D94-9E40-B70A-331D4E0C9CD1}" type="pres">
      <dgm:prSet presAssocID="{2476449C-5948-4C79-9937-E34E15CF9546}" presName="hierChild1" presStyleCnt="0">
        <dgm:presLayoutVars>
          <dgm:chPref val="1"/>
          <dgm:dir/>
          <dgm:animOne val="branch"/>
          <dgm:animLvl val="lvl"/>
          <dgm:resizeHandles/>
        </dgm:presLayoutVars>
      </dgm:prSet>
      <dgm:spPr/>
    </dgm:pt>
    <dgm:pt modelId="{05628A7D-F05D-9844-87D4-6DDFCABE2BD4}" type="pres">
      <dgm:prSet presAssocID="{6B5A7BC0-922D-40EA-88DD-FA7F129F2968}" presName="hierRoot1" presStyleCnt="0"/>
      <dgm:spPr/>
    </dgm:pt>
    <dgm:pt modelId="{AE00C34D-9ED4-8641-92ED-CB1F700CB354}" type="pres">
      <dgm:prSet presAssocID="{6B5A7BC0-922D-40EA-88DD-FA7F129F2968}" presName="composite" presStyleCnt="0"/>
      <dgm:spPr/>
    </dgm:pt>
    <dgm:pt modelId="{B10C64F2-1B1F-8840-BA72-474A1DA07D1A}" type="pres">
      <dgm:prSet presAssocID="{6B5A7BC0-922D-40EA-88DD-FA7F129F2968}" presName="background" presStyleLbl="node0" presStyleIdx="0" presStyleCnt="2"/>
      <dgm:spPr/>
    </dgm:pt>
    <dgm:pt modelId="{DF915C3A-90C8-E84E-95E0-4193F3F5B2FF}" type="pres">
      <dgm:prSet presAssocID="{6B5A7BC0-922D-40EA-88DD-FA7F129F2968}" presName="text" presStyleLbl="fgAcc0" presStyleIdx="0" presStyleCnt="2" custScaleX="71321" custScaleY="129314" custLinFactNeighborX="274" custLinFactNeighborY="-1455">
        <dgm:presLayoutVars>
          <dgm:chPref val="3"/>
        </dgm:presLayoutVars>
      </dgm:prSet>
      <dgm:spPr/>
    </dgm:pt>
    <dgm:pt modelId="{27AE9CD6-81C5-254E-A581-E6E0E5F4F19D}" type="pres">
      <dgm:prSet presAssocID="{6B5A7BC0-922D-40EA-88DD-FA7F129F2968}" presName="hierChild2" presStyleCnt="0"/>
      <dgm:spPr/>
    </dgm:pt>
    <dgm:pt modelId="{87A0E402-58C9-E848-88A3-15DCAC8B3BCC}" type="pres">
      <dgm:prSet presAssocID="{ADFB21B6-C870-1148-8242-782C2684719E}" presName="hierRoot1" presStyleCnt="0"/>
      <dgm:spPr/>
    </dgm:pt>
    <dgm:pt modelId="{8CB36484-C85E-5D40-A41B-679163DA4F6D}" type="pres">
      <dgm:prSet presAssocID="{ADFB21B6-C870-1148-8242-782C2684719E}" presName="composite" presStyleCnt="0"/>
      <dgm:spPr/>
    </dgm:pt>
    <dgm:pt modelId="{AC1B9525-93E3-DE40-89F0-2BA6402ADFF9}" type="pres">
      <dgm:prSet presAssocID="{ADFB21B6-C870-1148-8242-782C2684719E}" presName="background" presStyleLbl="node0" presStyleIdx="1" presStyleCnt="2"/>
      <dgm:spPr/>
    </dgm:pt>
    <dgm:pt modelId="{F4CAEE34-8951-5A4A-88A4-6AB7A2ADA3B9}" type="pres">
      <dgm:prSet presAssocID="{ADFB21B6-C870-1148-8242-782C2684719E}" presName="text" presStyleLbl="fgAcc0" presStyleIdx="1" presStyleCnt="2" custScaleX="67787" custScaleY="132744">
        <dgm:presLayoutVars>
          <dgm:chPref val="3"/>
        </dgm:presLayoutVars>
      </dgm:prSet>
      <dgm:spPr/>
    </dgm:pt>
    <dgm:pt modelId="{7EB01782-97DF-6D49-8A8D-A7F1DB403151}" type="pres">
      <dgm:prSet presAssocID="{ADFB21B6-C870-1148-8242-782C2684719E}" presName="hierChild2" presStyleCnt="0"/>
      <dgm:spPr/>
    </dgm:pt>
  </dgm:ptLst>
  <dgm:cxnLst>
    <dgm:cxn modelId="{C4E46600-829C-4828-980A-BD6B0E4F7827}" srcId="{2476449C-5948-4C79-9937-E34E15CF9546}" destId="{ADFB21B6-C870-1148-8242-782C2684719E}" srcOrd="1" destOrd="0" parTransId="{3F686E00-EF85-404E-B37D-D9D148144E0C}" sibTransId="{E17EA405-9B81-0D4C-BA1D-0589099610C7}"/>
    <dgm:cxn modelId="{608AE110-435C-C14C-8D17-61B696D3D243}" type="presOf" srcId="{2476449C-5948-4C79-9937-E34E15CF9546}" destId="{4868494B-0D94-9E40-B70A-331D4E0C9CD1}" srcOrd="0" destOrd="0" presId="urn:microsoft.com/office/officeart/2005/8/layout/hierarchy1"/>
    <dgm:cxn modelId="{0E150358-D1C9-474D-AC5F-5B41816760F8}" srcId="{2476449C-5948-4C79-9937-E34E15CF9546}" destId="{6B5A7BC0-922D-40EA-88DD-FA7F129F2968}" srcOrd="0" destOrd="0" parTransId="{76110AFC-AF2F-40CF-A706-4747A58AF209}" sibTransId="{78791CA3-6FBC-4410-8CE4-70F4128F2398}"/>
    <dgm:cxn modelId="{C1158486-13C1-FA42-9A2B-C2CBF421A279}" type="presOf" srcId="{6B5A7BC0-922D-40EA-88DD-FA7F129F2968}" destId="{DF915C3A-90C8-E84E-95E0-4193F3F5B2FF}" srcOrd="0" destOrd="0" presId="urn:microsoft.com/office/officeart/2005/8/layout/hierarchy1"/>
    <dgm:cxn modelId="{FEE219A8-FC64-46B1-A24D-BC3424F5CE8C}" type="presOf" srcId="{ADFB21B6-C870-1148-8242-782C2684719E}" destId="{F4CAEE34-8951-5A4A-88A4-6AB7A2ADA3B9}" srcOrd="0" destOrd="0" presId="urn:microsoft.com/office/officeart/2005/8/layout/hierarchy1"/>
    <dgm:cxn modelId="{1CE43DC4-CF00-9843-AB4E-BD925C651F79}" type="presParOf" srcId="{4868494B-0D94-9E40-B70A-331D4E0C9CD1}" destId="{05628A7D-F05D-9844-87D4-6DDFCABE2BD4}" srcOrd="0" destOrd="0" presId="urn:microsoft.com/office/officeart/2005/8/layout/hierarchy1"/>
    <dgm:cxn modelId="{7FB60682-740A-3A46-803A-C48687F8244E}" type="presParOf" srcId="{05628A7D-F05D-9844-87D4-6DDFCABE2BD4}" destId="{AE00C34D-9ED4-8641-92ED-CB1F700CB354}" srcOrd="0" destOrd="0" presId="urn:microsoft.com/office/officeart/2005/8/layout/hierarchy1"/>
    <dgm:cxn modelId="{ADB7FEA8-4B29-6044-B4DF-07DB593E1346}" type="presParOf" srcId="{AE00C34D-9ED4-8641-92ED-CB1F700CB354}" destId="{B10C64F2-1B1F-8840-BA72-474A1DA07D1A}" srcOrd="0" destOrd="0" presId="urn:microsoft.com/office/officeart/2005/8/layout/hierarchy1"/>
    <dgm:cxn modelId="{E6701740-57DD-114C-BB55-E8BFE9E68CD6}" type="presParOf" srcId="{AE00C34D-9ED4-8641-92ED-CB1F700CB354}" destId="{DF915C3A-90C8-E84E-95E0-4193F3F5B2FF}" srcOrd="1" destOrd="0" presId="urn:microsoft.com/office/officeart/2005/8/layout/hierarchy1"/>
    <dgm:cxn modelId="{7BFF3C9F-AE29-594C-8CC5-E46A83CB9324}" type="presParOf" srcId="{05628A7D-F05D-9844-87D4-6DDFCABE2BD4}" destId="{27AE9CD6-81C5-254E-A581-E6E0E5F4F19D}" srcOrd="1" destOrd="0" presId="urn:microsoft.com/office/officeart/2005/8/layout/hierarchy1"/>
    <dgm:cxn modelId="{01BC2753-76D4-453C-AFC9-243BAD0C849D}" type="presParOf" srcId="{4868494B-0D94-9E40-B70A-331D4E0C9CD1}" destId="{87A0E402-58C9-E848-88A3-15DCAC8B3BCC}" srcOrd="1" destOrd="0" presId="urn:microsoft.com/office/officeart/2005/8/layout/hierarchy1"/>
    <dgm:cxn modelId="{F9738CA6-3A9F-421B-87F7-3E8E848BC8CA}" type="presParOf" srcId="{87A0E402-58C9-E848-88A3-15DCAC8B3BCC}" destId="{8CB36484-C85E-5D40-A41B-679163DA4F6D}" srcOrd="0" destOrd="0" presId="urn:microsoft.com/office/officeart/2005/8/layout/hierarchy1"/>
    <dgm:cxn modelId="{7A879033-91A8-4816-A29D-B747C4CE6972}" type="presParOf" srcId="{8CB36484-C85E-5D40-A41B-679163DA4F6D}" destId="{AC1B9525-93E3-DE40-89F0-2BA6402ADFF9}" srcOrd="0" destOrd="0" presId="urn:microsoft.com/office/officeart/2005/8/layout/hierarchy1"/>
    <dgm:cxn modelId="{C30FFE72-4265-4AF5-8C14-BF0AD2525DD7}" type="presParOf" srcId="{8CB36484-C85E-5D40-A41B-679163DA4F6D}" destId="{F4CAEE34-8951-5A4A-88A4-6AB7A2ADA3B9}" srcOrd="1" destOrd="0" presId="urn:microsoft.com/office/officeart/2005/8/layout/hierarchy1"/>
    <dgm:cxn modelId="{D98A36ED-2C34-468D-9844-6ED6E5B74961}" type="presParOf" srcId="{87A0E402-58C9-E848-88A3-15DCAC8B3BCC}" destId="{7EB01782-97DF-6D49-8A8D-A7F1DB40315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76449C-5948-4C79-9937-E34E15CF954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73C7165-6FE6-2246-9C06-B8EFDA0AF702}">
      <dgm:prSet/>
      <dgm:spPr/>
      <dgm:t>
        <a:bodyPr/>
        <a:lstStyle/>
        <a:p>
          <a:pPr>
            <a:lnSpc>
              <a:spcPct val="100000"/>
            </a:lnSpc>
          </a:pPr>
          <a:r>
            <a:rPr lang="en-GB" b="1" i="0">
              <a:effectLst/>
              <a:latin typeface="Calibri" panose="020F0502020204030204" pitchFamily="34" charset="0"/>
              <a:cs typeface="Calibri" panose="020F0502020204030204" pitchFamily="34" charset="0"/>
              <a:hlinkClick xmlns:r="http://schemas.openxmlformats.org/officeDocument/2006/relationships" r:id="rId1"/>
            </a:rPr>
            <a:t>Talking Meds </a:t>
          </a:r>
          <a:r>
            <a:rPr lang="en-GB" b="1" i="0">
              <a:effectLst/>
              <a:latin typeface="Calibri" panose="020F0502020204030204" pitchFamily="34" charset="0"/>
              <a:cs typeface="Calibri" panose="020F0502020204030204" pitchFamily="34" charset="0"/>
            </a:rPr>
            <a:t>will be available to listen to via your usual podcast system and a new episode will come out every fortnight, on the first and third Friday of each month. </a:t>
          </a:r>
        </a:p>
      </dgm:t>
    </dgm:pt>
    <dgm:pt modelId="{672C9851-35CD-8D43-BEC7-B9B5CE1E1FF0}" type="parTrans" cxnId="{26F2A9D8-26F4-4357-BD7F-C1B2BD4D61F5}">
      <dgm:prSet/>
      <dgm:spPr/>
      <dgm:t>
        <a:bodyPr/>
        <a:lstStyle/>
        <a:p>
          <a:endParaRPr lang="en-GB"/>
        </a:p>
      </dgm:t>
    </dgm:pt>
    <dgm:pt modelId="{2FE3DC5C-219B-254A-8966-C00A6B4B2619}" type="sibTrans" cxnId="{26F2A9D8-26F4-4357-BD7F-C1B2BD4D61F5}">
      <dgm:prSet/>
      <dgm:spPr/>
      <dgm:t>
        <a:bodyPr/>
        <a:lstStyle/>
        <a:p>
          <a:endParaRPr lang="en-GB"/>
        </a:p>
      </dgm:t>
    </dgm:pt>
    <dgm:pt modelId="{4868494B-0D94-9E40-B70A-331D4E0C9CD1}" type="pres">
      <dgm:prSet presAssocID="{2476449C-5948-4C79-9937-E34E15CF9546}" presName="hierChild1" presStyleCnt="0">
        <dgm:presLayoutVars>
          <dgm:chPref val="1"/>
          <dgm:dir/>
          <dgm:animOne val="branch"/>
          <dgm:animLvl val="lvl"/>
          <dgm:resizeHandles/>
        </dgm:presLayoutVars>
      </dgm:prSet>
      <dgm:spPr/>
    </dgm:pt>
    <dgm:pt modelId="{58AF93F2-F36A-6045-970E-4B93952CCE56}" type="pres">
      <dgm:prSet presAssocID="{C73C7165-6FE6-2246-9C06-B8EFDA0AF702}" presName="hierRoot1" presStyleCnt="0"/>
      <dgm:spPr/>
    </dgm:pt>
    <dgm:pt modelId="{F6B2CD90-894F-7946-8329-ADD14C894876}" type="pres">
      <dgm:prSet presAssocID="{C73C7165-6FE6-2246-9C06-B8EFDA0AF702}" presName="composite" presStyleCnt="0"/>
      <dgm:spPr/>
    </dgm:pt>
    <dgm:pt modelId="{6BB4D897-07B0-EC40-9213-B13D676CC957}" type="pres">
      <dgm:prSet presAssocID="{C73C7165-6FE6-2246-9C06-B8EFDA0AF702}" presName="background" presStyleLbl="node0" presStyleIdx="0" presStyleCnt="1"/>
      <dgm:spPr/>
    </dgm:pt>
    <dgm:pt modelId="{FFB0E063-0171-2F4D-986F-DA8CD2BDE5D8}" type="pres">
      <dgm:prSet presAssocID="{C73C7165-6FE6-2246-9C06-B8EFDA0AF702}" presName="text" presStyleLbl="fgAcc0" presStyleIdx="0" presStyleCnt="1" custScaleX="46581" custScaleY="86400" custLinFactNeighborX="6705" custLinFactNeighborY="-3972">
        <dgm:presLayoutVars>
          <dgm:chPref val="3"/>
        </dgm:presLayoutVars>
      </dgm:prSet>
      <dgm:spPr/>
    </dgm:pt>
    <dgm:pt modelId="{51BCA787-2E20-8945-AA2B-13B9115308A0}" type="pres">
      <dgm:prSet presAssocID="{C73C7165-6FE6-2246-9C06-B8EFDA0AF702}" presName="hierChild2" presStyleCnt="0"/>
      <dgm:spPr/>
    </dgm:pt>
  </dgm:ptLst>
  <dgm:cxnLst>
    <dgm:cxn modelId="{3B41BB0D-1692-4B80-8E3C-8C15BE2F90AD}" type="presOf" srcId="{C73C7165-6FE6-2246-9C06-B8EFDA0AF702}" destId="{FFB0E063-0171-2F4D-986F-DA8CD2BDE5D8}" srcOrd="0" destOrd="0" presId="urn:microsoft.com/office/officeart/2005/8/layout/hierarchy1"/>
    <dgm:cxn modelId="{608AE110-435C-C14C-8D17-61B696D3D243}" type="presOf" srcId="{2476449C-5948-4C79-9937-E34E15CF9546}" destId="{4868494B-0D94-9E40-B70A-331D4E0C9CD1}" srcOrd="0" destOrd="0" presId="urn:microsoft.com/office/officeart/2005/8/layout/hierarchy1"/>
    <dgm:cxn modelId="{26F2A9D8-26F4-4357-BD7F-C1B2BD4D61F5}" srcId="{2476449C-5948-4C79-9937-E34E15CF9546}" destId="{C73C7165-6FE6-2246-9C06-B8EFDA0AF702}" srcOrd="0" destOrd="0" parTransId="{672C9851-35CD-8D43-BEC7-B9B5CE1E1FF0}" sibTransId="{2FE3DC5C-219B-254A-8966-C00A6B4B2619}"/>
    <dgm:cxn modelId="{541EF9C5-2CDB-4DF9-898E-127E9B384396}" type="presParOf" srcId="{4868494B-0D94-9E40-B70A-331D4E0C9CD1}" destId="{58AF93F2-F36A-6045-970E-4B93952CCE56}" srcOrd="0" destOrd="0" presId="urn:microsoft.com/office/officeart/2005/8/layout/hierarchy1"/>
    <dgm:cxn modelId="{0841B27F-CAA3-4EB3-A504-A92F730383E2}" type="presParOf" srcId="{58AF93F2-F36A-6045-970E-4B93952CCE56}" destId="{F6B2CD90-894F-7946-8329-ADD14C894876}" srcOrd="0" destOrd="0" presId="urn:microsoft.com/office/officeart/2005/8/layout/hierarchy1"/>
    <dgm:cxn modelId="{54D618BD-96F6-428D-BBD2-6C431C80B014}" type="presParOf" srcId="{F6B2CD90-894F-7946-8329-ADD14C894876}" destId="{6BB4D897-07B0-EC40-9213-B13D676CC957}" srcOrd="0" destOrd="0" presId="urn:microsoft.com/office/officeart/2005/8/layout/hierarchy1"/>
    <dgm:cxn modelId="{A447DEA9-37C1-4588-A74E-78CBD999A7E5}" type="presParOf" srcId="{F6B2CD90-894F-7946-8329-ADD14C894876}" destId="{FFB0E063-0171-2F4D-986F-DA8CD2BDE5D8}" srcOrd="1" destOrd="0" presId="urn:microsoft.com/office/officeart/2005/8/layout/hierarchy1"/>
    <dgm:cxn modelId="{667A8F10-B2E5-4834-AF5B-1C1297C618C5}" type="presParOf" srcId="{58AF93F2-F36A-6045-970E-4B93952CCE56}" destId="{51BCA787-2E20-8945-AA2B-13B9115308A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E26E60-CC2E-4255-9C57-F80C7F156E8E}" type="doc">
      <dgm:prSet loTypeId="urn:microsoft.com/office/officeart/2016/7/layout/VerticalDownArrowProcess" loCatId="process" qsTypeId="urn:microsoft.com/office/officeart/2005/8/quickstyle/simple1" qsCatId="simple" csTypeId="urn:microsoft.com/office/officeart/2005/8/colors/accent0_3" csCatId="mainScheme" phldr="1"/>
      <dgm:spPr/>
      <dgm:t>
        <a:bodyPr/>
        <a:lstStyle/>
        <a:p>
          <a:endParaRPr lang="en-US"/>
        </a:p>
      </dgm:t>
    </dgm:pt>
    <dgm:pt modelId="{9D60B54C-4800-4453-BA14-FCC30F7DC30E}">
      <dgm:prSet custT="1"/>
      <dgm:spPr/>
      <dgm:t>
        <a:bodyPr/>
        <a:lstStyle/>
        <a:p>
          <a:r>
            <a:rPr lang="en-US" sz="1600" b="1"/>
            <a:t>Add</a:t>
          </a:r>
        </a:p>
      </dgm:t>
    </dgm:pt>
    <dgm:pt modelId="{E42DFB4A-C7E4-45C9-BABD-A74FA9A5C5D8}" type="parTrans" cxnId="{7E141EA7-34D2-42AA-BE0D-4791E28FC7E8}">
      <dgm:prSet/>
      <dgm:spPr/>
      <dgm:t>
        <a:bodyPr/>
        <a:lstStyle/>
        <a:p>
          <a:endParaRPr lang="en-US"/>
        </a:p>
      </dgm:t>
    </dgm:pt>
    <dgm:pt modelId="{4E350671-F22A-46DE-9468-C4270F1FCEFB}" type="sibTrans" cxnId="{7E141EA7-34D2-42AA-BE0D-4791E28FC7E8}">
      <dgm:prSet/>
      <dgm:spPr/>
      <dgm:t>
        <a:bodyPr/>
        <a:lstStyle/>
        <a:p>
          <a:endParaRPr lang="en-US"/>
        </a:p>
      </dgm:t>
    </dgm:pt>
    <dgm:pt modelId="{02BA7A96-F323-4049-93C9-DB3DEDA9BAF9}">
      <dgm:prSet custT="1"/>
      <dgm:spPr/>
      <dgm:t>
        <a:bodyPr/>
        <a:lstStyle/>
        <a:p>
          <a:r>
            <a:rPr lang="en-US" sz="1400"/>
            <a:t>Add any</a:t>
          </a:r>
          <a:r>
            <a:rPr lang="en-US" sz="1400">
              <a:solidFill>
                <a:srgbClr val="FF0000"/>
              </a:solidFill>
            </a:rPr>
            <a:t> </a:t>
          </a:r>
          <a:r>
            <a:rPr lang="en-US" sz="1400" b="1">
              <a:solidFill>
                <a:srgbClr val="FF0000"/>
              </a:solidFill>
            </a:rPr>
            <a:t>RED </a:t>
          </a:r>
          <a:r>
            <a:rPr lang="en-US" sz="1400"/>
            <a:t>medicines prescribed by hospital as ‘hospital only medicines’ – not on repeat. Please share with colleagues to refer to </a:t>
          </a:r>
          <a:r>
            <a:rPr lang="en-US" sz="1400">
              <a:hlinkClick xmlns:r="http://schemas.openxmlformats.org/officeDocument/2006/relationships" r:id="rId1"/>
            </a:rPr>
            <a:t>SY ICB </a:t>
          </a:r>
          <a:r>
            <a:rPr lang="en-US" sz="1400"/>
            <a:t>and </a:t>
          </a:r>
          <a:r>
            <a:rPr lang="en-US" sz="1400">
              <a:hlinkClick xmlns:r="http://schemas.openxmlformats.org/officeDocument/2006/relationships" r:id="rId2"/>
            </a:rPr>
            <a:t>Sheffield’s TLDL </a:t>
          </a:r>
          <a:r>
            <a:rPr lang="en-US" sz="1400"/>
            <a:t>until the unification process is complete.</a:t>
          </a:r>
        </a:p>
      </dgm:t>
    </dgm:pt>
    <dgm:pt modelId="{DA4F000E-0287-41D1-B64B-C4D6B9422B93}" type="parTrans" cxnId="{2288161F-EA3E-4DD6-B1CC-2FB52B10424A}">
      <dgm:prSet/>
      <dgm:spPr/>
      <dgm:t>
        <a:bodyPr/>
        <a:lstStyle/>
        <a:p>
          <a:endParaRPr lang="en-US"/>
        </a:p>
      </dgm:t>
    </dgm:pt>
    <dgm:pt modelId="{290F9BD1-7897-4C13-BDA6-930A751AB2D3}" type="sibTrans" cxnId="{2288161F-EA3E-4DD6-B1CC-2FB52B10424A}">
      <dgm:prSet/>
      <dgm:spPr/>
      <dgm:t>
        <a:bodyPr/>
        <a:lstStyle/>
        <a:p>
          <a:endParaRPr lang="en-US"/>
        </a:p>
      </dgm:t>
    </dgm:pt>
    <dgm:pt modelId="{6BB9338D-1C8A-4653-9808-48C037E99E01}">
      <dgm:prSet custT="1"/>
      <dgm:spPr/>
      <dgm:t>
        <a:bodyPr/>
        <a:lstStyle/>
        <a:p>
          <a:r>
            <a:rPr lang="en-US" sz="1600" b="1"/>
            <a:t>Check out</a:t>
          </a:r>
        </a:p>
      </dgm:t>
    </dgm:pt>
    <dgm:pt modelId="{D59FA339-3437-4479-8440-5C1C12119CAD}" type="parTrans" cxnId="{A3FFFD8A-945E-47A9-8093-86658D5B7EB2}">
      <dgm:prSet/>
      <dgm:spPr/>
      <dgm:t>
        <a:bodyPr/>
        <a:lstStyle/>
        <a:p>
          <a:endParaRPr lang="en-GB"/>
        </a:p>
      </dgm:t>
    </dgm:pt>
    <dgm:pt modelId="{D432470B-04B1-42BE-8828-1D130A5AB35C}" type="sibTrans" cxnId="{A3FFFD8A-945E-47A9-8093-86658D5B7EB2}">
      <dgm:prSet/>
      <dgm:spPr/>
      <dgm:t>
        <a:bodyPr/>
        <a:lstStyle/>
        <a:p>
          <a:endParaRPr lang="en-GB"/>
        </a:p>
      </dgm:t>
    </dgm:pt>
    <dgm:pt modelId="{2E5F1D2B-8F36-46CA-B0E6-485E212C9100}">
      <dgm:prSet custT="1"/>
      <dgm:spPr/>
      <dgm:t>
        <a:bodyPr/>
        <a:lstStyle/>
        <a:p>
          <a:r>
            <a:rPr lang="en-US" sz="1400">
              <a:latin typeface="+mn-lt"/>
              <a:cs typeface="Arial"/>
            </a:rPr>
            <a:t>Check out learning opportunities (all of which are free to attend)</a:t>
          </a:r>
          <a:endParaRPr lang="en-GB" sz="1400">
            <a:cs typeface="Arial"/>
          </a:endParaRPr>
        </a:p>
      </dgm:t>
    </dgm:pt>
    <dgm:pt modelId="{8088AA05-2259-4D7E-A19A-2ADB83FDB940}" type="parTrans" cxnId="{A68E2F9D-4E6F-4A75-8C67-C4CD09B6789C}">
      <dgm:prSet/>
      <dgm:spPr/>
      <dgm:t>
        <a:bodyPr/>
        <a:lstStyle/>
        <a:p>
          <a:endParaRPr lang="en-GB"/>
        </a:p>
      </dgm:t>
    </dgm:pt>
    <dgm:pt modelId="{23B3724F-5387-4598-A16D-551C5521D19A}" type="sibTrans" cxnId="{A68E2F9D-4E6F-4A75-8C67-C4CD09B6789C}">
      <dgm:prSet/>
      <dgm:spPr/>
      <dgm:t>
        <a:bodyPr/>
        <a:lstStyle/>
        <a:p>
          <a:endParaRPr lang="en-GB"/>
        </a:p>
      </dgm:t>
    </dgm:pt>
    <dgm:pt modelId="{AE55285E-EE71-A048-BD12-24443862061B}">
      <dgm:prSet phldr="0" custT="1"/>
      <dgm:spPr/>
      <dgm:t>
        <a:bodyPr/>
        <a:lstStyle/>
        <a:p>
          <a:pPr>
            <a:lnSpc>
              <a:spcPct val="90000"/>
            </a:lnSpc>
            <a:spcAft>
              <a:spcPct val="35000"/>
            </a:spcAft>
            <a:buNone/>
          </a:pPr>
          <a:r>
            <a:rPr lang="en-US" sz="1600" b="1" u="none" kern="1200">
              <a:solidFill>
                <a:schemeClr val="bg1"/>
              </a:solidFill>
              <a:latin typeface="Calibri" panose="020F0502020204030204"/>
              <a:ea typeface="+mn-ea"/>
              <a:cs typeface="Arial"/>
            </a:rPr>
            <a:t>Register</a:t>
          </a:r>
          <a:endParaRPr lang="en-US" sz="1600" b="1" u="none" kern="1200">
            <a:solidFill>
              <a:schemeClr val="bg1"/>
            </a:solidFill>
            <a:latin typeface="+mn-lt"/>
            <a:ea typeface="+mn-ea"/>
            <a:cs typeface="Arial"/>
          </a:endParaRPr>
        </a:p>
      </dgm:t>
    </dgm:pt>
    <dgm:pt modelId="{1B5A431E-A3CC-4E4E-B473-54CE901B66FB}" type="parTrans" cxnId="{556A5E13-2EC0-5447-8B23-FB3260AFE12A}">
      <dgm:prSet/>
      <dgm:spPr/>
      <dgm:t>
        <a:bodyPr/>
        <a:lstStyle/>
        <a:p>
          <a:endParaRPr lang="en-GB"/>
        </a:p>
      </dgm:t>
    </dgm:pt>
    <dgm:pt modelId="{6A43DEA3-9EA5-094C-8918-EBD74AA9B144}" type="sibTrans" cxnId="{556A5E13-2EC0-5447-8B23-FB3260AFE12A}">
      <dgm:prSet/>
      <dgm:spPr/>
      <dgm:t>
        <a:bodyPr/>
        <a:lstStyle/>
        <a:p>
          <a:endParaRPr lang="en-GB"/>
        </a:p>
      </dgm:t>
    </dgm:pt>
    <dgm:pt modelId="{84632C1D-D274-D146-9973-8BE11CCE5B8A}">
      <dgm:prSet custT="1"/>
      <dgm:spPr/>
      <dgm:t>
        <a:bodyPr/>
        <a:lstStyle/>
        <a:p>
          <a:pPr rtl="0"/>
          <a:endParaRPr lang="en-US" sz="1400"/>
        </a:p>
      </dgm:t>
    </dgm:pt>
    <dgm:pt modelId="{CB488459-5D5F-1F45-9FC6-412089E26B4B}" type="parTrans" cxnId="{433BB64F-713C-8241-942B-3192572A0F01}">
      <dgm:prSet/>
      <dgm:spPr/>
      <dgm:t>
        <a:bodyPr/>
        <a:lstStyle/>
        <a:p>
          <a:endParaRPr lang="en-GB"/>
        </a:p>
      </dgm:t>
    </dgm:pt>
    <dgm:pt modelId="{B0F89A8F-F014-DA42-A57A-C7A6E67E4255}" type="sibTrans" cxnId="{433BB64F-713C-8241-942B-3192572A0F01}">
      <dgm:prSet/>
      <dgm:spPr/>
      <dgm:t>
        <a:bodyPr/>
        <a:lstStyle/>
        <a:p>
          <a:endParaRPr lang="en-GB"/>
        </a:p>
      </dgm:t>
    </dgm:pt>
    <dgm:pt modelId="{8A9C2DF7-5AF6-8F41-A65E-45643F775D71}">
      <dgm:prSet custT="1"/>
      <dgm:spPr/>
      <dgm:t>
        <a:bodyPr/>
        <a:lstStyle/>
        <a:p>
          <a:pPr>
            <a:buNone/>
          </a:pPr>
          <a:r>
            <a:rPr lang="en-GB" sz="1400">
              <a:latin typeface="+mn-lt"/>
              <a:cs typeface="Arial"/>
            </a:rPr>
            <a:t>Familiarise yourself with medicines safety updates</a:t>
          </a:r>
          <a:endParaRPr lang="en-GB" sz="1400" b="0">
            <a:latin typeface="+mn-lt"/>
            <a:cs typeface="Arial"/>
          </a:endParaRPr>
        </a:p>
      </dgm:t>
    </dgm:pt>
    <dgm:pt modelId="{F0D0B6FA-888A-FF4C-8D7A-EB817EE0975D}" type="parTrans" cxnId="{F638AC83-0880-EA45-93B1-F78D8E1EFFFD}">
      <dgm:prSet/>
      <dgm:spPr/>
      <dgm:t>
        <a:bodyPr/>
        <a:lstStyle/>
        <a:p>
          <a:endParaRPr lang="en-GB"/>
        </a:p>
      </dgm:t>
    </dgm:pt>
    <dgm:pt modelId="{CAB805FB-5432-744F-8B31-EFC29D053FDF}" type="sibTrans" cxnId="{F638AC83-0880-EA45-93B1-F78D8E1EFFFD}">
      <dgm:prSet/>
      <dgm:spPr/>
      <dgm:t>
        <a:bodyPr/>
        <a:lstStyle/>
        <a:p>
          <a:endParaRPr lang="en-GB"/>
        </a:p>
      </dgm:t>
    </dgm:pt>
    <dgm:pt modelId="{A740A4AE-9AA6-DC41-A21E-E021AA8224D6}">
      <dgm:prSet phldr="0" custT="1"/>
      <dgm:spPr/>
      <dgm:t>
        <a:bodyPr/>
        <a:lstStyle/>
        <a:p>
          <a:pPr>
            <a:lnSpc>
              <a:spcPct val="90000"/>
            </a:lnSpc>
            <a:spcAft>
              <a:spcPct val="35000"/>
            </a:spcAft>
            <a:buNone/>
          </a:pPr>
          <a:r>
            <a:rPr lang="en-US" sz="1600" b="1" u="none" kern="1200">
              <a:solidFill>
                <a:schemeClr val="bg1"/>
              </a:solidFill>
              <a:latin typeface="Calibri" panose="020F0502020204030204"/>
              <a:ea typeface="+mn-ea"/>
              <a:cs typeface="Arial"/>
            </a:rPr>
            <a:t>Share</a:t>
          </a:r>
          <a:endParaRPr lang="en-US" sz="1600" b="1" u="none" kern="1200">
            <a:solidFill>
              <a:schemeClr val="bg1"/>
            </a:solidFill>
            <a:latin typeface="Calibri" panose="020F0502020204030204"/>
            <a:ea typeface="+mn-ea"/>
            <a:cs typeface="Arial" panose="020B0604020202020204" pitchFamily="34" charset="0"/>
          </a:endParaRPr>
        </a:p>
      </dgm:t>
    </dgm:pt>
    <dgm:pt modelId="{E5985BB3-A8A0-7F4D-9081-245A4E533BBB}" type="parTrans" cxnId="{736ADD6D-92C4-AD48-8FD7-9C7C1E6D1F36}">
      <dgm:prSet/>
      <dgm:spPr/>
      <dgm:t>
        <a:bodyPr/>
        <a:lstStyle/>
        <a:p>
          <a:endParaRPr lang="en-GB"/>
        </a:p>
      </dgm:t>
    </dgm:pt>
    <dgm:pt modelId="{FCF2D079-02AF-3742-B192-CCFB830A48F2}" type="sibTrans" cxnId="{736ADD6D-92C4-AD48-8FD7-9C7C1E6D1F36}">
      <dgm:prSet/>
      <dgm:spPr/>
      <dgm:t>
        <a:bodyPr/>
        <a:lstStyle/>
        <a:p>
          <a:endParaRPr lang="en-GB"/>
        </a:p>
      </dgm:t>
    </dgm:pt>
    <dgm:pt modelId="{E778D375-997E-354A-B64E-F443C3750BEE}">
      <dgm:prSet phldr="0" custT="1"/>
      <dgm:spPr/>
      <dgm:t>
        <a:bodyPr/>
        <a:lstStyle/>
        <a:p>
          <a:pPr>
            <a:lnSpc>
              <a:spcPct val="90000"/>
            </a:lnSpc>
            <a:spcAft>
              <a:spcPct val="35000"/>
            </a:spcAft>
            <a:buNone/>
          </a:pPr>
          <a:r>
            <a:rPr lang="en-US" sz="1600" b="1" u="none" kern="1200">
              <a:solidFill>
                <a:schemeClr val="bg1"/>
              </a:solidFill>
              <a:latin typeface="Calibri" panose="020F0502020204030204"/>
              <a:ea typeface="+mn-ea"/>
              <a:cs typeface="Arial" panose="020B0604020202020204" pitchFamily="34" charset="0"/>
            </a:rPr>
            <a:t>Expect</a:t>
          </a:r>
        </a:p>
      </dgm:t>
    </dgm:pt>
    <dgm:pt modelId="{278DBFB7-F27F-6C4C-8788-094920FBA6D5}" type="parTrans" cxnId="{E1461B07-973C-4D4A-B1BC-306C8FAAC09B}">
      <dgm:prSet/>
      <dgm:spPr/>
      <dgm:t>
        <a:bodyPr/>
        <a:lstStyle/>
        <a:p>
          <a:endParaRPr lang="en-GB"/>
        </a:p>
      </dgm:t>
    </dgm:pt>
    <dgm:pt modelId="{5EE1E30E-8847-E340-9CEE-FE4248F8E697}" type="sibTrans" cxnId="{E1461B07-973C-4D4A-B1BC-306C8FAAC09B}">
      <dgm:prSet/>
      <dgm:spPr/>
      <dgm:t>
        <a:bodyPr/>
        <a:lstStyle/>
        <a:p>
          <a:endParaRPr lang="en-GB"/>
        </a:p>
      </dgm:t>
    </dgm:pt>
    <dgm:pt modelId="{87CAD564-97C2-7940-987A-9EB96BC3894F}">
      <dgm:prSet phldr="0" custT="1"/>
      <dgm:spPr/>
      <dgm:t>
        <a:bodyPr/>
        <a:lstStyle/>
        <a:p>
          <a:pPr>
            <a:lnSpc>
              <a:spcPct val="90000"/>
            </a:lnSpc>
            <a:spcAft>
              <a:spcPct val="35000"/>
            </a:spcAft>
            <a:buNone/>
          </a:pPr>
          <a:r>
            <a:rPr lang="en-US" sz="1600" b="1" u="none" kern="1200">
              <a:solidFill>
                <a:schemeClr val="bg1"/>
              </a:solidFill>
              <a:latin typeface="+mn-lt"/>
              <a:ea typeface="+mn-ea"/>
              <a:cs typeface="Arial"/>
            </a:rPr>
            <a:t>Familiarise</a:t>
          </a:r>
        </a:p>
      </dgm:t>
    </dgm:pt>
    <dgm:pt modelId="{7C89F11D-8AF3-A840-BFAE-648B3E2F0AF1}" type="parTrans" cxnId="{B400036F-7956-B246-B06F-9F69A5A0EA8D}">
      <dgm:prSet/>
      <dgm:spPr/>
      <dgm:t>
        <a:bodyPr/>
        <a:lstStyle/>
        <a:p>
          <a:endParaRPr lang="en-GB"/>
        </a:p>
      </dgm:t>
    </dgm:pt>
    <dgm:pt modelId="{2D63D386-BFFC-804D-B2DA-51A747A03909}" type="sibTrans" cxnId="{B400036F-7956-B246-B06F-9F69A5A0EA8D}">
      <dgm:prSet/>
      <dgm:spPr/>
      <dgm:t>
        <a:bodyPr/>
        <a:lstStyle/>
        <a:p>
          <a:endParaRPr lang="en-GB"/>
        </a:p>
      </dgm:t>
    </dgm:pt>
    <dgm:pt modelId="{317C6F5E-6598-474A-A113-423CD2D61736}">
      <dgm:prSet custT="1"/>
      <dgm:spPr/>
      <dgm:t>
        <a:bodyPr/>
        <a:lstStyle/>
        <a:p>
          <a:pPr>
            <a:buNone/>
          </a:pPr>
          <a:r>
            <a:rPr lang="en-US" sz="1400">
              <a:ea typeface="Calibri"/>
              <a:cs typeface="Calibri"/>
            </a:rPr>
            <a:t>Suggested actions to aid addition of hydroxychloroquine retinal monitoring </a:t>
          </a:r>
          <a:r>
            <a:rPr lang="en-US" sz="1400" b="1">
              <a:ea typeface="Calibri"/>
              <a:cs typeface="Calibri"/>
            </a:rPr>
            <a:t>SNOMED codes </a:t>
          </a:r>
          <a:r>
            <a:rPr lang="en-US" sz="1400">
              <a:ea typeface="Calibri"/>
              <a:cs typeface="Calibri"/>
            </a:rPr>
            <a:t>to clinical record  with relevant members of  GP practice team</a:t>
          </a:r>
          <a:endParaRPr lang="en-GB" sz="1400" b="0"/>
        </a:p>
      </dgm:t>
    </dgm:pt>
    <dgm:pt modelId="{94BFE56D-D4EE-8440-AA2B-F62F48DF68D8}" type="parTrans" cxnId="{79ADD745-CD38-1B49-AA4E-13CB3C5A301B}">
      <dgm:prSet/>
      <dgm:spPr/>
      <dgm:t>
        <a:bodyPr/>
        <a:lstStyle/>
        <a:p>
          <a:endParaRPr lang="en-GB"/>
        </a:p>
      </dgm:t>
    </dgm:pt>
    <dgm:pt modelId="{2BF28D44-43E0-9649-8898-2E321E9B1C4B}" type="sibTrans" cxnId="{79ADD745-CD38-1B49-AA4E-13CB3C5A301B}">
      <dgm:prSet/>
      <dgm:spPr/>
      <dgm:t>
        <a:bodyPr/>
        <a:lstStyle/>
        <a:p>
          <a:endParaRPr lang="en-GB"/>
        </a:p>
      </dgm:t>
    </dgm:pt>
    <dgm:pt modelId="{ECFDE6F7-7F52-1346-BCA3-83F44E173618}">
      <dgm:prSet custT="1"/>
      <dgm:spPr/>
      <dgm:t>
        <a:bodyPr/>
        <a:lstStyle/>
        <a:p>
          <a:r>
            <a:rPr lang="en-GB" sz="1400">
              <a:latin typeface="+mn-lt"/>
              <a:cs typeface="Arial"/>
            </a:rPr>
            <a:t>Register with SPS to review live </a:t>
          </a:r>
          <a:r>
            <a:rPr lang="en-GB" sz="1400">
              <a:latin typeface="+mn-lt"/>
              <a:cs typeface="Arial"/>
              <a:hlinkClick xmlns:r="http://schemas.openxmlformats.org/officeDocument/2006/relationships" r:id="rId3"/>
            </a:rPr>
            <a:t>Medicines Supply Tool </a:t>
          </a:r>
          <a:endParaRPr lang="en-GB" sz="1400"/>
        </a:p>
      </dgm:t>
    </dgm:pt>
    <dgm:pt modelId="{CB051736-BFEE-EF48-A073-F3815079B2AC}" type="parTrans" cxnId="{017A63CD-6839-694A-8671-3D99275BD3A0}">
      <dgm:prSet/>
      <dgm:spPr/>
      <dgm:t>
        <a:bodyPr/>
        <a:lstStyle/>
        <a:p>
          <a:endParaRPr lang="en-GB"/>
        </a:p>
      </dgm:t>
    </dgm:pt>
    <dgm:pt modelId="{993CF22E-765D-FC43-B7A4-0560CD3402DE}" type="sibTrans" cxnId="{017A63CD-6839-694A-8671-3D99275BD3A0}">
      <dgm:prSet/>
      <dgm:spPr/>
      <dgm:t>
        <a:bodyPr/>
        <a:lstStyle/>
        <a:p>
          <a:endParaRPr lang="en-GB"/>
        </a:p>
      </dgm:t>
    </dgm:pt>
    <dgm:pt modelId="{25D28699-E55C-424D-A3EE-7D30BE3D53F8}">
      <dgm:prSet custT="1"/>
      <dgm:spPr/>
      <dgm:t>
        <a:bodyPr/>
        <a:lstStyle/>
        <a:p>
          <a:r>
            <a:rPr lang="en-GB" sz="1600"/>
            <a:t>Ensure</a:t>
          </a:r>
        </a:p>
      </dgm:t>
    </dgm:pt>
    <dgm:pt modelId="{3D290ACC-017F-C64D-933C-1AB682CA436C}" type="parTrans" cxnId="{FAF7F993-BF83-4424-8073-DAC140626FDD}">
      <dgm:prSet/>
      <dgm:spPr/>
      <dgm:t>
        <a:bodyPr/>
        <a:lstStyle/>
        <a:p>
          <a:endParaRPr lang="en-GB"/>
        </a:p>
      </dgm:t>
    </dgm:pt>
    <dgm:pt modelId="{929C3487-F8C3-7743-AB1F-FBD9247EA28F}" type="sibTrans" cxnId="{FAF7F993-BF83-4424-8073-DAC140626FDD}">
      <dgm:prSet/>
      <dgm:spPr/>
      <dgm:t>
        <a:bodyPr/>
        <a:lstStyle/>
        <a:p>
          <a:endParaRPr lang="en-GB"/>
        </a:p>
      </dgm:t>
    </dgm:pt>
    <dgm:pt modelId="{E780207C-E65A-BC41-8511-76F6973F5028}">
      <dgm:prSet/>
      <dgm:spPr/>
      <dgm:t>
        <a:bodyPr/>
        <a:lstStyle/>
        <a:p>
          <a:pPr>
            <a:buNone/>
          </a:pPr>
          <a:endParaRPr lang="en-GB" sz="1100"/>
        </a:p>
      </dgm:t>
    </dgm:pt>
    <dgm:pt modelId="{A2B85149-B8A0-624E-BD2A-3309561FB1BE}" type="parTrans" cxnId="{AA78333E-2361-482B-A9F6-D15951865AFC}">
      <dgm:prSet/>
      <dgm:spPr/>
      <dgm:t>
        <a:bodyPr/>
        <a:lstStyle/>
        <a:p>
          <a:endParaRPr lang="en-GB"/>
        </a:p>
      </dgm:t>
    </dgm:pt>
    <dgm:pt modelId="{B89F2EFA-5C54-264A-B4FD-987B034EFF8B}" type="sibTrans" cxnId="{AA78333E-2361-482B-A9F6-D15951865AFC}">
      <dgm:prSet/>
      <dgm:spPr/>
      <dgm:t>
        <a:bodyPr/>
        <a:lstStyle/>
        <a:p>
          <a:endParaRPr lang="en-GB"/>
        </a:p>
      </dgm:t>
    </dgm:pt>
    <dgm:pt modelId="{43BF87CF-B47D-1A48-BCD0-DBBE76A82ADF}">
      <dgm:prSet custT="1"/>
      <dgm:spPr/>
      <dgm:t>
        <a:bodyPr/>
        <a:lstStyle/>
        <a:p>
          <a:r>
            <a:rPr lang="en-GB" sz="1400" b="0">
              <a:effectLst/>
              <a:latin typeface="Calibri" panose="020F0502020204030204" pitchFamily="34" charset="0"/>
              <a:ea typeface="Calibri" panose="020F0502020204030204" pitchFamily="34" charset="0"/>
              <a:cs typeface="Calibri" panose="020F0502020204030204" pitchFamily="34" charset="0"/>
            </a:rPr>
            <a:t>patients on Salazopyrin EN® are considered for switching to sulfasalazine GR  </a:t>
          </a:r>
        </a:p>
      </dgm:t>
    </dgm:pt>
    <dgm:pt modelId="{857AC764-B592-0145-BF70-5F6254DB6495}" type="parTrans" cxnId="{12800051-B3A1-4C30-A488-3C20522DF5AC}">
      <dgm:prSet/>
      <dgm:spPr/>
      <dgm:t>
        <a:bodyPr/>
        <a:lstStyle/>
        <a:p>
          <a:endParaRPr lang="en-GB"/>
        </a:p>
      </dgm:t>
    </dgm:pt>
    <dgm:pt modelId="{15284AF6-60F4-274C-AC09-F61835AD1E70}" type="sibTrans" cxnId="{12800051-B3A1-4C30-A488-3C20522DF5AC}">
      <dgm:prSet/>
      <dgm:spPr/>
      <dgm:t>
        <a:bodyPr/>
        <a:lstStyle/>
        <a:p>
          <a:endParaRPr lang="en-GB"/>
        </a:p>
      </dgm:t>
    </dgm:pt>
    <dgm:pt modelId="{05CC4209-E6F3-BE47-9A27-A10AC8ACC61F}">
      <dgm:prSet/>
      <dgm:spPr/>
      <dgm:t>
        <a:bodyPr/>
        <a:lstStyle/>
        <a:p>
          <a:endParaRPr lang="en-GB" sz="1100"/>
        </a:p>
      </dgm:t>
    </dgm:pt>
    <dgm:pt modelId="{FC6BCF3A-7369-1D44-BE4C-1F28CFE1D72E}" type="parTrans" cxnId="{C239A143-0876-47B6-8A2E-D289AFB917A2}">
      <dgm:prSet/>
      <dgm:spPr/>
      <dgm:t>
        <a:bodyPr/>
        <a:lstStyle/>
        <a:p>
          <a:endParaRPr lang="en-GB"/>
        </a:p>
      </dgm:t>
    </dgm:pt>
    <dgm:pt modelId="{165E4C5B-7AF5-BD41-9AFE-DA3EA79F236E}" type="sibTrans" cxnId="{C239A143-0876-47B6-8A2E-D289AFB917A2}">
      <dgm:prSet/>
      <dgm:spPr/>
      <dgm:t>
        <a:bodyPr/>
        <a:lstStyle/>
        <a:p>
          <a:endParaRPr lang="en-GB"/>
        </a:p>
      </dgm:t>
    </dgm:pt>
    <dgm:pt modelId="{7952CE22-D82B-1240-A884-9C70BACCC06D}">
      <dgm:prSet custT="1"/>
      <dgm:spPr/>
      <dgm:t>
        <a:bodyPr/>
        <a:lstStyle/>
        <a:p>
          <a:pPr rtl="0"/>
          <a:r>
            <a:rPr lang="en-GB" sz="1400" b="1">
              <a:solidFill>
                <a:schemeClr val="accent1">
                  <a:lumMod val="75000"/>
                </a:schemeClr>
              </a:solidFill>
              <a:latin typeface="Calibri" panose="020F0502020204030204" pitchFamily="34" charset="0"/>
              <a:cs typeface="Calibri" panose="020F0502020204030204" pitchFamily="34" charset="0"/>
            </a:rPr>
            <a:t>Medicines Supply Problem – Insulins: </a:t>
          </a:r>
          <a:r>
            <a:rPr lang="en-GB" sz="1400" b="0">
              <a:ea typeface="Calibri"/>
              <a:cs typeface="Calibri"/>
            </a:rPr>
            <a:t>Expect contact from DSNs  with advice by end on the year (2024)</a:t>
          </a:r>
          <a:endParaRPr lang="en-US" sz="2000"/>
        </a:p>
      </dgm:t>
    </dgm:pt>
    <dgm:pt modelId="{40A0F8FE-09EA-4A4F-8B91-D00FA917F6B3}" type="parTrans" cxnId="{2C26EEBF-B0E6-8D44-97C8-E798B2519441}">
      <dgm:prSet/>
      <dgm:spPr/>
      <dgm:t>
        <a:bodyPr/>
        <a:lstStyle/>
        <a:p>
          <a:endParaRPr lang="en-GB"/>
        </a:p>
      </dgm:t>
    </dgm:pt>
    <dgm:pt modelId="{29CFE591-DD1C-9049-B264-80033055AF25}" type="sibTrans" cxnId="{2C26EEBF-B0E6-8D44-97C8-E798B2519441}">
      <dgm:prSet/>
      <dgm:spPr/>
      <dgm:t>
        <a:bodyPr/>
        <a:lstStyle/>
        <a:p>
          <a:endParaRPr lang="en-GB"/>
        </a:p>
      </dgm:t>
    </dgm:pt>
    <dgm:pt modelId="{F5242C1A-BE95-6C48-9111-8B61CAFEBEC6}" type="pres">
      <dgm:prSet presAssocID="{CEE26E60-CC2E-4255-9C57-F80C7F156E8E}" presName="Name0" presStyleCnt="0">
        <dgm:presLayoutVars>
          <dgm:dir/>
          <dgm:animLvl val="lvl"/>
          <dgm:resizeHandles val="exact"/>
        </dgm:presLayoutVars>
      </dgm:prSet>
      <dgm:spPr/>
    </dgm:pt>
    <dgm:pt modelId="{9D93CDA7-D916-40CA-8FBE-91437E66B508}" type="pres">
      <dgm:prSet presAssocID="{6BB9338D-1C8A-4653-9808-48C037E99E01}" presName="boxAndChildren" presStyleCnt="0"/>
      <dgm:spPr/>
    </dgm:pt>
    <dgm:pt modelId="{3555C9EA-E877-4543-985B-1E78D5B659E0}" type="pres">
      <dgm:prSet presAssocID="{6BB9338D-1C8A-4653-9808-48C037E99E01}" presName="parentTextBox" presStyleLbl="alignNode1" presStyleIdx="0" presStyleCnt="7"/>
      <dgm:spPr/>
    </dgm:pt>
    <dgm:pt modelId="{66FD7679-3CA4-44FD-83A0-91767D6D48AF}" type="pres">
      <dgm:prSet presAssocID="{6BB9338D-1C8A-4653-9808-48C037E99E01}" presName="descendantBox" presStyleLbl="bgAccFollowNode1" presStyleIdx="0" presStyleCnt="7"/>
      <dgm:spPr/>
    </dgm:pt>
    <dgm:pt modelId="{7A792D0C-7EB1-A14B-ADDE-AC09227D17D2}" type="pres">
      <dgm:prSet presAssocID="{2D63D386-BFFC-804D-B2DA-51A747A03909}" presName="sp" presStyleCnt="0"/>
      <dgm:spPr/>
    </dgm:pt>
    <dgm:pt modelId="{D64CD126-CC58-0442-A0AF-C85EE3EBF3D1}" type="pres">
      <dgm:prSet presAssocID="{87CAD564-97C2-7940-987A-9EB96BC3894F}" presName="arrowAndChildren" presStyleCnt="0"/>
      <dgm:spPr/>
    </dgm:pt>
    <dgm:pt modelId="{EAF0B256-D433-8845-BD47-8207F0772932}" type="pres">
      <dgm:prSet presAssocID="{87CAD564-97C2-7940-987A-9EB96BC3894F}" presName="parentTextArrow" presStyleLbl="node1" presStyleIdx="0" presStyleCnt="0"/>
      <dgm:spPr/>
    </dgm:pt>
    <dgm:pt modelId="{49F51225-82A4-AF4A-9C2E-7DEA1ED6051B}" type="pres">
      <dgm:prSet presAssocID="{87CAD564-97C2-7940-987A-9EB96BC3894F}" presName="arrow" presStyleLbl="alignNode1" presStyleIdx="1" presStyleCnt="7"/>
      <dgm:spPr/>
    </dgm:pt>
    <dgm:pt modelId="{92B68A3E-11C1-0140-A7C1-3EA77CFA4934}" type="pres">
      <dgm:prSet presAssocID="{87CAD564-97C2-7940-987A-9EB96BC3894F}" presName="descendantArrow" presStyleLbl="bgAccFollowNode1" presStyleIdx="1" presStyleCnt="7"/>
      <dgm:spPr/>
    </dgm:pt>
    <dgm:pt modelId="{021686D0-7295-0641-B89B-AE7AB216549F}" type="pres">
      <dgm:prSet presAssocID="{929C3487-F8C3-7743-AB1F-FBD9247EA28F}" presName="sp" presStyleCnt="0"/>
      <dgm:spPr/>
    </dgm:pt>
    <dgm:pt modelId="{A802E44A-27C4-1647-B522-BA4D233D675F}" type="pres">
      <dgm:prSet presAssocID="{25D28699-E55C-424D-A3EE-7D30BE3D53F8}" presName="arrowAndChildren" presStyleCnt="0"/>
      <dgm:spPr/>
    </dgm:pt>
    <dgm:pt modelId="{575A012F-EE0F-354B-A165-A40F7EB37EE0}" type="pres">
      <dgm:prSet presAssocID="{25D28699-E55C-424D-A3EE-7D30BE3D53F8}" presName="parentTextArrow" presStyleLbl="node1" presStyleIdx="0" presStyleCnt="0"/>
      <dgm:spPr/>
    </dgm:pt>
    <dgm:pt modelId="{3E8C87F7-92F1-EB4C-BC1D-E2C5DD55DD74}" type="pres">
      <dgm:prSet presAssocID="{25D28699-E55C-424D-A3EE-7D30BE3D53F8}" presName="arrow" presStyleLbl="alignNode1" presStyleIdx="2" presStyleCnt="7"/>
      <dgm:spPr/>
    </dgm:pt>
    <dgm:pt modelId="{A0C16652-534B-6641-8E0A-C9F7B1D8E60F}" type="pres">
      <dgm:prSet presAssocID="{25D28699-E55C-424D-A3EE-7D30BE3D53F8}" presName="descendantArrow" presStyleLbl="bgAccFollowNode1" presStyleIdx="2" presStyleCnt="7"/>
      <dgm:spPr/>
    </dgm:pt>
    <dgm:pt modelId="{290D89DD-5BE5-A14D-8A84-51AAF7CB4BD9}" type="pres">
      <dgm:prSet presAssocID="{6A43DEA3-9EA5-094C-8918-EBD74AA9B144}" presName="sp" presStyleCnt="0"/>
      <dgm:spPr/>
    </dgm:pt>
    <dgm:pt modelId="{149270F9-5574-B84D-98FC-8C02A4996964}" type="pres">
      <dgm:prSet presAssocID="{AE55285E-EE71-A048-BD12-24443862061B}" presName="arrowAndChildren" presStyleCnt="0"/>
      <dgm:spPr/>
    </dgm:pt>
    <dgm:pt modelId="{64C79C89-53F2-2546-8B94-407235F6998C}" type="pres">
      <dgm:prSet presAssocID="{AE55285E-EE71-A048-BD12-24443862061B}" presName="parentTextArrow" presStyleLbl="node1" presStyleIdx="0" presStyleCnt="0"/>
      <dgm:spPr/>
    </dgm:pt>
    <dgm:pt modelId="{95F59476-9537-4243-872B-4549B81E2905}" type="pres">
      <dgm:prSet presAssocID="{AE55285E-EE71-A048-BD12-24443862061B}" presName="arrow" presStyleLbl="alignNode1" presStyleIdx="3" presStyleCnt="7"/>
      <dgm:spPr/>
    </dgm:pt>
    <dgm:pt modelId="{23AD4E33-B04B-B040-BFFB-E3E0CE26D3D7}" type="pres">
      <dgm:prSet presAssocID="{AE55285E-EE71-A048-BD12-24443862061B}" presName="descendantArrow" presStyleLbl="bgAccFollowNode1" presStyleIdx="3" presStyleCnt="7"/>
      <dgm:spPr/>
    </dgm:pt>
    <dgm:pt modelId="{0CE7E761-A35D-5B4E-8B7B-AD42FF1AA25D}" type="pres">
      <dgm:prSet presAssocID="{5EE1E30E-8847-E340-9CEE-FE4248F8E697}" presName="sp" presStyleCnt="0"/>
      <dgm:spPr/>
    </dgm:pt>
    <dgm:pt modelId="{02925326-BD80-D341-B9FF-2D410AE1ED5A}" type="pres">
      <dgm:prSet presAssocID="{E778D375-997E-354A-B64E-F443C3750BEE}" presName="arrowAndChildren" presStyleCnt="0"/>
      <dgm:spPr/>
    </dgm:pt>
    <dgm:pt modelId="{769209B7-881F-644C-B9B9-BCA1C299A6A7}" type="pres">
      <dgm:prSet presAssocID="{E778D375-997E-354A-B64E-F443C3750BEE}" presName="parentTextArrow" presStyleLbl="node1" presStyleIdx="0" presStyleCnt="0"/>
      <dgm:spPr/>
    </dgm:pt>
    <dgm:pt modelId="{25693483-39B2-7043-8561-CE78996362DE}" type="pres">
      <dgm:prSet presAssocID="{E778D375-997E-354A-B64E-F443C3750BEE}" presName="arrow" presStyleLbl="alignNode1" presStyleIdx="4" presStyleCnt="7"/>
      <dgm:spPr/>
    </dgm:pt>
    <dgm:pt modelId="{A790BA36-F8B2-F341-9BAD-6B6947D09FD8}" type="pres">
      <dgm:prSet presAssocID="{E778D375-997E-354A-B64E-F443C3750BEE}" presName="descendantArrow" presStyleLbl="bgAccFollowNode1" presStyleIdx="4" presStyleCnt="7"/>
      <dgm:spPr/>
    </dgm:pt>
    <dgm:pt modelId="{4C45EAEC-1086-1949-A6C4-560E7C853EE9}" type="pres">
      <dgm:prSet presAssocID="{FCF2D079-02AF-3742-B192-CCFB830A48F2}" presName="sp" presStyleCnt="0"/>
      <dgm:spPr/>
    </dgm:pt>
    <dgm:pt modelId="{48DD16BB-DECD-2E44-9F20-4FD37643FF41}" type="pres">
      <dgm:prSet presAssocID="{A740A4AE-9AA6-DC41-A21E-E021AA8224D6}" presName="arrowAndChildren" presStyleCnt="0"/>
      <dgm:spPr/>
    </dgm:pt>
    <dgm:pt modelId="{80FA7BE9-ADB9-5F4D-9E0E-A4B9EA403734}" type="pres">
      <dgm:prSet presAssocID="{A740A4AE-9AA6-DC41-A21E-E021AA8224D6}" presName="parentTextArrow" presStyleLbl="node1" presStyleIdx="0" presStyleCnt="0"/>
      <dgm:spPr/>
    </dgm:pt>
    <dgm:pt modelId="{0B6F2D48-F934-C341-A5E3-5DA44594009E}" type="pres">
      <dgm:prSet presAssocID="{A740A4AE-9AA6-DC41-A21E-E021AA8224D6}" presName="arrow" presStyleLbl="alignNode1" presStyleIdx="5" presStyleCnt="7"/>
      <dgm:spPr/>
    </dgm:pt>
    <dgm:pt modelId="{292A7F5A-A759-C24D-A894-227D8F640A4F}" type="pres">
      <dgm:prSet presAssocID="{A740A4AE-9AA6-DC41-A21E-E021AA8224D6}" presName="descendantArrow" presStyleLbl="bgAccFollowNode1" presStyleIdx="5" presStyleCnt="7"/>
      <dgm:spPr/>
    </dgm:pt>
    <dgm:pt modelId="{013F756A-F2BF-D749-B2AA-0DC53628D17D}" type="pres">
      <dgm:prSet presAssocID="{4E350671-F22A-46DE-9468-C4270F1FCEFB}" presName="sp" presStyleCnt="0"/>
      <dgm:spPr/>
    </dgm:pt>
    <dgm:pt modelId="{17AE0481-C20E-E443-82C8-A74A3C967773}" type="pres">
      <dgm:prSet presAssocID="{9D60B54C-4800-4453-BA14-FCC30F7DC30E}" presName="arrowAndChildren" presStyleCnt="0"/>
      <dgm:spPr/>
    </dgm:pt>
    <dgm:pt modelId="{5AEA33AB-37CE-A546-A388-30B47972E7B2}" type="pres">
      <dgm:prSet presAssocID="{9D60B54C-4800-4453-BA14-FCC30F7DC30E}" presName="parentTextArrow" presStyleLbl="node1" presStyleIdx="0" presStyleCnt="0"/>
      <dgm:spPr/>
    </dgm:pt>
    <dgm:pt modelId="{11D4CD16-9CA7-B741-9BAC-84DBBC599A84}" type="pres">
      <dgm:prSet presAssocID="{9D60B54C-4800-4453-BA14-FCC30F7DC30E}" presName="arrow" presStyleLbl="alignNode1" presStyleIdx="6" presStyleCnt="7"/>
      <dgm:spPr/>
    </dgm:pt>
    <dgm:pt modelId="{85C7EF09-B132-534D-8A31-A352C8FBF746}" type="pres">
      <dgm:prSet presAssocID="{9D60B54C-4800-4453-BA14-FCC30F7DC30E}" presName="descendantArrow" presStyleLbl="bgAccFollowNode1" presStyleIdx="6" presStyleCnt="7" custScaleX="100930" custScaleY="119323"/>
      <dgm:spPr/>
    </dgm:pt>
  </dgm:ptLst>
  <dgm:cxnLst>
    <dgm:cxn modelId="{E1461B07-973C-4D4A-B1BC-306C8FAAC09B}" srcId="{CEE26E60-CC2E-4255-9C57-F80C7F156E8E}" destId="{E778D375-997E-354A-B64E-F443C3750BEE}" srcOrd="2" destOrd="0" parTransId="{278DBFB7-F27F-6C4C-8788-094920FBA6D5}" sibTransId="{5EE1E30E-8847-E340-9CEE-FE4248F8E697}"/>
    <dgm:cxn modelId="{1AE2810D-AE2E-9742-ADF3-98346AC6FC91}" type="presOf" srcId="{84632C1D-D274-D146-9973-8BE11CCE5B8A}" destId="{A790BA36-F8B2-F341-9BAD-6B6947D09FD8}" srcOrd="0" destOrd="0" presId="urn:microsoft.com/office/officeart/2016/7/layout/VerticalDownArrowProcess"/>
    <dgm:cxn modelId="{556A5E13-2EC0-5447-8B23-FB3260AFE12A}" srcId="{CEE26E60-CC2E-4255-9C57-F80C7F156E8E}" destId="{AE55285E-EE71-A048-BD12-24443862061B}" srcOrd="3" destOrd="0" parTransId="{1B5A431E-A3CC-4E4E-B473-54CE901B66FB}" sibTransId="{6A43DEA3-9EA5-094C-8918-EBD74AA9B144}"/>
    <dgm:cxn modelId="{F5B8AD16-5A3A-834A-93BB-B05A332F49D2}" type="presOf" srcId="{A740A4AE-9AA6-DC41-A21E-E021AA8224D6}" destId="{0B6F2D48-F934-C341-A5E3-5DA44594009E}" srcOrd="1" destOrd="0" presId="urn:microsoft.com/office/officeart/2016/7/layout/VerticalDownArrowProcess"/>
    <dgm:cxn modelId="{65C63618-C9CE-4360-BD2F-1D0A35F48F18}" type="presOf" srcId="{25D28699-E55C-424D-A3EE-7D30BE3D53F8}" destId="{575A012F-EE0F-354B-A165-A40F7EB37EE0}" srcOrd="0" destOrd="0" presId="urn:microsoft.com/office/officeart/2016/7/layout/VerticalDownArrowProcess"/>
    <dgm:cxn modelId="{E595E31A-E38F-1246-BA56-E183FECA5F04}" type="presOf" srcId="{E778D375-997E-354A-B64E-F443C3750BEE}" destId="{769209B7-881F-644C-B9B9-BCA1C299A6A7}" srcOrd="0" destOrd="0" presId="urn:microsoft.com/office/officeart/2016/7/layout/VerticalDownArrowProcess"/>
    <dgm:cxn modelId="{2288161F-EA3E-4DD6-B1CC-2FB52B10424A}" srcId="{9D60B54C-4800-4453-BA14-FCC30F7DC30E}" destId="{02BA7A96-F323-4049-93C9-DB3DEDA9BAF9}" srcOrd="0" destOrd="0" parTransId="{DA4F000E-0287-41D1-B64B-C4D6B9422B93}" sibTransId="{290F9BD1-7897-4C13-BDA6-930A751AB2D3}"/>
    <dgm:cxn modelId="{C2592A24-49B0-46E9-9E9C-F9010C8A3E54}" type="presOf" srcId="{6BB9338D-1C8A-4653-9808-48C037E99E01}" destId="{3555C9EA-E877-4543-985B-1E78D5B659E0}" srcOrd="0" destOrd="0" presId="urn:microsoft.com/office/officeart/2016/7/layout/VerticalDownArrowProcess"/>
    <dgm:cxn modelId="{6A09782E-840C-497C-BD51-53284DDA35C0}" type="presOf" srcId="{05CC4209-E6F3-BE47-9A27-A10AC8ACC61F}" destId="{A0C16652-534B-6641-8E0A-C9F7B1D8E60F}" srcOrd="0" destOrd="2" presId="urn:microsoft.com/office/officeart/2016/7/layout/VerticalDownArrowProcess"/>
    <dgm:cxn modelId="{40812E36-3D7C-7749-9D98-4234785DD2FC}" type="presOf" srcId="{02BA7A96-F323-4049-93C9-DB3DEDA9BAF9}" destId="{85C7EF09-B132-534D-8A31-A352C8FBF746}" srcOrd="0" destOrd="0" presId="urn:microsoft.com/office/officeart/2016/7/layout/VerticalDownArrowProcess"/>
    <dgm:cxn modelId="{03C5A039-A3D0-4C46-9EDD-A527CE4A3FC7}" type="presOf" srcId="{AE55285E-EE71-A048-BD12-24443862061B}" destId="{95F59476-9537-4243-872B-4549B81E2905}" srcOrd="1" destOrd="0" presId="urn:microsoft.com/office/officeart/2016/7/layout/VerticalDownArrowProcess"/>
    <dgm:cxn modelId="{AA78333E-2361-482B-A9F6-D15951865AFC}" srcId="{25D28699-E55C-424D-A3EE-7D30BE3D53F8}" destId="{E780207C-E65A-BC41-8511-76F6973F5028}" srcOrd="0" destOrd="0" parTransId="{A2B85149-B8A0-624E-BD2A-3309561FB1BE}" sibTransId="{B89F2EFA-5C54-264A-B4FD-987B034EFF8B}"/>
    <dgm:cxn modelId="{BF6E3340-782A-4767-B813-6C65E2611FC5}" type="presOf" srcId="{43BF87CF-B47D-1A48-BCD0-DBBE76A82ADF}" destId="{A0C16652-534B-6641-8E0A-C9F7B1D8E60F}" srcOrd="0" destOrd="1" presId="urn:microsoft.com/office/officeart/2016/7/layout/VerticalDownArrowProcess"/>
    <dgm:cxn modelId="{C239A143-0876-47B6-8A2E-D289AFB917A2}" srcId="{25D28699-E55C-424D-A3EE-7D30BE3D53F8}" destId="{05CC4209-E6F3-BE47-9A27-A10AC8ACC61F}" srcOrd="2" destOrd="0" parTransId="{FC6BCF3A-7369-1D44-BE4C-1F28CFE1D72E}" sibTransId="{165E4C5B-7AF5-BD41-9AFE-DA3EA79F236E}"/>
    <dgm:cxn modelId="{E85DAA43-F627-7947-AFD5-98A3856AEB73}" type="presOf" srcId="{A740A4AE-9AA6-DC41-A21E-E021AA8224D6}" destId="{80FA7BE9-ADB9-5F4D-9E0E-A4B9EA403734}" srcOrd="0" destOrd="0" presId="urn:microsoft.com/office/officeart/2016/7/layout/VerticalDownArrowProcess"/>
    <dgm:cxn modelId="{0B97D663-6B00-314B-A526-407B994F1508}" type="presOf" srcId="{ECFDE6F7-7F52-1346-BCA3-83F44E173618}" destId="{23AD4E33-B04B-B040-BFFB-E3E0CE26D3D7}" srcOrd="0" destOrd="0" presId="urn:microsoft.com/office/officeart/2016/7/layout/VerticalDownArrowProcess"/>
    <dgm:cxn modelId="{79ADD745-CD38-1B49-AA4E-13CB3C5A301B}" srcId="{A740A4AE-9AA6-DC41-A21E-E021AA8224D6}" destId="{317C6F5E-6598-474A-A113-423CD2D61736}" srcOrd="0" destOrd="0" parTransId="{94BFE56D-D4EE-8440-AA2B-F62F48DF68D8}" sibTransId="{2BF28D44-43E0-9649-8898-2E321E9B1C4B}"/>
    <dgm:cxn modelId="{736ADD6D-92C4-AD48-8FD7-9C7C1E6D1F36}" srcId="{CEE26E60-CC2E-4255-9C57-F80C7F156E8E}" destId="{A740A4AE-9AA6-DC41-A21E-E021AA8224D6}" srcOrd="1" destOrd="0" parTransId="{E5985BB3-A8A0-7F4D-9081-245A4E533BBB}" sibTransId="{FCF2D079-02AF-3742-B192-CCFB830A48F2}"/>
    <dgm:cxn modelId="{B400036F-7956-B246-B06F-9F69A5A0EA8D}" srcId="{CEE26E60-CC2E-4255-9C57-F80C7F156E8E}" destId="{87CAD564-97C2-7940-987A-9EB96BC3894F}" srcOrd="5" destOrd="0" parTransId="{7C89F11D-8AF3-A840-BFAE-648B3E2F0AF1}" sibTransId="{2D63D386-BFFC-804D-B2DA-51A747A03909}"/>
    <dgm:cxn modelId="{433BB64F-713C-8241-942B-3192572A0F01}" srcId="{E778D375-997E-354A-B64E-F443C3750BEE}" destId="{84632C1D-D274-D146-9973-8BE11CCE5B8A}" srcOrd="0" destOrd="0" parTransId="{CB488459-5D5F-1F45-9FC6-412089E26B4B}" sibTransId="{B0F89A8F-F014-DA42-A57A-C7A6E67E4255}"/>
    <dgm:cxn modelId="{E8FB4A50-58D7-7E47-87E7-3B4C46821252}" type="presOf" srcId="{E778D375-997E-354A-B64E-F443C3750BEE}" destId="{25693483-39B2-7043-8561-CE78996362DE}" srcOrd="1" destOrd="0" presId="urn:microsoft.com/office/officeart/2016/7/layout/VerticalDownArrowProcess"/>
    <dgm:cxn modelId="{12800051-B3A1-4C30-A488-3C20522DF5AC}" srcId="{25D28699-E55C-424D-A3EE-7D30BE3D53F8}" destId="{43BF87CF-B47D-1A48-BCD0-DBBE76A82ADF}" srcOrd="1" destOrd="0" parTransId="{857AC764-B592-0145-BF70-5F6254DB6495}" sibTransId="{15284AF6-60F4-274C-AC09-F61835AD1E70}"/>
    <dgm:cxn modelId="{1EDBF257-C651-3540-8380-1623C4D82E21}" type="presOf" srcId="{87CAD564-97C2-7940-987A-9EB96BC3894F}" destId="{49F51225-82A4-AF4A-9C2E-7DEA1ED6051B}" srcOrd="1" destOrd="0" presId="urn:microsoft.com/office/officeart/2016/7/layout/VerticalDownArrowProcess"/>
    <dgm:cxn modelId="{50E5B259-6FFE-4123-8A1F-4A88A14182D0}" type="presOf" srcId="{2E5F1D2B-8F36-46CA-B0E6-485E212C9100}" destId="{66FD7679-3CA4-44FD-83A0-91767D6D48AF}" srcOrd="0" destOrd="0" presId="urn:microsoft.com/office/officeart/2016/7/layout/VerticalDownArrowProcess"/>
    <dgm:cxn modelId="{F9861D82-F516-4DAD-9584-210DD4B43C2C}" type="presOf" srcId="{25D28699-E55C-424D-A3EE-7D30BE3D53F8}" destId="{3E8C87F7-92F1-EB4C-BC1D-E2C5DD55DD74}" srcOrd="1" destOrd="0" presId="urn:microsoft.com/office/officeart/2016/7/layout/VerticalDownArrowProcess"/>
    <dgm:cxn modelId="{F638AC83-0880-EA45-93B1-F78D8E1EFFFD}" srcId="{87CAD564-97C2-7940-987A-9EB96BC3894F}" destId="{8A9C2DF7-5AF6-8F41-A65E-45643F775D71}" srcOrd="0" destOrd="0" parTransId="{F0D0B6FA-888A-FF4C-8D7A-EB817EE0975D}" sibTransId="{CAB805FB-5432-744F-8B31-EFC29D053FDF}"/>
    <dgm:cxn modelId="{A3FFFD8A-945E-47A9-8093-86658D5B7EB2}" srcId="{CEE26E60-CC2E-4255-9C57-F80C7F156E8E}" destId="{6BB9338D-1C8A-4653-9808-48C037E99E01}" srcOrd="6" destOrd="0" parTransId="{D59FA339-3437-4479-8440-5C1C12119CAD}" sibTransId="{D432470B-04B1-42BE-8828-1D130A5AB35C}"/>
    <dgm:cxn modelId="{9E1FE390-D47C-EC4D-BDA8-2CCDA183CDF6}" type="presOf" srcId="{9D60B54C-4800-4453-BA14-FCC30F7DC30E}" destId="{11D4CD16-9CA7-B741-9BAC-84DBBC599A84}" srcOrd="1" destOrd="0" presId="urn:microsoft.com/office/officeart/2016/7/layout/VerticalDownArrowProcess"/>
    <dgm:cxn modelId="{FAF7F993-BF83-4424-8073-DAC140626FDD}" srcId="{CEE26E60-CC2E-4255-9C57-F80C7F156E8E}" destId="{25D28699-E55C-424D-A3EE-7D30BE3D53F8}" srcOrd="4" destOrd="0" parTransId="{3D290ACC-017F-C64D-933C-1AB682CA436C}" sibTransId="{929C3487-F8C3-7743-AB1F-FBD9247EA28F}"/>
    <dgm:cxn modelId="{A68E2F9D-4E6F-4A75-8C67-C4CD09B6789C}" srcId="{6BB9338D-1C8A-4653-9808-48C037E99E01}" destId="{2E5F1D2B-8F36-46CA-B0E6-485E212C9100}" srcOrd="0" destOrd="0" parTransId="{8088AA05-2259-4D7E-A19A-2ADB83FDB940}" sibTransId="{23B3724F-5387-4598-A16D-551C5521D19A}"/>
    <dgm:cxn modelId="{7E141EA7-34D2-42AA-BE0D-4791E28FC7E8}" srcId="{CEE26E60-CC2E-4255-9C57-F80C7F156E8E}" destId="{9D60B54C-4800-4453-BA14-FCC30F7DC30E}" srcOrd="0" destOrd="0" parTransId="{E42DFB4A-C7E4-45C9-BABD-A74FA9A5C5D8}" sibTransId="{4E350671-F22A-46DE-9468-C4270F1FCEFB}"/>
    <dgm:cxn modelId="{CAFAD5AD-5050-E44C-B7CC-0E85BA94ECCF}" type="presOf" srcId="{317C6F5E-6598-474A-A113-423CD2D61736}" destId="{292A7F5A-A759-C24D-A894-227D8F640A4F}" srcOrd="0" destOrd="0" presId="urn:microsoft.com/office/officeart/2016/7/layout/VerticalDownArrowProcess"/>
    <dgm:cxn modelId="{65019DAE-6F70-4CA7-BA99-4ADEC9AD8F4B}" type="presOf" srcId="{E780207C-E65A-BC41-8511-76F6973F5028}" destId="{A0C16652-534B-6641-8E0A-C9F7B1D8E60F}" srcOrd="0" destOrd="0" presId="urn:microsoft.com/office/officeart/2016/7/layout/VerticalDownArrowProcess"/>
    <dgm:cxn modelId="{6087C9B9-ECA6-654F-A6BE-C62E81F4F9B5}" type="presOf" srcId="{AE55285E-EE71-A048-BD12-24443862061B}" destId="{64C79C89-53F2-2546-8B94-407235F6998C}" srcOrd="0" destOrd="0" presId="urn:microsoft.com/office/officeart/2016/7/layout/VerticalDownArrowProcess"/>
    <dgm:cxn modelId="{B3BFC2BA-C134-2543-9F21-0325FA438AAF}" type="presOf" srcId="{87CAD564-97C2-7940-987A-9EB96BC3894F}" destId="{EAF0B256-D433-8845-BD47-8207F0772932}" srcOrd="0" destOrd="0" presId="urn:microsoft.com/office/officeart/2016/7/layout/VerticalDownArrowProcess"/>
    <dgm:cxn modelId="{2C26EEBF-B0E6-8D44-97C8-E798B2519441}" srcId="{E778D375-997E-354A-B64E-F443C3750BEE}" destId="{7952CE22-D82B-1240-A884-9C70BACCC06D}" srcOrd="1" destOrd="0" parTransId="{40A0F8FE-09EA-4A4F-8B91-D00FA917F6B3}" sibTransId="{29CFE591-DD1C-9049-B264-80033055AF25}"/>
    <dgm:cxn modelId="{017A63CD-6839-694A-8671-3D99275BD3A0}" srcId="{AE55285E-EE71-A048-BD12-24443862061B}" destId="{ECFDE6F7-7F52-1346-BCA3-83F44E173618}" srcOrd="0" destOrd="0" parTransId="{CB051736-BFEE-EF48-A073-F3815079B2AC}" sibTransId="{993CF22E-765D-FC43-B7A4-0560CD3402DE}"/>
    <dgm:cxn modelId="{ACC1F7D2-3FF3-804C-AA8B-92501FE8B716}" type="presOf" srcId="{7952CE22-D82B-1240-A884-9C70BACCC06D}" destId="{A790BA36-F8B2-F341-9BAD-6B6947D09FD8}" srcOrd="0" destOrd="1" presId="urn:microsoft.com/office/officeart/2016/7/layout/VerticalDownArrowProcess"/>
    <dgm:cxn modelId="{55F0C0DF-7648-0840-B66B-04D85EC24EA8}" type="presOf" srcId="{9D60B54C-4800-4453-BA14-FCC30F7DC30E}" destId="{5AEA33AB-37CE-A546-A388-30B47972E7B2}" srcOrd="0" destOrd="0" presId="urn:microsoft.com/office/officeart/2016/7/layout/VerticalDownArrowProcess"/>
    <dgm:cxn modelId="{D5A1E5F1-6775-2B45-9358-2EC86A7254D7}" type="presOf" srcId="{8A9C2DF7-5AF6-8F41-A65E-45643F775D71}" destId="{92B68A3E-11C1-0140-A7C1-3EA77CFA4934}" srcOrd="0" destOrd="0" presId="urn:microsoft.com/office/officeart/2016/7/layout/VerticalDownArrowProcess"/>
    <dgm:cxn modelId="{17AC28FA-AEDC-D64B-921F-7B9F342594D2}" type="presOf" srcId="{CEE26E60-CC2E-4255-9C57-F80C7F156E8E}" destId="{F5242C1A-BE95-6C48-9111-8B61CAFEBEC6}" srcOrd="0" destOrd="0" presId="urn:microsoft.com/office/officeart/2016/7/layout/VerticalDownArrowProcess"/>
    <dgm:cxn modelId="{2BDF6CF7-454B-4E59-8433-2BE54E2FA36C}" type="presParOf" srcId="{F5242C1A-BE95-6C48-9111-8B61CAFEBEC6}" destId="{9D93CDA7-D916-40CA-8FBE-91437E66B508}" srcOrd="0" destOrd="0" presId="urn:microsoft.com/office/officeart/2016/7/layout/VerticalDownArrowProcess"/>
    <dgm:cxn modelId="{CE752073-F757-4E15-9F63-A4679F035912}" type="presParOf" srcId="{9D93CDA7-D916-40CA-8FBE-91437E66B508}" destId="{3555C9EA-E877-4543-985B-1E78D5B659E0}" srcOrd="0" destOrd="0" presId="urn:microsoft.com/office/officeart/2016/7/layout/VerticalDownArrowProcess"/>
    <dgm:cxn modelId="{B4FD75B1-786E-4EEA-BDDE-16C17AAFC1FC}" type="presParOf" srcId="{9D93CDA7-D916-40CA-8FBE-91437E66B508}" destId="{66FD7679-3CA4-44FD-83A0-91767D6D48AF}" srcOrd="1" destOrd="0" presId="urn:microsoft.com/office/officeart/2016/7/layout/VerticalDownArrowProcess"/>
    <dgm:cxn modelId="{6CAF873B-EFE8-FE42-8AFA-6BAF634AD718}" type="presParOf" srcId="{F5242C1A-BE95-6C48-9111-8B61CAFEBEC6}" destId="{7A792D0C-7EB1-A14B-ADDE-AC09227D17D2}" srcOrd="1" destOrd="0" presId="urn:microsoft.com/office/officeart/2016/7/layout/VerticalDownArrowProcess"/>
    <dgm:cxn modelId="{242237E2-A229-824C-8E79-60D3B69AD8F2}" type="presParOf" srcId="{F5242C1A-BE95-6C48-9111-8B61CAFEBEC6}" destId="{D64CD126-CC58-0442-A0AF-C85EE3EBF3D1}" srcOrd="2" destOrd="0" presId="urn:microsoft.com/office/officeart/2016/7/layout/VerticalDownArrowProcess"/>
    <dgm:cxn modelId="{B3477D2D-4095-474D-9639-6D3848DE118D}" type="presParOf" srcId="{D64CD126-CC58-0442-A0AF-C85EE3EBF3D1}" destId="{EAF0B256-D433-8845-BD47-8207F0772932}" srcOrd="0" destOrd="0" presId="urn:microsoft.com/office/officeart/2016/7/layout/VerticalDownArrowProcess"/>
    <dgm:cxn modelId="{7A6FA166-933C-BE42-8D4F-C18C45A991A2}" type="presParOf" srcId="{D64CD126-CC58-0442-A0AF-C85EE3EBF3D1}" destId="{49F51225-82A4-AF4A-9C2E-7DEA1ED6051B}" srcOrd="1" destOrd="0" presId="urn:microsoft.com/office/officeart/2016/7/layout/VerticalDownArrowProcess"/>
    <dgm:cxn modelId="{9B46777F-D394-C24C-8572-62BACD28194E}" type="presParOf" srcId="{D64CD126-CC58-0442-A0AF-C85EE3EBF3D1}" destId="{92B68A3E-11C1-0140-A7C1-3EA77CFA4934}" srcOrd="2" destOrd="0" presId="urn:microsoft.com/office/officeart/2016/7/layout/VerticalDownArrowProcess"/>
    <dgm:cxn modelId="{5BE55C4F-F642-44F1-B4F6-20E11BCD4DED}" type="presParOf" srcId="{F5242C1A-BE95-6C48-9111-8B61CAFEBEC6}" destId="{021686D0-7295-0641-B89B-AE7AB216549F}" srcOrd="3" destOrd="0" presId="urn:microsoft.com/office/officeart/2016/7/layout/VerticalDownArrowProcess"/>
    <dgm:cxn modelId="{60C2B21B-ED6C-4B43-810C-60C27FDDB6A6}" type="presParOf" srcId="{F5242C1A-BE95-6C48-9111-8B61CAFEBEC6}" destId="{A802E44A-27C4-1647-B522-BA4D233D675F}" srcOrd="4" destOrd="0" presId="urn:microsoft.com/office/officeart/2016/7/layout/VerticalDownArrowProcess"/>
    <dgm:cxn modelId="{A4401C20-0450-46FF-B8F6-1ED33E37418F}" type="presParOf" srcId="{A802E44A-27C4-1647-B522-BA4D233D675F}" destId="{575A012F-EE0F-354B-A165-A40F7EB37EE0}" srcOrd="0" destOrd="0" presId="urn:microsoft.com/office/officeart/2016/7/layout/VerticalDownArrowProcess"/>
    <dgm:cxn modelId="{8FB72C50-243E-4BA3-9BB3-C0ADACBD0BDE}" type="presParOf" srcId="{A802E44A-27C4-1647-B522-BA4D233D675F}" destId="{3E8C87F7-92F1-EB4C-BC1D-E2C5DD55DD74}" srcOrd="1" destOrd="0" presId="urn:microsoft.com/office/officeart/2016/7/layout/VerticalDownArrowProcess"/>
    <dgm:cxn modelId="{12DBE937-DC93-4DDD-B359-1F9F38323396}" type="presParOf" srcId="{A802E44A-27C4-1647-B522-BA4D233D675F}" destId="{A0C16652-534B-6641-8E0A-C9F7B1D8E60F}" srcOrd="2" destOrd="0" presId="urn:microsoft.com/office/officeart/2016/7/layout/VerticalDownArrowProcess"/>
    <dgm:cxn modelId="{8653EDAD-331E-C54E-B404-4FBEEE82302C}" type="presParOf" srcId="{F5242C1A-BE95-6C48-9111-8B61CAFEBEC6}" destId="{290D89DD-5BE5-A14D-8A84-51AAF7CB4BD9}" srcOrd="5" destOrd="0" presId="urn:microsoft.com/office/officeart/2016/7/layout/VerticalDownArrowProcess"/>
    <dgm:cxn modelId="{6C0D6C73-795D-EA4A-A674-CAF2C93B7960}" type="presParOf" srcId="{F5242C1A-BE95-6C48-9111-8B61CAFEBEC6}" destId="{149270F9-5574-B84D-98FC-8C02A4996964}" srcOrd="6" destOrd="0" presId="urn:microsoft.com/office/officeart/2016/7/layout/VerticalDownArrowProcess"/>
    <dgm:cxn modelId="{925A0816-FD5B-5949-8731-BC120FE8D5B2}" type="presParOf" srcId="{149270F9-5574-B84D-98FC-8C02A4996964}" destId="{64C79C89-53F2-2546-8B94-407235F6998C}" srcOrd="0" destOrd="0" presId="urn:microsoft.com/office/officeart/2016/7/layout/VerticalDownArrowProcess"/>
    <dgm:cxn modelId="{6652291B-FC04-AE4A-BFAD-B3A42B33D2CB}" type="presParOf" srcId="{149270F9-5574-B84D-98FC-8C02A4996964}" destId="{95F59476-9537-4243-872B-4549B81E2905}" srcOrd="1" destOrd="0" presId="urn:microsoft.com/office/officeart/2016/7/layout/VerticalDownArrowProcess"/>
    <dgm:cxn modelId="{DD15F3A4-82A4-1044-8E52-59C4E225C278}" type="presParOf" srcId="{149270F9-5574-B84D-98FC-8C02A4996964}" destId="{23AD4E33-B04B-B040-BFFB-E3E0CE26D3D7}" srcOrd="2" destOrd="0" presId="urn:microsoft.com/office/officeart/2016/7/layout/VerticalDownArrowProcess"/>
    <dgm:cxn modelId="{66C6CB25-4075-7E4F-9C4A-12F07E78E0EB}" type="presParOf" srcId="{F5242C1A-BE95-6C48-9111-8B61CAFEBEC6}" destId="{0CE7E761-A35D-5B4E-8B7B-AD42FF1AA25D}" srcOrd="7" destOrd="0" presId="urn:microsoft.com/office/officeart/2016/7/layout/VerticalDownArrowProcess"/>
    <dgm:cxn modelId="{2042A983-CB71-8947-9042-6D5AD7D76605}" type="presParOf" srcId="{F5242C1A-BE95-6C48-9111-8B61CAFEBEC6}" destId="{02925326-BD80-D341-B9FF-2D410AE1ED5A}" srcOrd="8" destOrd="0" presId="urn:microsoft.com/office/officeart/2016/7/layout/VerticalDownArrowProcess"/>
    <dgm:cxn modelId="{0254342A-2D17-DB49-A511-281A04C38547}" type="presParOf" srcId="{02925326-BD80-D341-B9FF-2D410AE1ED5A}" destId="{769209B7-881F-644C-B9B9-BCA1C299A6A7}" srcOrd="0" destOrd="0" presId="urn:microsoft.com/office/officeart/2016/7/layout/VerticalDownArrowProcess"/>
    <dgm:cxn modelId="{29A08970-E00A-F045-8A1E-094180BB2BA1}" type="presParOf" srcId="{02925326-BD80-D341-B9FF-2D410AE1ED5A}" destId="{25693483-39B2-7043-8561-CE78996362DE}" srcOrd="1" destOrd="0" presId="urn:microsoft.com/office/officeart/2016/7/layout/VerticalDownArrowProcess"/>
    <dgm:cxn modelId="{2B4E68E6-D77B-9D4B-810C-C1E8EF34B13E}" type="presParOf" srcId="{02925326-BD80-D341-B9FF-2D410AE1ED5A}" destId="{A790BA36-F8B2-F341-9BAD-6B6947D09FD8}" srcOrd="2" destOrd="0" presId="urn:microsoft.com/office/officeart/2016/7/layout/VerticalDownArrowProcess"/>
    <dgm:cxn modelId="{304A96C3-BA5B-7642-A358-D3F7C257152A}" type="presParOf" srcId="{F5242C1A-BE95-6C48-9111-8B61CAFEBEC6}" destId="{4C45EAEC-1086-1949-A6C4-560E7C853EE9}" srcOrd="9" destOrd="0" presId="urn:microsoft.com/office/officeart/2016/7/layout/VerticalDownArrowProcess"/>
    <dgm:cxn modelId="{EF1079D9-1846-0D4F-B7AB-9329C0C97725}" type="presParOf" srcId="{F5242C1A-BE95-6C48-9111-8B61CAFEBEC6}" destId="{48DD16BB-DECD-2E44-9F20-4FD37643FF41}" srcOrd="10" destOrd="0" presId="urn:microsoft.com/office/officeart/2016/7/layout/VerticalDownArrowProcess"/>
    <dgm:cxn modelId="{532B4939-B638-AA42-BA31-B4B6771BD6D2}" type="presParOf" srcId="{48DD16BB-DECD-2E44-9F20-4FD37643FF41}" destId="{80FA7BE9-ADB9-5F4D-9E0E-A4B9EA403734}" srcOrd="0" destOrd="0" presId="urn:microsoft.com/office/officeart/2016/7/layout/VerticalDownArrowProcess"/>
    <dgm:cxn modelId="{1D4688D4-574D-144D-89F0-A3EC8553B4B3}" type="presParOf" srcId="{48DD16BB-DECD-2E44-9F20-4FD37643FF41}" destId="{0B6F2D48-F934-C341-A5E3-5DA44594009E}" srcOrd="1" destOrd="0" presId="urn:microsoft.com/office/officeart/2016/7/layout/VerticalDownArrowProcess"/>
    <dgm:cxn modelId="{85564CC3-2123-B548-9FE7-E26F238BFD6B}" type="presParOf" srcId="{48DD16BB-DECD-2E44-9F20-4FD37643FF41}" destId="{292A7F5A-A759-C24D-A894-227D8F640A4F}" srcOrd="2" destOrd="0" presId="urn:microsoft.com/office/officeart/2016/7/layout/VerticalDownArrowProcess"/>
    <dgm:cxn modelId="{CD11767A-4123-1F46-BC15-9E45235246F8}" type="presParOf" srcId="{F5242C1A-BE95-6C48-9111-8B61CAFEBEC6}" destId="{013F756A-F2BF-D749-B2AA-0DC53628D17D}" srcOrd="11" destOrd="0" presId="urn:microsoft.com/office/officeart/2016/7/layout/VerticalDownArrowProcess"/>
    <dgm:cxn modelId="{FB9A58FE-FE5C-8247-A878-1D72F54149E4}" type="presParOf" srcId="{F5242C1A-BE95-6C48-9111-8B61CAFEBEC6}" destId="{17AE0481-C20E-E443-82C8-A74A3C967773}" srcOrd="12" destOrd="0" presId="urn:microsoft.com/office/officeart/2016/7/layout/VerticalDownArrowProcess"/>
    <dgm:cxn modelId="{CFE3DD28-5596-6641-BA21-9CA5D68B8600}" type="presParOf" srcId="{17AE0481-C20E-E443-82C8-A74A3C967773}" destId="{5AEA33AB-37CE-A546-A388-30B47972E7B2}" srcOrd="0" destOrd="0" presId="urn:microsoft.com/office/officeart/2016/7/layout/VerticalDownArrowProcess"/>
    <dgm:cxn modelId="{365895DE-2158-2841-9E27-9314EB91EBC0}" type="presParOf" srcId="{17AE0481-C20E-E443-82C8-A74A3C967773}" destId="{11D4CD16-9CA7-B741-9BAC-84DBBC599A84}" srcOrd="1" destOrd="0" presId="urn:microsoft.com/office/officeart/2016/7/layout/VerticalDownArrowProcess"/>
    <dgm:cxn modelId="{A6C218B1-9391-4244-8343-04969E4A1930}" type="presParOf" srcId="{17AE0481-C20E-E443-82C8-A74A3C967773}" destId="{85C7EF09-B132-534D-8A31-A352C8FBF746}"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C64F2-1B1F-8840-BA72-474A1DA07D1A}">
      <dsp:nvSpPr>
        <dsp:cNvPr id="0" name=""/>
        <dsp:cNvSpPr/>
      </dsp:nvSpPr>
      <dsp:spPr>
        <a:xfrm>
          <a:off x="140228" y="-53479"/>
          <a:ext cx="4184423" cy="481767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915C3A-90C8-E84E-95E0-4193F3F5B2FF}">
      <dsp:nvSpPr>
        <dsp:cNvPr id="0" name=""/>
        <dsp:cNvSpPr/>
      </dsp:nvSpPr>
      <dsp:spPr>
        <a:xfrm>
          <a:off x="792120" y="565818"/>
          <a:ext cx="4184423" cy="481767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ct val="35000"/>
            </a:spcAft>
            <a:buNone/>
          </a:pPr>
          <a:r>
            <a:rPr lang="en-GB" sz="2400" b="1" i="0" kern="1200"/>
            <a:t>Prescribing Mastery </a:t>
          </a:r>
          <a:r>
            <a:rPr lang="en-GB" sz="2400" b="1" kern="1200"/>
            <a:t>webinar</a:t>
          </a:r>
          <a:r>
            <a:rPr lang="en-GB" sz="2400" b="1" i="0" kern="1200"/>
            <a:t>:</a:t>
          </a:r>
          <a:r>
            <a:rPr lang="en-GB" sz="2400" b="1" i="0" u="none" kern="1200"/>
            <a:t> </a:t>
          </a:r>
        </a:p>
        <a:p>
          <a:pPr marL="0" lvl="0" indent="0" algn="ctr" defTabSz="1066800">
            <a:lnSpc>
              <a:spcPct val="100000"/>
            </a:lnSpc>
            <a:spcBef>
              <a:spcPct val="0"/>
            </a:spcBef>
            <a:spcAft>
              <a:spcPct val="35000"/>
            </a:spcAft>
            <a:buNone/>
          </a:pPr>
          <a:r>
            <a:rPr lang="en-GB" sz="2400" b="1" kern="1200"/>
            <a:t>Session 1: </a:t>
          </a:r>
          <a:r>
            <a:rPr lang="en-GB" sz="2400" b="1" i="0" u="none" kern="1200"/>
            <a:t>Unlocking excellence: Mastering Severe Mental Illness for our patients </a:t>
          </a:r>
        </a:p>
        <a:p>
          <a:pPr marL="0" lvl="0" indent="0" algn="ctr" defTabSz="1066800">
            <a:lnSpc>
              <a:spcPct val="100000"/>
            </a:lnSpc>
            <a:spcBef>
              <a:spcPct val="0"/>
            </a:spcBef>
            <a:spcAft>
              <a:spcPct val="35000"/>
            </a:spcAft>
            <a:buNone/>
          </a:pPr>
          <a:r>
            <a:rPr lang="en-GB" sz="2400" b="0" i="0" kern="1200">
              <a:latin typeface="+mn-lt"/>
            </a:rPr>
            <a:t>Wednesday 20</a:t>
          </a:r>
          <a:r>
            <a:rPr lang="en-GB" sz="2400" b="0" i="0" u="none" kern="1200"/>
            <a:t> November 2024</a:t>
          </a:r>
          <a:r>
            <a:rPr lang="en-GB" sz="2400" b="0" i="0" kern="1200">
              <a:latin typeface="+mn-lt"/>
            </a:rPr>
            <a:t>, 1pm-2pm</a:t>
          </a:r>
        </a:p>
        <a:p>
          <a:pPr marL="0" lvl="0" indent="0" algn="ctr" defTabSz="1066800">
            <a:lnSpc>
              <a:spcPct val="100000"/>
            </a:lnSpc>
            <a:spcBef>
              <a:spcPct val="0"/>
            </a:spcBef>
            <a:spcAft>
              <a:spcPct val="35000"/>
            </a:spcAft>
            <a:buNone/>
          </a:pPr>
          <a:r>
            <a:rPr lang="en-GB" sz="2400" b="1" i="0" kern="1200">
              <a:latin typeface="+mn-lt"/>
            </a:rPr>
            <a:t> </a:t>
          </a:r>
          <a:r>
            <a:rPr lang="en-GB" sz="2400" b="0" i="0" kern="1200">
              <a:solidFill>
                <a:schemeClr val="tx1"/>
              </a:solidFill>
              <a:effectLst/>
              <a:latin typeface="+mn-lt"/>
              <a:cs typeface="Arial" panose="020B0604020202020204" pitchFamily="34" charset="0"/>
            </a:rPr>
            <a:t>All registered subscribers can </a:t>
          </a:r>
          <a:r>
            <a:rPr lang="en-GB" sz="2400" b="1" i="0" u="sng" kern="1200">
              <a:solidFill>
                <a:srgbClr val="ED8B00"/>
              </a:solidFill>
              <a:effectLst/>
              <a:latin typeface="+mn-lt"/>
              <a:cs typeface="Arial" panose="020B0604020202020204" pitchFamily="34" charset="0"/>
              <a:hlinkClick xmlns:r="http://schemas.openxmlformats.org/officeDocument/2006/relationships" r:id="rId1"/>
            </a:rPr>
            <a:t>sign up here.</a:t>
          </a:r>
          <a:endParaRPr lang="en-US" sz="2000" b="1" kern="1200"/>
        </a:p>
      </dsp:txBody>
      <dsp:txXfrm>
        <a:off x="914678" y="688376"/>
        <a:ext cx="3939307" cy="4572558"/>
      </dsp:txXfrm>
    </dsp:sp>
    <dsp:sp modelId="{AC1B9525-93E3-DE40-89F0-2BA6402ADFF9}">
      <dsp:nvSpPr>
        <dsp:cNvPr id="0" name=""/>
        <dsp:cNvSpPr/>
      </dsp:nvSpPr>
      <dsp:spPr>
        <a:xfrm>
          <a:off x="5612360" y="727"/>
          <a:ext cx="3977082" cy="494546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CAEE34-8951-5A4A-88A4-6AB7A2ADA3B9}">
      <dsp:nvSpPr>
        <dsp:cNvPr id="0" name=""/>
        <dsp:cNvSpPr/>
      </dsp:nvSpPr>
      <dsp:spPr>
        <a:xfrm>
          <a:off x="6264252" y="620025"/>
          <a:ext cx="3977082" cy="494546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i="0" u="none" kern="1200"/>
            <a:t>Practice Plus</a:t>
          </a:r>
        </a:p>
        <a:p>
          <a:pPr marL="0" lvl="0" indent="0" algn="ctr" defTabSz="1066800">
            <a:lnSpc>
              <a:spcPct val="90000"/>
            </a:lnSpc>
            <a:spcBef>
              <a:spcPct val="0"/>
            </a:spcBef>
            <a:spcAft>
              <a:spcPct val="35000"/>
            </a:spcAft>
            <a:buNone/>
          </a:pPr>
          <a:r>
            <a:rPr lang="en-GB" sz="2400" b="1" i="0" u="none" kern="1200"/>
            <a:t>Managing Heart Failure in Primary Care - Heart Failure Reviews</a:t>
          </a:r>
          <a:r>
            <a:rPr lang="en-GB" sz="2400" b="1" i="0" kern="1200">
              <a:latin typeface="+mn-lt"/>
            </a:rPr>
            <a:t> </a:t>
          </a:r>
        </a:p>
        <a:p>
          <a:pPr marL="0" lvl="0" indent="0" algn="ctr" defTabSz="1066800">
            <a:lnSpc>
              <a:spcPct val="90000"/>
            </a:lnSpc>
            <a:spcBef>
              <a:spcPct val="0"/>
            </a:spcBef>
            <a:spcAft>
              <a:spcPct val="35000"/>
            </a:spcAft>
            <a:buNone/>
          </a:pPr>
          <a:r>
            <a:rPr lang="en-GB" sz="2400" b="0" i="0" u="none" kern="1200"/>
            <a:t>Thursday 28 November </a:t>
          </a:r>
          <a:r>
            <a:rPr lang="en-GB" sz="2400" b="0" i="0" kern="1200">
              <a:latin typeface="+mn-lt"/>
            </a:rPr>
            <a:t>1pm-2pm </a:t>
          </a:r>
        </a:p>
        <a:p>
          <a:pPr marL="0" lvl="0" indent="0" algn="ctr" defTabSz="1066800">
            <a:lnSpc>
              <a:spcPct val="90000"/>
            </a:lnSpc>
            <a:spcBef>
              <a:spcPct val="0"/>
            </a:spcBef>
            <a:spcAft>
              <a:spcPct val="35000"/>
            </a:spcAft>
            <a:buNone/>
          </a:pPr>
          <a:r>
            <a:rPr lang="en-GB" sz="2400" b="0" i="0" kern="1200">
              <a:solidFill>
                <a:schemeClr val="tx1"/>
              </a:solidFill>
              <a:effectLst/>
              <a:latin typeface="+mn-lt"/>
              <a:cs typeface="Arial" panose="020B0604020202020204" pitchFamily="34" charset="0"/>
            </a:rPr>
            <a:t>All registered subscribers can </a:t>
          </a:r>
          <a:r>
            <a:rPr lang="en-GB" sz="2400" b="1" i="0" u="sng" kern="1200">
              <a:solidFill>
                <a:srgbClr val="ED8B00"/>
              </a:solidFill>
              <a:effectLst/>
              <a:latin typeface="+mn-lt"/>
              <a:cs typeface="Arial" panose="020B0604020202020204" pitchFamily="34" charset="0"/>
              <a:hlinkClick xmlns:r="http://schemas.openxmlformats.org/officeDocument/2006/relationships" r:id="rId2"/>
            </a:rPr>
            <a:t>sign up here.</a:t>
          </a:r>
          <a:endParaRPr lang="en-GB" sz="2400" b="0" i="0" kern="1200"/>
        </a:p>
      </dsp:txBody>
      <dsp:txXfrm>
        <a:off x="6380737" y="736510"/>
        <a:ext cx="3744112" cy="47124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4D897-07B0-EC40-9213-B13D676CC957}">
      <dsp:nvSpPr>
        <dsp:cNvPr id="0" name=""/>
        <dsp:cNvSpPr/>
      </dsp:nvSpPr>
      <dsp:spPr>
        <a:xfrm>
          <a:off x="4157515" y="-188543"/>
          <a:ext cx="3504623" cy="412781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B0E063-0171-2F4D-986F-DA8CD2BDE5D8}">
      <dsp:nvSpPr>
        <dsp:cNvPr id="0" name=""/>
        <dsp:cNvSpPr/>
      </dsp:nvSpPr>
      <dsp:spPr>
        <a:xfrm>
          <a:off x="4993484" y="605626"/>
          <a:ext cx="3504623" cy="412781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100000"/>
            </a:lnSpc>
            <a:spcBef>
              <a:spcPct val="0"/>
            </a:spcBef>
            <a:spcAft>
              <a:spcPct val="35000"/>
            </a:spcAft>
            <a:buNone/>
          </a:pPr>
          <a:r>
            <a:rPr lang="en-GB" sz="2600" b="1" i="0" kern="1200">
              <a:effectLst/>
              <a:latin typeface="Calibri" panose="020F0502020204030204" pitchFamily="34" charset="0"/>
              <a:cs typeface="Calibri" panose="020F0502020204030204" pitchFamily="34" charset="0"/>
              <a:hlinkClick xmlns:r="http://schemas.openxmlformats.org/officeDocument/2006/relationships" r:id="rId1"/>
            </a:rPr>
            <a:t>Talking Meds </a:t>
          </a:r>
          <a:r>
            <a:rPr lang="en-GB" sz="2600" b="1" i="0" kern="1200">
              <a:effectLst/>
              <a:latin typeface="Calibri" panose="020F0502020204030204" pitchFamily="34" charset="0"/>
              <a:cs typeface="Calibri" panose="020F0502020204030204" pitchFamily="34" charset="0"/>
            </a:rPr>
            <a:t>will be available to listen to via your usual podcast system and a new episode will come out every fortnight, on the first and third Friday of each month. </a:t>
          </a:r>
        </a:p>
      </dsp:txBody>
      <dsp:txXfrm>
        <a:off x="5096131" y="708273"/>
        <a:ext cx="3299329" cy="39225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5C9EA-E877-4543-985B-1E78D5B659E0}">
      <dsp:nvSpPr>
        <dsp:cNvPr id="0" name=""/>
        <dsp:cNvSpPr/>
      </dsp:nvSpPr>
      <dsp:spPr>
        <a:xfrm>
          <a:off x="0" y="5167944"/>
          <a:ext cx="2760279" cy="559465"/>
        </a:xfrm>
        <a:prstGeom prst="rect">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311" tIns="113792" rIns="196311" bIns="113792" numCol="1" spcCol="1270" anchor="ctr" anchorCtr="0">
          <a:noAutofit/>
        </a:bodyPr>
        <a:lstStyle/>
        <a:p>
          <a:pPr marL="0" lvl="0" indent="0" algn="ctr" defTabSz="711200">
            <a:lnSpc>
              <a:spcPct val="90000"/>
            </a:lnSpc>
            <a:spcBef>
              <a:spcPct val="0"/>
            </a:spcBef>
            <a:spcAft>
              <a:spcPct val="35000"/>
            </a:spcAft>
            <a:buNone/>
          </a:pPr>
          <a:r>
            <a:rPr lang="en-US" sz="1600" b="1" kern="1200"/>
            <a:t>Check out</a:t>
          </a:r>
        </a:p>
      </dsp:txBody>
      <dsp:txXfrm>
        <a:off x="0" y="5167944"/>
        <a:ext cx="2760279" cy="559465"/>
      </dsp:txXfrm>
    </dsp:sp>
    <dsp:sp modelId="{66FD7679-3CA4-44FD-83A0-91767D6D48AF}">
      <dsp:nvSpPr>
        <dsp:cNvPr id="0" name=""/>
        <dsp:cNvSpPr/>
      </dsp:nvSpPr>
      <dsp:spPr>
        <a:xfrm>
          <a:off x="2760279" y="5167944"/>
          <a:ext cx="8280838" cy="559465"/>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975" tIns="177800" rIns="167975" bIns="177800" numCol="1" spcCol="1270" anchor="ctr" anchorCtr="0">
          <a:noAutofit/>
        </a:bodyPr>
        <a:lstStyle/>
        <a:p>
          <a:pPr marL="0" lvl="0" indent="0" algn="l" defTabSz="622300">
            <a:lnSpc>
              <a:spcPct val="90000"/>
            </a:lnSpc>
            <a:spcBef>
              <a:spcPct val="0"/>
            </a:spcBef>
            <a:spcAft>
              <a:spcPct val="35000"/>
            </a:spcAft>
            <a:buNone/>
          </a:pPr>
          <a:r>
            <a:rPr lang="en-US" sz="1400" kern="1200">
              <a:latin typeface="+mn-lt"/>
              <a:cs typeface="Arial"/>
            </a:rPr>
            <a:t>Check out learning opportunities (all of which are free to attend)</a:t>
          </a:r>
          <a:endParaRPr lang="en-GB" sz="1400" kern="1200">
            <a:cs typeface="Arial"/>
          </a:endParaRPr>
        </a:p>
      </dsp:txBody>
      <dsp:txXfrm>
        <a:off x="2760279" y="5167944"/>
        <a:ext cx="8280838" cy="559465"/>
      </dsp:txXfrm>
    </dsp:sp>
    <dsp:sp modelId="{49F51225-82A4-AF4A-9C2E-7DEA1ED6051B}">
      <dsp:nvSpPr>
        <dsp:cNvPr id="0" name=""/>
        <dsp:cNvSpPr/>
      </dsp:nvSpPr>
      <dsp:spPr>
        <a:xfrm rot="10800000">
          <a:off x="0" y="4315878"/>
          <a:ext cx="2760279" cy="860457"/>
        </a:xfrm>
        <a:prstGeom prst="upArrowCallout">
          <a:avLst>
            <a:gd name="adj1" fmla="val 5000"/>
            <a:gd name="adj2" fmla="val 10000"/>
            <a:gd name="adj3" fmla="val 15000"/>
            <a:gd name="adj4" fmla="val 64977"/>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311" tIns="113792" rIns="196311" bIns="113792" numCol="1" spcCol="1270" anchor="ctr" anchorCtr="0">
          <a:noAutofit/>
        </a:bodyPr>
        <a:lstStyle/>
        <a:p>
          <a:pPr marL="0" lvl="0" indent="0" algn="ctr" defTabSz="711200">
            <a:lnSpc>
              <a:spcPct val="90000"/>
            </a:lnSpc>
            <a:spcBef>
              <a:spcPct val="0"/>
            </a:spcBef>
            <a:spcAft>
              <a:spcPct val="35000"/>
            </a:spcAft>
            <a:buNone/>
          </a:pPr>
          <a:r>
            <a:rPr lang="en-US" sz="1600" b="1" u="none" kern="1200">
              <a:solidFill>
                <a:schemeClr val="bg1"/>
              </a:solidFill>
              <a:latin typeface="+mn-lt"/>
              <a:ea typeface="+mn-ea"/>
              <a:cs typeface="Arial"/>
            </a:rPr>
            <a:t>Familiarise</a:t>
          </a:r>
        </a:p>
      </dsp:txBody>
      <dsp:txXfrm rot="-10800000">
        <a:off x="0" y="4315878"/>
        <a:ext cx="2760279" cy="559297"/>
      </dsp:txXfrm>
    </dsp:sp>
    <dsp:sp modelId="{92B68A3E-11C1-0140-A7C1-3EA77CFA4934}">
      <dsp:nvSpPr>
        <dsp:cNvPr id="0" name=""/>
        <dsp:cNvSpPr/>
      </dsp:nvSpPr>
      <dsp:spPr>
        <a:xfrm>
          <a:off x="2760279" y="4315878"/>
          <a:ext cx="8280838" cy="559297"/>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975" tIns="177800" rIns="167975" bIns="177800" numCol="1" spcCol="1270" anchor="ctr" anchorCtr="0">
          <a:noAutofit/>
        </a:bodyPr>
        <a:lstStyle/>
        <a:p>
          <a:pPr marL="0" lvl="0" indent="0" algn="l" defTabSz="622300">
            <a:lnSpc>
              <a:spcPct val="90000"/>
            </a:lnSpc>
            <a:spcBef>
              <a:spcPct val="0"/>
            </a:spcBef>
            <a:spcAft>
              <a:spcPct val="35000"/>
            </a:spcAft>
            <a:buNone/>
          </a:pPr>
          <a:r>
            <a:rPr lang="en-GB" sz="1400" kern="1200">
              <a:latin typeface="+mn-lt"/>
              <a:cs typeface="Arial"/>
            </a:rPr>
            <a:t>Familiarise yourself with medicines safety updates</a:t>
          </a:r>
          <a:endParaRPr lang="en-GB" sz="1400" b="0" kern="1200">
            <a:latin typeface="+mn-lt"/>
            <a:cs typeface="Arial"/>
          </a:endParaRPr>
        </a:p>
      </dsp:txBody>
      <dsp:txXfrm>
        <a:off x="2760279" y="4315878"/>
        <a:ext cx="8280838" cy="559297"/>
      </dsp:txXfrm>
    </dsp:sp>
    <dsp:sp modelId="{3E8C87F7-92F1-EB4C-BC1D-E2C5DD55DD74}">
      <dsp:nvSpPr>
        <dsp:cNvPr id="0" name=""/>
        <dsp:cNvSpPr/>
      </dsp:nvSpPr>
      <dsp:spPr>
        <a:xfrm rot="10800000">
          <a:off x="0" y="3463813"/>
          <a:ext cx="2760279" cy="860457"/>
        </a:xfrm>
        <a:prstGeom prst="upArrowCallout">
          <a:avLst>
            <a:gd name="adj1" fmla="val 5000"/>
            <a:gd name="adj2" fmla="val 10000"/>
            <a:gd name="adj3" fmla="val 15000"/>
            <a:gd name="adj4" fmla="val 64977"/>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311" tIns="113792" rIns="196311" bIns="113792" numCol="1" spcCol="1270" anchor="ctr" anchorCtr="0">
          <a:noAutofit/>
        </a:bodyPr>
        <a:lstStyle/>
        <a:p>
          <a:pPr marL="0" lvl="0" indent="0" algn="ctr" defTabSz="711200">
            <a:lnSpc>
              <a:spcPct val="90000"/>
            </a:lnSpc>
            <a:spcBef>
              <a:spcPct val="0"/>
            </a:spcBef>
            <a:spcAft>
              <a:spcPct val="35000"/>
            </a:spcAft>
            <a:buNone/>
          </a:pPr>
          <a:r>
            <a:rPr lang="en-GB" sz="1600" kern="1200"/>
            <a:t>Ensure</a:t>
          </a:r>
        </a:p>
      </dsp:txBody>
      <dsp:txXfrm rot="-10800000">
        <a:off x="0" y="3463813"/>
        <a:ext cx="2760279" cy="559297"/>
      </dsp:txXfrm>
    </dsp:sp>
    <dsp:sp modelId="{A0C16652-534B-6641-8E0A-C9F7B1D8E60F}">
      <dsp:nvSpPr>
        <dsp:cNvPr id="0" name=""/>
        <dsp:cNvSpPr/>
      </dsp:nvSpPr>
      <dsp:spPr>
        <a:xfrm>
          <a:off x="2760279" y="3463813"/>
          <a:ext cx="8280838" cy="559297"/>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975" tIns="177800" rIns="167975" bIns="177800" numCol="1" spcCol="1270" anchor="ctr" anchorCtr="0">
          <a:noAutofit/>
        </a:bodyPr>
        <a:lstStyle/>
        <a:p>
          <a:pPr marL="0" lvl="0" indent="0" algn="l" defTabSz="488950">
            <a:lnSpc>
              <a:spcPct val="90000"/>
            </a:lnSpc>
            <a:spcBef>
              <a:spcPct val="0"/>
            </a:spcBef>
            <a:spcAft>
              <a:spcPct val="35000"/>
            </a:spcAft>
            <a:buNone/>
          </a:pPr>
          <a:endParaRPr lang="en-GB" sz="1100" kern="1200"/>
        </a:p>
        <a:p>
          <a:pPr marL="0" lvl="0" indent="0" algn="l" defTabSz="622300">
            <a:lnSpc>
              <a:spcPct val="90000"/>
            </a:lnSpc>
            <a:spcBef>
              <a:spcPct val="0"/>
            </a:spcBef>
            <a:spcAft>
              <a:spcPct val="35000"/>
            </a:spcAft>
            <a:buNone/>
          </a:pPr>
          <a:r>
            <a:rPr lang="en-GB" sz="1400" b="0" kern="1200">
              <a:effectLst/>
              <a:latin typeface="Calibri" panose="020F0502020204030204" pitchFamily="34" charset="0"/>
              <a:ea typeface="Calibri" panose="020F0502020204030204" pitchFamily="34" charset="0"/>
              <a:cs typeface="Calibri" panose="020F0502020204030204" pitchFamily="34" charset="0"/>
            </a:rPr>
            <a:t>patients on Salazopyrin EN® are considered for switching to sulfasalazine GR  </a:t>
          </a:r>
        </a:p>
        <a:p>
          <a:pPr marL="0" lvl="0" indent="0" algn="l" defTabSz="488950">
            <a:lnSpc>
              <a:spcPct val="90000"/>
            </a:lnSpc>
            <a:spcBef>
              <a:spcPct val="0"/>
            </a:spcBef>
            <a:spcAft>
              <a:spcPct val="35000"/>
            </a:spcAft>
            <a:buNone/>
          </a:pPr>
          <a:endParaRPr lang="en-GB" sz="1100" kern="1200"/>
        </a:p>
      </dsp:txBody>
      <dsp:txXfrm>
        <a:off x="2760279" y="3463813"/>
        <a:ext cx="8280838" cy="559297"/>
      </dsp:txXfrm>
    </dsp:sp>
    <dsp:sp modelId="{95F59476-9537-4243-872B-4549B81E2905}">
      <dsp:nvSpPr>
        <dsp:cNvPr id="0" name=""/>
        <dsp:cNvSpPr/>
      </dsp:nvSpPr>
      <dsp:spPr>
        <a:xfrm rot="10800000">
          <a:off x="0" y="2611747"/>
          <a:ext cx="2760279" cy="860457"/>
        </a:xfrm>
        <a:prstGeom prst="upArrowCallout">
          <a:avLst>
            <a:gd name="adj1" fmla="val 5000"/>
            <a:gd name="adj2" fmla="val 10000"/>
            <a:gd name="adj3" fmla="val 15000"/>
            <a:gd name="adj4" fmla="val 64977"/>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311" tIns="113792" rIns="196311" bIns="113792" numCol="1" spcCol="1270" anchor="ctr" anchorCtr="0">
          <a:noAutofit/>
        </a:bodyPr>
        <a:lstStyle/>
        <a:p>
          <a:pPr marL="0" lvl="0" indent="0" algn="ctr" defTabSz="711200">
            <a:lnSpc>
              <a:spcPct val="90000"/>
            </a:lnSpc>
            <a:spcBef>
              <a:spcPct val="0"/>
            </a:spcBef>
            <a:spcAft>
              <a:spcPct val="35000"/>
            </a:spcAft>
            <a:buNone/>
          </a:pPr>
          <a:r>
            <a:rPr lang="en-US" sz="1600" b="1" u="none" kern="1200">
              <a:solidFill>
                <a:schemeClr val="bg1"/>
              </a:solidFill>
              <a:latin typeface="Calibri" panose="020F0502020204030204"/>
              <a:ea typeface="+mn-ea"/>
              <a:cs typeface="Arial"/>
            </a:rPr>
            <a:t>Register</a:t>
          </a:r>
          <a:endParaRPr lang="en-US" sz="1600" b="1" u="none" kern="1200">
            <a:solidFill>
              <a:schemeClr val="bg1"/>
            </a:solidFill>
            <a:latin typeface="+mn-lt"/>
            <a:ea typeface="+mn-ea"/>
            <a:cs typeface="Arial"/>
          </a:endParaRPr>
        </a:p>
      </dsp:txBody>
      <dsp:txXfrm rot="-10800000">
        <a:off x="0" y="2611747"/>
        <a:ext cx="2760279" cy="559297"/>
      </dsp:txXfrm>
    </dsp:sp>
    <dsp:sp modelId="{23AD4E33-B04B-B040-BFFB-E3E0CE26D3D7}">
      <dsp:nvSpPr>
        <dsp:cNvPr id="0" name=""/>
        <dsp:cNvSpPr/>
      </dsp:nvSpPr>
      <dsp:spPr>
        <a:xfrm>
          <a:off x="2760279" y="2611747"/>
          <a:ext cx="8280838" cy="559297"/>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975" tIns="177800" rIns="167975" bIns="177800" numCol="1" spcCol="1270" anchor="ctr" anchorCtr="0">
          <a:noAutofit/>
        </a:bodyPr>
        <a:lstStyle/>
        <a:p>
          <a:pPr marL="0" lvl="0" indent="0" algn="l" defTabSz="622300">
            <a:lnSpc>
              <a:spcPct val="90000"/>
            </a:lnSpc>
            <a:spcBef>
              <a:spcPct val="0"/>
            </a:spcBef>
            <a:spcAft>
              <a:spcPct val="35000"/>
            </a:spcAft>
            <a:buNone/>
          </a:pPr>
          <a:r>
            <a:rPr lang="en-GB" sz="1400" kern="1200">
              <a:latin typeface="+mn-lt"/>
              <a:cs typeface="Arial"/>
            </a:rPr>
            <a:t>Register with SPS to review live </a:t>
          </a:r>
          <a:r>
            <a:rPr lang="en-GB" sz="1400" kern="1200">
              <a:latin typeface="+mn-lt"/>
              <a:cs typeface="Arial"/>
              <a:hlinkClick xmlns:r="http://schemas.openxmlformats.org/officeDocument/2006/relationships" r:id="rId1"/>
            </a:rPr>
            <a:t>Medicines Supply Tool </a:t>
          </a:r>
          <a:endParaRPr lang="en-GB" sz="1400" kern="1200"/>
        </a:p>
      </dsp:txBody>
      <dsp:txXfrm>
        <a:off x="2760279" y="2611747"/>
        <a:ext cx="8280838" cy="559297"/>
      </dsp:txXfrm>
    </dsp:sp>
    <dsp:sp modelId="{25693483-39B2-7043-8561-CE78996362DE}">
      <dsp:nvSpPr>
        <dsp:cNvPr id="0" name=""/>
        <dsp:cNvSpPr/>
      </dsp:nvSpPr>
      <dsp:spPr>
        <a:xfrm rot="10800000">
          <a:off x="0" y="1759682"/>
          <a:ext cx="2760279" cy="860457"/>
        </a:xfrm>
        <a:prstGeom prst="upArrowCallout">
          <a:avLst>
            <a:gd name="adj1" fmla="val 5000"/>
            <a:gd name="adj2" fmla="val 10000"/>
            <a:gd name="adj3" fmla="val 15000"/>
            <a:gd name="adj4" fmla="val 64977"/>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311" tIns="113792" rIns="196311" bIns="113792" numCol="1" spcCol="1270" anchor="ctr" anchorCtr="0">
          <a:noAutofit/>
        </a:bodyPr>
        <a:lstStyle/>
        <a:p>
          <a:pPr marL="0" lvl="0" indent="0" algn="ctr" defTabSz="711200">
            <a:lnSpc>
              <a:spcPct val="90000"/>
            </a:lnSpc>
            <a:spcBef>
              <a:spcPct val="0"/>
            </a:spcBef>
            <a:spcAft>
              <a:spcPct val="35000"/>
            </a:spcAft>
            <a:buNone/>
          </a:pPr>
          <a:r>
            <a:rPr lang="en-US" sz="1600" b="1" u="none" kern="1200">
              <a:solidFill>
                <a:schemeClr val="bg1"/>
              </a:solidFill>
              <a:latin typeface="Calibri" panose="020F0502020204030204"/>
              <a:ea typeface="+mn-ea"/>
              <a:cs typeface="Arial" panose="020B0604020202020204" pitchFamily="34" charset="0"/>
            </a:rPr>
            <a:t>Expect</a:t>
          </a:r>
        </a:p>
      </dsp:txBody>
      <dsp:txXfrm rot="-10800000">
        <a:off x="0" y="1759682"/>
        <a:ext cx="2760279" cy="559297"/>
      </dsp:txXfrm>
    </dsp:sp>
    <dsp:sp modelId="{A790BA36-F8B2-F341-9BAD-6B6947D09FD8}">
      <dsp:nvSpPr>
        <dsp:cNvPr id="0" name=""/>
        <dsp:cNvSpPr/>
      </dsp:nvSpPr>
      <dsp:spPr>
        <a:xfrm>
          <a:off x="2760279" y="1759682"/>
          <a:ext cx="8280838" cy="559297"/>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975" tIns="177800" rIns="167975" bIns="177800" numCol="1" spcCol="1270" anchor="ctr" anchorCtr="0">
          <a:noAutofit/>
        </a:bodyPr>
        <a:lstStyle/>
        <a:p>
          <a:pPr marL="0" lvl="0" indent="0" algn="l" defTabSz="622300" rtl="0">
            <a:lnSpc>
              <a:spcPct val="90000"/>
            </a:lnSpc>
            <a:spcBef>
              <a:spcPct val="0"/>
            </a:spcBef>
            <a:spcAft>
              <a:spcPct val="35000"/>
            </a:spcAft>
            <a:buNone/>
          </a:pPr>
          <a:endParaRPr lang="en-US" sz="1400" kern="1200"/>
        </a:p>
        <a:p>
          <a:pPr marL="0" lvl="0" indent="0" algn="l" defTabSz="622300" rtl="0">
            <a:lnSpc>
              <a:spcPct val="90000"/>
            </a:lnSpc>
            <a:spcBef>
              <a:spcPct val="0"/>
            </a:spcBef>
            <a:spcAft>
              <a:spcPct val="35000"/>
            </a:spcAft>
            <a:buNone/>
          </a:pPr>
          <a:r>
            <a:rPr lang="en-GB" sz="1400" b="1" kern="1200">
              <a:solidFill>
                <a:schemeClr val="accent1">
                  <a:lumMod val="75000"/>
                </a:schemeClr>
              </a:solidFill>
              <a:latin typeface="Calibri" panose="020F0502020204030204" pitchFamily="34" charset="0"/>
              <a:cs typeface="Calibri" panose="020F0502020204030204" pitchFamily="34" charset="0"/>
            </a:rPr>
            <a:t>Medicines Supply Problem – Insulins: </a:t>
          </a:r>
          <a:r>
            <a:rPr lang="en-GB" sz="1400" b="0" kern="1200">
              <a:ea typeface="Calibri"/>
              <a:cs typeface="Calibri"/>
            </a:rPr>
            <a:t>Expect contact from DSNs  with advice by end on the year (2024)</a:t>
          </a:r>
          <a:endParaRPr lang="en-US" sz="2000" kern="1200"/>
        </a:p>
      </dsp:txBody>
      <dsp:txXfrm>
        <a:off x="2760279" y="1759682"/>
        <a:ext cx="8280838" cy="559297"/>
      </dsp:txXfrm>
    </dsp:sp>
    <dsp:sp modelId="{0B6F2D48-F934-C341-A5E3-5DA44594009E}">
      <dsp:nvSpPr>
        <dsp:cNvPr id="0" name=""/>
        <dsp:cNvSpPr/>
      </dsp:nvSpPr>
      <dsp:spPr>
        <a:xfrm rot="10800000">
          <a:off x="0" y="907616"/>
          <a:ext cx="2760279" cy="860457"/>
        </a:xfrm>
        <a:prstGeom prst="upArrowCallout">
          <a:avLst>
            <a:gd name="adj1" fmla="val 5000"/>
            <a:gd name="adj2" fmla="val 10000"/>
            <a:gd name="adj3" fmla="val 15000"/>
            <a:gd name="adj4" fmla="val 64977"/>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311" tIns="113792" rIns="196311" bIns="113792" numCol="1" spcCol="1270" anchor="ctr" anchorCtr="0">
          <a:noAutofit/>
        </a:bodyPr>
        <a:lstStyle/>
        <a:p>
          <a:pPr marL="0" lvl="0" indent="0" algn="ctr" defTabSz="711200">
            <a:lnSpc>
              <a:spcPct val="90000"/>
            </a:lnSpc>
            <a:spcBef>
              <a:spcPct val="0"/>
            </a:spcBef>
            <a:spcAft>
              <a:spcPct val="35000"/>
            </a:spcAft>
            <a:buNone/>
          </a:pPr>
          <a:r>
            <a:rPr lang="en-US" sz="1600" b="1" u="none" kern="1200">
              <a:solidFill>
                <a:schemeClr val="bg1"/>
              </a:solidFill>
              <a:latin typeface="Calibri" panose="020F0502020204030204"/>
              <a:ea typeface="+mn-ea"/>
              <a:cs typeface="Arial"/>
            </a:rPr>
            <a:t>Share</a:t>
          </a:r>
          <a:endParaRPr lang="en-US" sz="1600" b="1" u="none" kern="1200">
            <a:solidFill>
              <a:schemeClr val="bg1"/>
            </a:solidFill>
            <a:latin typeface="Calibri" panose="020F0502020204030204"/>
            <a:ea typeface="+mn-ea"/>
            <a:cs typeface="Arial" panose="020B0604020202020204" pitchFamily="34" charset="0"/>
          </a:endParaRPr>
        </a:p>
      </dsp:txBody>
      <dsp:txXfrm rot="-10800000">
        <a:off x="0" y="907616"/>
        <a:ext cx="2760279" cy="559297"/>
      </dsp:txXfrm>
    </dsp:sp>
    <dsp:sp modelId="{292A7F5A-A759-C24D-A894-227D8F640A4F}">
      <dsp:nvSpPr>
        <dsp:cNvPr id="0" name=""/>
        <dsp:cNvSpPr/>
      </dsp:nvSpPr>
      <dsp:spPr>
        <a:xfrm>
          <a:off x="2760279" y="907616"/>
          <a:ext cx="8280838" cy="559297"/>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975" tIns="177800" rIns="167975" bIns="177800" numCol="1" spcCol="1270" anchor="ctr" anchorCtr="0">
          <a:noAutofit/>
        </a:bodyPr>
        <a:lstStyle/>
        <a:p>
          <a:pPr marL="0" lvl="0" indent="0" algn="l" defTabSz="622300">
            <a:lnSpc>
              <a:spcPct val="90000"/>
            </a:lnSpc>
            <a:spcBef>
              <a:spcPct val="0"/>
            </a:spcBef>
            <a:spcAft>
              <a:spcPct val="35000"/>
            </a:spcAft>
            <a:buNone/>
          </a:pPr>
          <a:r>
            <a:rPr lang="en-US" sz="1400" kern="1200">
              <a:ea typeface="Calibri"/>
              <a:cs typeface="Calibri"/>
            </a:rPr>
            <a:t>Suggested actions to aid addition of hydroxychloroquine retinal monitoring </a:t>
          </a:r>
          <a:r>
            <a:rPr lang="en-US" sz="1400" b="1" kern="1200">
              <a:ea typeface="Calibri"/>
              <a:cs typeface="Calibri"/>
            </a:rPr>
            <a:t>SNOMED codes </a:t>
          </a:r>
          <a:r>
            <a:rPr lang="en-US" sz="1400" kern="1200">
              <a:ea typeface="Calibri"/>
              <a:cs typeface="Calibri"/>
            </a:rPr>
            <a:t>to clinical record  with relevant members of  GP practice team</a:t>
          </a:r>
          <a:endParaRPr lang="en-GB" sz="1400" b="0" kern="1200"/>
        </a:p>
      </dsp:txBody>
      <dsp:txXfrm>
        <a:off x="2760279" y="907616"/>
        <a:ext cx="8280838" cy="559297"/>
      </dsp:txXfrm>
    </dsp:sp>
    <dsp:sp modelId="{11D4CD16-9CA7-B741-9BAC-84DBBC599A84}">
      <dsp:nvSpPr>
        <dsp:cNvPr id="0" name=""/>
        <dsp:cNvSpPr/>
      </dsp:nvSpPr>
      <dsp:spPr>
        <a:xfrm rot="10800000">
          <a:off x="-19252" y="55550"/>
          <a:ext cx="2760279" cy="860457"/>
        </a:xfrm>
        <a:prstGeom prst="upArrowCallout">
          <a:avLst>
            <a:gd name="adj1" fmla="val 5000"/>
            <a:gd name="adj2" fmla="val 10000"/>
            <a:gd name="adj3" fmla="val 15000"/>
            <a:gd name="adj4" fmla="val 64977"/>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311" tIns="113792" rIns="196311" bIns="113792" numCol="1" spcCol="1270" anchor="ctr" anchorCtr="0">
          <a:noAutofit/>
        </a:bodyPr>
        <a:lstStyle/>
        <a:p>
          <a:pPr marL="0" lvl="0" indent="0" algn="ctr" defTabSz="711200">
            <a:lnSpc>
              <a:spcPct val="90000"/>
            </a:lnSpc>
            <a:spcBef>
              <a:spcPct val="0"/>
            </a:spcBef>
            <a:spcAft>
              <a:spcPct val="35000"/>
            </a:spcAft>
            <a:buNone/>
          </a:pPr>
          <a:r>
            <a:rPr lang="en-US" sz="1600" b="1" kern="1200"/>
            <a:t>Add</a:t>
          </a:r>
        </a:p>
      </dsp:txBody>
      <dsp:txXfrm rot="-10800000">
        <a:off x="-19252" y="55550"/>
        <a:ext cx="2760279" cy="559297"/>
      </dsp:txXfrm>
    </dsp:sp>
    <dsp:sp modelId="{85C7EF09-B132-534D-8A31-A352C8FBF746}">
      <dsp:nvSpPr>
        <dsp:cNvPr id="0" name=""/>
        <dsp:cNvSpPr/>
      </dsp:nvSpPr>
      <dsp:spPr>
        <a:xfrm>
          <a:off x="2702520" y="1514"/>
          <a:ext cx="8357850" cy="667370"/>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975" tIns="177800" rIns="167975" bIns="177800" numCol="1" spcCol="1270" anchor="ctr" anchorCtr="0">
          <a:noAutofit/>
        </a:bodyPr>
        <a:lstStyle/>
        <a:p>
          <a:pPr marL="0" lvl="0" indent="0" algn="l" defTabSz="622300">
            <a:lnSpc>
              <a:spcPct val="90000"/>
            </a:lnSpc>
            <a:spcBef>
              <a:spcPct val="0"/>
            </a:spcBef>
            <a:spcAft>
              <a:spcPct val="35000"/>
            </a:spcAft>
            <a:buNone/>
          </a:pPr>
          <a:r>
            <a:rPr lang="en-US" sz="1400" kern="1200"/>
            <a:t>Add any</a:t>
          </a:r>
          <a:r>
            <a:rPr lang="en-US" sz="1400" kern="1200">
              <a:solidFill>
                <a:srgbClr val="FF0000"/>
              </a:solidFill>
            </a:rPr>
            <a:t> </a:t>
          </a:r>
          <a:r>
            <a:rPr lang="en-US" sz="1400" b="1" kern="1200">
              <a:solidFill>
                <a:srgbClr val="FF0000"/>
              </a:solidFill>
            </a:rPr>
            <a:t>RED </a:t>
          </a:r>
          <a:r>
            <a:rPr lang="en-US" sz="1400" kern="1200"/>
            <a:t>medicines prescribed by hospital as ‘hospital only medicines’ – not on repeat. Please share with colleagues to refer to </a:t>
          </a:r>
          <a:r>
            <a:rPr lang="en-US" sz="1400" kern="1200">
              <a:hlinkClick xmlns:r="http://schemas.openxmlformats.org/officeDocument/2006/relationships" r:id="rId2"/>
            </a:rPr>
            <a:t>SY ICB </a:t>
          </a:r>
          <a:r>
            <a:rPr lang="en-US" sz="1400" kern="1200"/>
            <a:t>and </a:t>
          </a:r>
          <a:r>
            <a:rPr lang="en-US" sz="1400" kern="1200">
              <a:hlinkClick xmlns:r="http://schemas.openxmlformats.org/officeDocument/2006/relationships" r:id="rId3"/>
            </a:rPr>
            <a:t>Sheffield’s TLDL </a:t>
          </a:r>
          <a:r>
            <a:rPr lang="en-US" sz="1400" kern="1200"/>
            <a:t>until the unification process is complete.</a:t>
          </a:r>
        </a:p>
      </dsp:txBody>
      <dsp:txXfrm>
        <a:off x="2702520" y="1514"/>
        <a:ext cx="8357850" cy="66737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FEC622-A94B-4694-ADC5-11609CE25729}" type="datetimeFigureOut">
              <a:rPr lang="en-GB" smtClean="0"/>
              <a:t>07/11/2024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685E97-6805-4A3D-AEBD-550A0704E808}" type="slidenum">
              <a:rPr lang="en-GB" smtClean="0"/>
              <a:t>‹#›</a:t>
            </a:fld>
            <a:endParaRPr lang="en-GB"/>
          </a:p>
        </p:txBody>
      </p:sp>
    </p:spTree>
    <p:extLst>
      <p:ext uri="{BB962C8B-B14F-4D97-AF65-F5344CB8AC3E}">
        <p14:creationId xmlns:p14="http://schemas.microsoft.com/office/powerpoint/2010/main" val="587643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500" b="1" i="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879140-3BA0-42E8-873F-690D20A09B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8675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A0DAB21-4540-4ACB-B473-B6B91E4C9EFD}" type="slidenum">
              <a:rPr lang="en-GB" smtClean="0"/>
              <a:t>15</a:t>
            </a:fld>
            <a:endParaRPr lang="en-GB"/>
          </a:p>
        </p:txBody>
      </p:sp>
    </p:spTree>
    <p:extLst>
      <p:ext uri="{BB962C8B-B14F-4D97-AF65-F5344CB8AC3E}">
        <p14:creationId xmlns:p14="http://schemas.microsoft.com/office/powerpoint/2010/main" val="3325223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A0DAB21-4540-4ACB-B473-B6B91E4C9EFD}" type="slidenum">
              <a:rPr lang="en-GB" smtClean="0"/>
              <a:t>2</a:t>
            </a:fld>
            <a:endParaRPr lang="en-GB"/>
          </a:p>
        </p:txBody>
      </p:sp>
    </p:spTree>
    <p:extLst>
      <p:ext uri="{BB962C8B-B14F-4D97-AF65-F5344CB8AC3E}">
        <p14:creationId xmlns:p14="http://schemas.microsoft.com/office/powerpoint/2010/main" val="2590687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3600" b="1">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879140-3BA0-42E8-873F-690D20A09B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744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a:effectLst/>
                <a:latin typeface="Calibri" panose="020F0502020204030204" pitchFamily="34" charset="0"/>
                <a:ea typeface="Calibri" panose="020F0502020204030204" pitchFamily="34" charset="0"/>
                <a:cs typeface="Times New Roman" panose="02020603050405020304" pitchFamily="18" charset="0"/>
              </a:rPr>
              <a:t>In today’s session, we will be covering ….</a:t>
            </a:r>
          </a:p>
          <a:p>
            <a:endParaRPr lang="en-GB" b="0" i="0" u="none" strike="noStrike">
              <a:solidFill>
                <a:srgbClr val="000000"/>
              </a:solidFill>
              <a:effectLst/>
              <a:latin typeface="-webkit-standard"/>
            </a:endParaRPr>
          </a:p>
        </p:txBody>
      </p:sp>
      <p:sp>
        <p:nvSpPr>
          <p:cNvPr id="4" name="Slide Number Placeholder 3"/>
          <p:cNvSpPr>
            <a:spLocks noGrp="1"/>
          </p:cNvSpPr>
          <p:nvPr>
            <p:ph type="sldNum" sz="quarter" idx="5"/>
          </p:nvPr>
        </p:nvSpPr>
        <p:spPr/>
        <p:txBody>
          <a:bodyPr/>
          <a:lstStyle/>
          <a:p>
            <a:fld id="{2E879140-3BA0-42E8-873F-690D20A09B88}" type="slidenum">
              <a:rPr lang="en-GB" smtClean="0"/>
              <a:t>4</a:t>
            </a:fld>
            <a:endParaRPr lang="en-GB"/>
          </a:p>
        </p:txBody>
      </p:sp>
    </p:spTree>
    <p:extLst>
      <p:ext uri="{BB962C8B-B14F-4D97-AF65-F5344CB8AC3E}">
        <p14:creationId xmlns:p14="http://schemas.microsoft.com/office/powerpoint/2010/main" val="1009850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A number of medicines were assigned a traffic light status at October’s </a:t>
            </a:r>
            <a:r>
              <a:rPr lang="en-GB" sz="1800" kern="100" err="1">
                <a:effectLst/>
                <a:latin typeface="Calibri" panose="020F0502020204030204" pitchFamily="34" charset="0"/>
                <a:ea typeface="Calibri" panose="020F0502020204030204" pitchFamily="34" charset="0"/>
                <a:cs typeface="Times New Roman" panose="02020603050405020304" pitchFamily="18" charset="0"/>
              </a:rPr>
              <a:t>imoc</a:t>
            </a:r>
            <a:r>
              <a:rPr lang="en-GB" sz="1800" kern="100">
                <a:effectLst/>
                <a:latin typeface="Calibri" panose="020F0502020204030204" pitchFamily="34" charset="0"/>
                <a:ea typeface="Calibri" panose="020F0502020204030204" pitchFamily="34" charset="0"/>
                <a:cs typeface="Times New Roman" panose="02020603050405020304" pitchFamily="18" charset="0"/>
              </a:rPr>
              <a:t> meeting. Just as a reminder, please continue to refer to the Sheffield traffic light list as well as </a:t>
            </a:r>
            <a:r>
              <a:rPr lang="en-GB" sz="1800" kern="100" err="1">
                <a:effectLst/>
                <a:latin typeface="Calibri" panose="020F0502020204030204" pitchFamily="34" charset="0"/>
                <a:ea typeface="Calibri" panose="020F0502020204030204" pitchFamily="34" charset="0"/>
                <a:cs typeface="Times New Roman" panose="02020603050405020304" pitchFamily="18" charset="0"/>
              </a:rPr>
              <a:t>imoc</a:t>
            </a:r>
            <a:r>
              <a:rPr lang="en-GB" sz="1800" kern="100">
                <a:effectLst/>
                <a:latin typeface="Calibri" panose="020F0502020204030204" pitchFamily="34" charset="0"/>
                <a:ea typeface="Calibri" panose="020F0502020204030204" pitchFamily="34" charset="0"/>
                <a:cs typeface="Times New Roman" panose="02020603050405020304" pitchFamily="18" charset="0"/>
              </a:rPr>
              <a:t> traffic light list, until the unification process is complete. </a:t>
            </a:r>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Optimise Rx will be updated accordingly.</a:t>
            </a:r>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I am now going to pass us on to </a:t>
            </a:r>
            <a:r>
              <a:rPr lang="en-GB" sz="1800" kern="100" err="1">
                <a:effectLst/>
                <a:latin typeface="Calibri" panose="020F0502020204030204" pitchFamily="34" charset="0"/>
                <a:ea typeface="Calibri" panose="020F0502020204030204" pitchFamily="34" charset="0"/>
                <a:cs typeface="Times New Roman" panose="02020603050405020304" pitchFamily="18" charset="0"/>
              </a:rPr>
              <a:t>sharron</a:t>
            </a:r>
            <a:r>
              <a:rPr lang="en-GB" sz="1800" kern="100">
                <a:effectLst/>
                <a:latin typeface="Calibri" panose="020F0502020204030204" pitchFamily="34" charset="0"/>
                <a:ea typeface="Calibri" panose="020F0502020204030204" pitchFamily="34" charset="0"/>
                <a:cs typeface="Times New Roman" panose="02020603050405020304" pitchFamily="18" charset="0"/>
              </a:rPr>
              <a:t> who will be giving us further updates</a:t>
            </a:r>
          </a:p>
          <a:p>
            <a:endParaRPr lang="en-GB"/>
          </a:p>
        </p:txBody>
      </p:sp>
      <p:sp>
        <p:nvSpPr>
          <p:cNvPr id="4" name="Slide Number Placeholder 3"/>
          <p:cNvSpPr>
            <a:spLocks noGrp="1"/>
          </p:cNvSpPr>
          <p:nvPr>
            <p:ph type="sldNum" sz="quarter" idx="5"/>
          </p:nvPr>
        </p:nvSpPr>
        <p:spPr/>
        <p:txBody>
          <a:bodyPr/>
          <a:lstStyle/>
          <a:p>
            <a:fld id="{2E879140-3BA0-42E8-873F-690D20A09B88}" type="slidenum">
              <a:rPr lang="en-GB" smtClean="0"/>
              <a:t>5</a:t>
            </a:fld>
            <a:endParaRPr lang="en-GB"/>
          </a:p>
        </p:txBody>
      </p:sp>
    </p:spTree>
    <p:extLst>
      <p:ext uri="{BB962C8B-B14F-4D97-AF65-F5344CB8AC3E}">
        <p14:creationId xmlns:p14="http://schemas.microsoft.com/office/powerpoint/2010/main" val="444950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A0DAB21-4540-4ACB-B473-B6B91E4C9EFD}" type="slidenum">
              <a:rPr lang="en-GB" smtClean="0"/>
              <a:t>6</a:t>
            </a:fld>
            <a:endParaRPr lang="en-GB"/>
          </a:p>
        </p:txBody>
      </p:sp>
    </p:spTree>
    <p:extLst>
      <p:ext uri="{BB962C8B-B14F-4D97-AF65-F5344CB8AC3E}">
        <p14:creationId xmlns:p14="http://schemas.microsoft.com/office/powerpoint/2010/main" val="262325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a:effectLst/>
              </a:rPr>
            </a:br>
            <a:endParaRPr lang="en-GB">
              <a:effectLst/>
            </a:endParaRPr>
          </a:p>
          <a:p>
            <a:endParaRPr lang="en-GB">
              <a:effectLst/>
            </a:endParaRPr>
          </a:p>
          <a:p>
            <a:endParaRPr lang="en-GB"/>
          </a:p>
        </p:txBody>
      </p:sp>
      <p:sp>
        <p:nvSpPr>
          <p:cNvPr id="4" name="Slide Number Placeholder 3"/>
          <p:cNvSpPr>
            <a:spLocks noGrp="1"/>
          </p:cNvSpPr>
          <p:nvPr>
            <p:ph type="sldNum" sz="quarter" idx="5"/>
          </p:nvPr>
        </p:nvSpPr>
        <p:spPr/>
        <p:txBody>
          <a:bodyPr/>
          <a:lstStyle/>
          <a:p>
            <a:fld id="{6A0DAB21-4540-4ACB-B473-B6B91E4C9EFD}" type="slidenum">
              <a:rPr lang="en-GB" smtClean="0"/>
              <a:t>12</a:t>
            </a:fld>
            <a:endParaRPr lang="en-GB"/>
          </a:p>
        </p:txBody>
      </p:sp>
    </p:spTree>
    <p:extLst>
      <p:ext uri="{BB962C8B-B14F-4D97-AF65-F5344CB8AC3E}">
        <p14:creationId xmlns:p14="http://schemas.microsoft.com/office/powerpoint/2010/main" val="3088653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E3FAB05-1868-2A41-9C51-D92775E46133}" type="slidenum">
              <a:rPr lang="en-GB" smtClean="0"/>
              <a:t>13</a:t>
            </a:fld>
            <a:endParaRPr lang="en-GB"/>
          </a:p>
        </p:txBody>
      </p:sp>
    </p:spTree>
    <p:extLst>
      <p:ext uri="{BB962C8B-B14F-4D97-AF65-F5344CB8AC3E}">
        <p14:creationId xmlns:p14="http://schemas.microsoft.com/office/powerpoint/2010/main" val="2099232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E3FAB05-1868-2A41-9C51-D92775E46133}" type="slidenum">
              <a:rPr lang="en-GB" smtClean="0"/>
              <a:t>14</a:t>
            </a:fld>
            <a:endParaRPr lang="en-GB"/>
          </a:p>
        </p:txBody>
      </p:sp>
    </p:spTree>
    <p:extLst>
      <p:ext uri="{BB962C8B-B14F-4D97-AF65-F5344CB8AC3E}">
        <p14:creationId xmlns:p14="http://schemas.microsoft.com/office/powerpoint/2010/main" val="2441024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4797D-3843-8DF8-175F-01233E4F66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05A1625-C853-E364-6DC2-673D74F5D7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0E79AAB-E347-FCB3-E22E-79B6303C93CF}"/>
              </a:ext>
            </a:extLst>
          </p:cNvPr>
          <p:cNvSpPr>
            <a:spLocks noGrp="1"/>
          </p:cNvSpPr>
          <p:nvPr>
            <p:ph type="dt" sz="half" idx="10"/>
          </p:nvPr>
        </p:nvSpPr>
        <p:spPr/>
        <p:txBody>
          <a:bodyPr/>
          <a:lstStyle/>
          <a:p>
            <a:fld id="{DB870D6C-CA6B-4E4C-9F4E-D862CAB22B33}" type="datetimeFigureOut">
              <a:rPr lang="en-GB" smtClean="0"/>
              <a:t>07/11/2024</a:t>
            </a:fld>
            <a:endParaRPr lang="en-GB"/>
          </a:p>
        </p:txBody>
      </p:sp>
      <p:sp>
        <p:nvSpPr>
          <p:cNvPr id="5" name="Footer Placeholder 4">
            <a:extLst>
              <a:ext uri="{FF2B5EF4-FFF2-40B4-BE49-F238E27FC236}">
                <a16:creationId xmlns:a16="http://schemas.microsoft.com/office/drawing/2014/main" id="{A630DE94-66C6-8F50-EFDF-1BAA62244C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963612-995D-A0F1-DAC5-6F7B7EE4B50F}"/>
              </a:ext>
            </a:extLst>
          </p:cNvPr>
          <p:cNvSpPr>
            <a:spLocks noGrp="1"/>
          </p:cNvSpPr>
          <p:nvPr>
            <p:ph type="sldNum" sz="quarter" idx="12"/>
          </p:nvPr>
        </p:nvSpPr>
        <p:spPr/>
        <p:txBody>
          <a:bodyPr/>
          <a:lstStyle/>
          <a:p>
            <a:fld id="{74F1AC96-E246-4527-BC60-4F14BEB1B51D}" type="slidenum">
              <a:rPr lang="en-GB" smtClean="0"/>
              <a:t>‹#›</a:t>
            </a:fld>
            <a:endParaRPr lang="en-GB"/>
          </a:p>
        </p:txBody>
      </p:sp>
    </p:spTree>
    <p:extLst>
      <p:ext uri="{BB962C8B-B14F-4D97-AF65-F5344CB8AC3E}">
        <p14:creationId xmlns:p14="http://schemas.microsoft.com/office/powerpoint/2010/main" val="2208015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4658C-4620-647D-7703-822496E6488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E36BA36-BFF8-8721-6699-782CB3D76B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E6B95B-834D-7681-F4B1-1305EBE576BE}"/>
              </a:ext>
            </a:extLst>
          </p:cNvPr>
          <p:cNvSpPr>
            <a:spLocks noGrp="1"/>
          </p:cNvSpPr>
          <p:nvPr>
            <p:ph type="dt" sz="half" idx="10"/>
          </p:nvPr>
        </p:nvSpPr>
        <p:spPr/>
        <p:txBody>
          <a:bodyPr/>
          <a:lstStyle/>
          <a:p>
            <a:fld id="{DB870D6C-CA6B-4E4C-9F4E-D862CAB22B33}" type="datetimeFigureOut">
              <a:rPr lang="en-GB" smtClean="0"/>
              <a:t>07/11/2024</a:t>
            </a:fld>
            <a:endParaRPr lang="en-GB"/>
          </a:p>
        </p:txBody>
      </p:sp>
      <p:sp>
        <p:nvSpPr>
          <p:cNvPr id="5" name="Footer Placeholder 4">
            <a:extLst>
              <a:ext uri="{FF2B5EF4-FFF2-40B4-BE49-F238E27FC236}">
                <a16:creationId xmlns:a16="http://schemas.microsoft.com/office/drawing/2014/main" id="{33980AED-80C7-527D-C77A-D2C8C2FDD3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8E1868-04EF-60DC-4799-9A2CCFA2A4E5}"/>
              </a:ext>
            </a:extLst>
          </p:cNvPr>
          <p:cNvSpPr>
            <a:spLocks noGrp="1"/>
          </p:cNvSpPr>
          <p:nvPr>
            <p:ph type="sldNum" sz="quarter" idx="12"/>
          </p:nvPr>
        </p:nvSpPr>
        <p:spPr/>
        <p:txBody>
          <a:bodyPr/>
          <a:lstStyle/>
          <a:p>
            <a:fld id="{74F1AC96-E246-4527-BC60-4F14BEB1B51D}" type="slidenum">
              <a:rPr lang="en-GB" smtClean="0"/>
              <a:t>‹#›</a:t>
            </a:fld>
            <a:endParaRPr lang="en-GB"/>
          </a:p>
        </p:txBody>
      </p:sp>
    </p:spTree>
    <p:extLst>
      <p:ext uri="{BB962C8B-B14F-4D97-AF65-F5344CB8AC3E}">
        <p14:creationId xmlns:p14="http://schemas.microsoft.com/office/powerpoint/2010/main" val="1168680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01452F-6746-C707-4151-B248F4FC844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B658B4-0475-D68F-646D-5017FFB714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81E88C-8E51-995F-8E55-FAA06B5AE76C}"/>
              </a:ext>
            </a:extLst>
          </p:cNvPr>
          <p:cNvSpPr>
            <a:spLocks noGrp="1"/>
          </p:cNvSpPr>
          <p:nvPr>
            <p:ph type="dt" sz="half" idx="10"/>
          </p:nvPr>
        </p:nvSpPr>
        <p:spPr/>
        <p:txBody>
          <a:bodyPr/>
          <a:lstStyle/>
          <a:p>
            <a:fld id="{DB870D6C-CA6B-4E4C-9F4E-D862CAB22B33}" type="datetimeFigureOut">
              <a:rPr lang="en-GB" smtClean="0"/>
              <a:t>07/11/2024</a:t>
            </a:fld>
            <a:endParaRPr lang="en-GB"/>
          </a:p>
        </p:txBody>
      </p:sp>
      <p:sp>
        <p:nvSpPr>
          <p:cNvPr id="5" name="Footer Placeholder 4">
            <a:extLst>
              <a:ext uri="{FF2B5EF4-FFF2-40B4-BE49-F238E27FC236}">
                <a16:creationId xmlns:a16="http://schemas.microsoft.com/office/drawing/2014/main" id="{1BE42C4E-FF47-CC7F-7947-9FCC0C0407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97E258-FC62-CC53-E33B-520ED3547E78}"/>
              </a:ext>
            </a:extLst>
          </p:cNvPr>
          <p:cNvSpPr>
            <a:spLocks noGrp="1"/>
          </p:cNvSpPr>
          <p:nvPr>
            <p:ph type="sldNum" sz="quarter" idx="12"/>
          </p:nvPr>
        </p:nvSpPr>
        <p:spPr/>
        <p:txBody>
          <a:bodyPr/>
          <a:lstStyle/>
          <a:p>
            <a:fld id="{74F1AC96-E246-4527-BC60-4F14BEB1B51D}" type="slidenum">
              <a:rPr lang="en-GB" smtClean="0"/>
              <a:t>‹#›</a:t>
            </a:fld>
            <a:endParaRPr lang="en-GB"/>
          </a:p>
        </p:txBody>
      </p:sp>
    </p:spTree>
    <p:extLst>
      <p:ext uri="{BB962C8B-B14F-4D97-AF65-F5344CB8AC3E}">
        <p14:creationId xmlns:p14="http://schemas.microsoft.com/office/powerpoint/2010/main" val="535463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2D283-FC43-3A64-87A9-2EDE730058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764E29-1F15-0504-394E-524F3788E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1437D7-5E86-4F30-E8C4-09AB525BC8D3}"/>
              </a:ext>
            </a:extLst>
          </p:cNvPr>
          <p:cNvSpPr>
            <a:spLocks noGrp="1"/>
          </p:cNvSpPr>
          <p:nvPr>
            <p:ph type="dt" sz="half" idx="10"/>
          </p:nvPr>
        </p:nvSpPr>
        <p:spPr/>
        <p:txBody>
          <a:bodyPr/>
          <a:lstStyle/>
          <a:p>
            <a:fld id="{DB870D6C-CA6B-4E4C-9F4E-D862CAB22B33}" type="datetimeFigureOut">
              <a:rPr lang="en-GB" smtClean="0"/>
              <a:t>07/11/2024</a:t>
            </a:fld>
            <a:endParaRPr lang="en-GB"/>
          </a:p>
        </p:txBody>
      </p:sp>
      <p:sp>
        <p:nvSpPr>
          <p:cNvPr id="5" name="Footer Placeholder 4">
            <a:extLst>
              <a:ext uri="{FF2B5EF4-FFF2-40B4-BE49-F238E27FC236}">
                <a16:creationId xmlns:a16="http://schemas.microsoft.com/office/drawing/2014/main" id="{2B348711-0B1F-F485-CDC4-2F6E264441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CC1EBF-6C4C-19CE-F1D4-D61A16E5879B}"/>
              </a:ext>
            </a:extLst>
          </p:cNvPr>
          <p:cNvSpPr>
            <a:spLocks noGrp="1"/>
          </p:cNvSpPr>
          <p:nvPr>
            <p:ph type="sldNum" sz="quarter" idx="12"/>
          </p:nvPr>
        </p:nvSpPr>
        <p:spPr/>
        <p:txBody>
          <a:bodyPr/>
          <a:lstStyle/>
          <a:p>
            <a:fld id="{74F1AC96-E246-4527-BC60-4F14BEB1B51D}" type="slidenum">
              <a:rPr lang="en-GB" smtClean="0"/>
              <a:t>‹#›</a:t>
            </a:fld>
            <a:endParaRPr lang="en-GB"/>
          </a:p>
        </p:txBody>
      </p:sp>
    </p:spTree>
    <p:extLst>
      <p:ext uri="{BB962C8B-B14F-4D97-AF65-F5344CB8AC3E}">
        <p14:creationId xmlns:p14="http://schemas.microsoft.com/office/powerpoint/2010/main" val="3311217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5C05D-AE6C-A5D4-EC39-2C569F725A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3317A4-C173-1298-8E6E-1A2BAEB7079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9A09F8-9533-EF2D-5F99-3670D23C6E5D}"/>
              </a:ext>
            </a:extLst>
          </p:cNvPr>
          <p:cNvSpPr>
            <a:spLocks noGrp="1"/>
          </p:cNvSpPr>
          <p:nvPr>
            <p:ph type="dt" sz="half" idx="10"/>
          </p:nvPr>
        </p:nvSpPr>
        <p:spPr/>
        <p:txBody>
          <a:bodyPr/>
          <a:lstStyle/>
          <a:p>
            <a:fld id="{DB870D6C-CA6B-4E4C-9F4E-D862CAB22B33}" type="datetimeFigureOut">
              <a:rPr lang="en-GB" smtClean="0"/>
              <a:t>07/11/2024</a:t>
            </a:fld>
            <a:endParaRPr lang="en-GB"/>
          </a:p>
        </p:txBody>
      </p:sp>
      <p:sp>
        <p:nvSpPr>
          <p:cNvPr id="5" name="Footer Placeholder 4">
            <a:extLst>
              <a:ext uri="{FF2B5EF4-FFF2-40B4-BE49-F238E27FC236}">
                <a16:creationId xmlns:a16="http://schemas.microsoft.com/office/drawing/2014/main" id="{130B0F9B-E705-683F-2710-97FF094021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ADB6A5-0222-3F13-D004-B7B3CDAD24F5}"/>
              </a:ext>
            </a:extLst>
          </p:cNvPr>
          <p:cNvSpPr>
            <a:spLocks noGrp="1"/>
          </p:cNvSpPr>
          <p:nvPr>
            <p:ph type="sldNum" sz="quarter" idx="12"/>
          </p:nvPr>
        </p:nvSpPr>
        <p:spPr/>
        <p:txBody>
          <a:bodyPr/>
          <a:lstStyle/>
          <a:p>
            <a:fld id="{74F1AC96-E246-4527-BC60-4F14BEB1B51D}" type="slidenum">
              <a:rPr lang="en-GB" smtClean="0"/>
              <a:t>‹#›</a:t>
            </a:fld>
            <a:endParaRPr lang="en-GB"/>
          </a:p>
        </p:txBody>
      </p:sp>
    </p:spTree>
    <p:extLst>
      <p:ext uri="{BB962C8B-B14F-4D97-AF65-F5344CB8AC3E}">
        <p14:creationId xmlns:p14="http://schemas.microsoft.com/office/powerpoint/2010/main" val="1701282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6563F-C52F-1B21-CC7F-4EA772F3F4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035BE-0E44-BBE7-06D9-323F3D6B7A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2738859-581E-0A34-607B-BD0965A734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D2A5F20-22AB-CDA3-95F6-2FC27F9ADE95}"/>
              </a:ext>
            </a:extLst>
          </p:cNvPr>
          <p:cNvSpPr>
            <a:spLocks noGrp="1"/>
          </p:cNvSpPr>
          <p:nvPr>
            <p:ph type="dt" sz="half" idx="10"/>
          </p:nvPr>
        </p:nvSpPr>
        <p:spPr/>
        <p:txBody>
          <a:bodyPr/>
          <a:lstStyle/>
          <a:p>
            <a:fld id="{DB870D6C-CA6B-4E4C-9F4E-D862CAB22B33}" type="datetimeFigureOut">
              <a:rPr lang="en-GB" smtClean="0"/>
              <a:t>07/11/2024</a:t>
            </a:fld>
            <a:endParaRPr lang="en-GB"/>
          </a:p>
        </p:txBody>
      </p:sp>
      <p:sp>
        <p:nvSpPr>
          <p:cNvPr id="6" name="Footer Placeholder 5">
            <a:extLst>
              <a:ext uri="{FF2B5EF4-FFF2-40B4-BE49-F238E27FC236}">
                <a16:creationId xmlns:a16="http://schemas.microsoft.com/office/drawing/2014/main" id="{B287BDDF-5C7B-0B99-7496-D465EB1F17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00EF8C-EF2B-58D2-6A75-96440F67C8F5}"/>
              </a:ext>
            </a:extLst>
          </p:cNvPr>
          <p:cNvSpPr>
            <a:spLocks noGrp="1"/>
          </p:cNvSpPr>
          <p:nvPr>
            <p:ph type="sldNum" sz="quarter" idx="12"/>
          </p:nvPr>
        </p:nvSpPr>
        <p:spPr/>
        <p:txBody>
          <a:bodyPr/>
          <a:lstStyle/>
          <a:p>
            <a:fld id="{74F1AC96-E246-4527-BC60-4F14BEB1B51D}" type="slidenum">
              <a:rPr lang="en-GB" smtClean="0"/>
              <a:t>‹#›</a:t>
            </a:fld>
            <a:endParaRPr lang="en-GB"/>
          </a:p>
        </p:txBody>
      </p:sp>
    </p:spTree>
    <p:extLst>
      <p:ext uri="{BB962C8B-B14F-4D97-AF65-F5344CB8AC3E}">
        <p14:creationId xmlns:p14="http://schemas.microsoft.com/office/powerpoint/2010/main" val="3960902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E8EEE-A183-C24D-C387-A22992E331A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43DCD97-36CA-70D0-E6CF-778D208A2B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DE10D3-05D6-78B2-AAD1-EA42CFC821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C0B1B0D-FB23-BFE1-23C8-BF2FCB6547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83570E-C216-6B85-CAD8-0E5ED3D784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5CCD67-20D3-5C89-5CD2-84D3E2CB3ACD}"/>
              </a:ext>
            </a:extLst>
          </p:cNvPr>
          <p:cNvSpPr>
            <a:spLocks noGrp="1"/>
          </p:cNvSpPr>
          <p:nvPr>
            <p:ph type="dt" sz="half" idx="10"/>
          </p:nvPr>
        </p:nvSpPr>
        <p:spPr/>
        <p:txBody>
          <a:bodyPr/>
          <a:lstStyle/>
          <a:p>
            <a:fld id="{DB870D6C-CA6B-4E4C-9F4E-D862CAB22B33}" type="datetimeFigureOut">
              <a:rPr lang="en-GB" smtClean="0"/>
              <a:t>07/11/2024</a:t>
            </a:fld>
            <a:endParaRPr lang="en-GB"/>
          </a:p>
        </p:txBody>
      </p:sp>
      <p:sp>
        <p:nvSpPr>
          <p:cNvPr id="8" name="Footer Placeholder 7">
            <a:extLst>
              <a:ext uri="{FF2B5EF4-FFF2-40B4-BE49-F238E27FC236}">
                <a16:creationId xmlns:a16="http://schemas.microsoft.com/office/drawing/2014/main" id="{887C9369-04BE-AE1F-676F-C9F67DA8534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A306B48-5E27-5C5A-501F-FF10A2359B6A}"/>
              </a:ext>
            </a:extLst>
          </p:cNvPr>
          <p:cNvSpPr>
            <a:spLocks noGrp="1"/>
          </p:cNvSpPr>
          <p:nvPr>
            <p:ph type="sldNum" sz="quarter" idx="12"/>
          </p:nvPr>
        </p:nvSpPr>
        <p:spPr/>
        <p:txBody>
          <a:bodyPr/>
          <a:lstStyle/>
          <a:p>
            <a:fld id="{74F1AC96-E246-4527-BC60-4F14BEB1B51D}" type="slidenum">
              <a:rPr lang="en-GB" smtClean="0"/>
              <a:t>‹#›</a:t>
            </a:fld>
            <a:endParaRPr lang="en-GB"/>
          </a:p>
        </p:txBody>
      </p:sp>
    </p:spTree>
    <p:extLst>
      <p:ext uri="{BB962C8B-B14F-4D97-AF65-F5344CB8AC3E}">
        <p14:creationId xmlns:p14="http://schemas.microsoft.com/office/powerpoint/2010/main" val="82655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6AB21-5791-D9D5-2C7C-528E9415566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C3ED235-90EB-5228-44F0-C9C442672B94}"/>
              </a:ext>
            </a:extLst>
          </p:cNvPr>
          <p:cNvSpPr>
            <a:spLocks noGrp="1"/>
          </p:cNvSpPr>
          <p:nvPr>
            <p:ph type="dt" sz="half" idx="10"/>
          </p:nvPr>
        </p:nvSpPr>
        <p:spPr/>
        <p:txBody>
          <a:bodyPr/>
          <a:lstStyle/>
          <a:p>
            <a:fld id="{DB870D6C-CA6B-4E4C-9F4E-D862CAB22B33}" type="datetimeFigureOut">
              <a:rPr lang="en-GB" smtClean="0"/>
              <a:t>07/11/2024</a:t>
            </a:fld>
            <a:endParaRPr lang="en-GB"/>
          </a:p>
        </p:txBody>
      </p:sp>
      <p:sp>
        <p:nvSpPr>
          <p:cNvPr id="4" name="Footer Placeholder 3">
            <a:extLst>
              <a:ext uri="{FF2B5EF4-FFF2-40B4-BE49-F238E27FC236}">
                <a16:creationId xmlns:a16="http://schemas.microsoft.com/office/drawing/2014/main" id="{0AA9BD0B-81E9-A0F2-3EEE-D3DD2315763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B9A0417-C1E6-A15A-E214-192F396AB5E6}"/>
              </a:ext>
            </a:extLst>
          </p:cNvPr>
          <p:cNvSpPr>
            <a:spLocks noGrp="1"/>
          </p:cNvSpPr>
          <p:nvPr>
            <p:ph type="sldNum" sz="quarter" idx="12"/>
          </p:nvPr>
        </p:nvSpPr>
        <p:spPr/>
        <p:txBody>
          <a:bodyPr/>
          <a:lstStyle/>
          <a:p>
            <a:fld id="{74F1AC96-E246-4527-BC60-4F14BEB1B51D}" type="slidenum">
              <a:rPr lang="en-GB" smtClean="0"/>
              <a:t>‹#›</a:t>
            </a:fld>
            <a:endParaRPr lang="en-GB"/>
          </a:p>
        </p:txBody>
      </p:sp>
    </p:spTree>
    <p:extLst>
      <p:ext uri="{BB962C8B-B14F-4D97-AF65-F5344CB8AC3E}">
        <p14:creationId xmlns:p14="http://schemas.microsoft.com/office/powerpoint/2010/main" val="2189346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5365E6-E17D-19BB-A0EF-F72DE7FE0430}"/>
              </a:ext>
            </a:extLst>
          </p:cNvPr>
          <p:cNvSpPr>
            <a:spLocks noGrp="1"/>
          </p:cNvSpPr>
          <p:nvPr>
            <p:ph type="dt" sz="half" idx="10"/>
          </p:nvPr>
        </p:nvSpPr>
        <p:spPr/>
        <p:txBody>
          <a:bodyPr/>
          <a:lstStyle/>
          <a:p>
            <a:fld id="{DB870D6C-CA6B-4E4C-9F4E-D862CAB22B33}" type="datetimeFigureOut">
              <a:rPr lang="en-GB" smtClean="0"/>
              <a:t>07/11/2024</a:t>
            </a:fld>
            <a:endParaRPr lang="en-GB"/>
          </a:p>
        </p:txBody>
      </p:sp>
      <p:sp>
        <p:nvSpPr>
          <p:cNvPr id="3" name="Footer Placeholder 2">
            <a:extLst>
              <a:ext uri="{FF2B5EF4-FFF2-40B4-BE49-F238E27FC236}">
                <a16:creationId xmlns:a16="http://schemas.microsoft.com/office/drawing/2014/main" id="{62091484-A7D6-4140-8753-9FC64950F2E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7AF7460-A557-1270-467C-84E33355C4A9}"/>
              </a:ext>
            </a:extLst>
          </p:cNvPr>
          <p:cNvSpPr>
            <a:spLocks noGrp="1"/>
          </p:cNvSpPr>
          <p:nvPr>
            <p:ph type="sldNum" sz="quarter" idx="12"/>
          </p:nvPr>
        </p:nvSpPr>
        <p:spPr/>
        <p:txBody>
          <a:bodyPr/>
          <a:lstStyle/>
          <a:p>
            <a:fld id="{74F1AC96-E246-4527-BC60-4F14BEB1B51D}" type="slidenum">
              <a:rPr lang="en-GB" smtClean="0"/>
              <a:t>‹#›</a:t>
            </a:fld>
            <a:endParaRPr lang="en-GB"/>
          </a:p>
        </p:txBody>
      </p:sp>
    </p:spTree>
    <p:extLst>
      <p:ext uri="{BB962C8B-B14F-4D97-AF65-F5344CB8AC3E}">
        <p14:creationId xmlns:p14="http://schemas.microsoft.com/office/powerpoint/2010/main" val="456278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C2DA3-885A-8DF3-EFA7-2D98F706CF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34ECF8-DCE0-8A1B-6C32-C32262B880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30C1340-3EA9-3C77-2787-3FFE29911A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511DDD-5A97-32F9-8C81-81100E7BAEC6}"/>
              </a:ext>
            </a:extLst>
          </p:cNvPr>
          <p:cNvSpPr>
            <a:spLocks noGrp="1"/>
          </p:cNvSpPr>
          <p:nvPr>
            <p:ph type="dt" sz="half" idx="10"/>
          </p:nvPr>
        </p:nvSpPr>
        <p:spPr/>
        <p:txBody>
          <a:bodyPr/>
          <a:lstStyle/>
          <a:p>
            <a:fld id="{DB870D6C-CA6B-4E4C-9F4E-D862CAB22B33}" type="datetimeFigureOut">
              <a:rPr lang="en-GB" smtClean="0"/>
              <a:t>07/11/2024</a:t>
            </a:fld>
            <a:endParaRPr lang="en-GB"/>
          </a:p>
        </p:txBody>
      </p:sp>
      <p:sp>
        <p:nvSpPr>
          <p:cNvPr id="6" name="Footer Placeholder 5">
            <a:extLst>
              <a:ext uri="{FF2B5EF4-FFF2-40B4-BE49-F238E27FC236}">
                <a16:creationId xmlns:a16="http://schemas.microsoft.com/office/drawing/2014/main" id="{567A0FB2-DCE8-DE82-08D0-DAFF20F338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0DF309-1FC9-304D-C496-8EA71D49D5BA}"/>
              </a:ext>
            </a:extLst>
          </p:cNvPr>
          <p:cNvSpPr>
            <a:spLocks noGrp="1"/>
          </p:cNvSpPr>
          <p:nvPr>
            <p:ph type="sldNum" sz="quarter" idx="12"/>
          </p:nvPr>
        </p:nvSpPr>
        <p:spPr/>
        <p:txBody>
          <a:bodyPr/>
          <a:lstStyle/>
          <a:p>
            <a:fld id="{74F1AC96-E246-4527-BC60-4F14BEB1B51D}" type="slidenum">
              <a:rPr lang="en-GB" smtClean="0"/>
              <a:t>‹#›</a:t>
            </a:fld>
            <a:endParaRPr lang="en-GB"/>
          </a:p>
        </p:txBody>
      </p:sp>
    </p:spTree>
    <p:extLst>
      <p:ext uri="{BB962C8B-B14F-4D97-AF65-F5344CB8AC3E}">
        <p14:creationId xmlns:p14="http://schemas.microsoft.com/office/powerpoint/2010/main" val="2818841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6EDB9-BE9B-908C-87A6-76C92F1959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A7E0518-0F93-76CE-95A2-12E63287D1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62CE311-9DAD-634B-0C73-79FA7B990A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985A1C-6128-8A89-9A42-27F2650B7E66}"/>
              </a:ext>
            </a:extLst>
          </p:cNvPr>
          <p:cNvSpPr>
            <a:spLocks noGrp="1"/>
          </p:cNvSpPr>
          <p:nvPr>
            <p:ph type="dt" sz="half" idx="10"/>
          </p:nvPr>
        </p:nvSpPr>
        <p:spPr/>
        <p:txBody>
          <a:bodyPr/>
          <a:lstStyle/>
          <a:p>
            <a:fld id="{DB870D6C-CA6B-4E4C-9F4E-D862CAB22B33}" type="datetimeFigureOut">
              <a:rPr lang="en-GB" smtClean="0"/>
              <a:t>07/11/2024</a:t>
            </a:fld>
            <a:endParaRPr lang="en-GB"/>
          </a:p>
        </p:txBody>
      </p:sp>
      <p:sp>
        <p:nvSpPr>
          <p:cNvPr id="6" name="Footer Placeholder 5">
            <a:extLst>
              <a:ext uri="{FF2B5EF4-FFF2-40B4-BE49-F238E27FC236}">
                <a16:creationId xmlns:a16="http://schemas.microsoft.com/office/drawing/2014/main" id="{82455BE1-B291-096A-E1CF-29BC379DD4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FC7D74-36DB-05A9-393B-1280EDCB2F2E}"/>
              </a:ext>
            </a:extLst>
          </p:cNvPr>
          <p:cNvSpPr>
            <a:spLocks noGrp="1"/>
          </p:cNvSpPr>
          <p:nvPr>
            <p:ph type="sldNum" sz="quarter" idx="12"/>
          </p:nvPr>
        </p:nvSpPr>
        <p:spPr/>
        <p:txBody>
          <a:bodyPr/>
          <a:lstStyle/>
          <a:p>
            <a:fld id="{74F1AC96-E246-4527-BC60-4F14BEB1B51D}" type="slidenum">
              <a:rPr lang="en-GB" smtClean="0"/>
              <a:t>‹#›</a:t>
            </a:fld>
            <a:endParaRPr lang="en-GB"/>
          </a:p>
        </p:txBody>
      </p:sp>
    </p:spTree>
    <p:extLst>
      <p:ext uri="{BB962C8B-B14F-4D97-AF65-F5344CB8AC3E}">
        <p14:creationId xmlns:p14="http://schemas.microsoft.com/office/powerpoint/2010/main" val="3781333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BB651C-E3CB-386A-3B74-0C7C62BC5A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204E17-49EC-1894-7227-DEED435ECB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7116FF-D76F-52FE-97B1-D6E4664A23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B870D6C-CA6B-4E4C-9F4E-D862CAB22B33}" type="datetimeFigureOut">
              <a:rPr lang="en-GB" smtClean="0"/>
              <a:t>07/11/2024</a:t>
            </a:fld>
            <a:endParaRPr lang="en-GB"/>
          </a:p>
        </p:txBody>
      </p:sp>
      <p:sp>
        <p:nvSpPr>
          <p:cNvPr id="5" name="Footer Placeholder 4">
            <a:extLst>
              <a:ext uri="{FF2B5EF4-FFF2-40B4-BE49-F238E27FC236}">
                <a16:creationId xmlns:a16="http://schemas.microsoft.com/office/drawing/2014/main" id="{90B1F8B5-8FE0-C4EC-C0BB-B93638F004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2469413-CD59-59F4-2750-664CF39544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4F1AC96-E246-4527-BC60-4F14BEB1B51D}" type="slidenum">
              <a:rPr lang="en-GB" smtClean="0"/>
              <a:t>‹#›</a:t>
            </a:fld>
            <a:endParaRPr lang="en-GB"/>
          </a:p>
        </p:txBody>
      </p:sp>
    </p:spTree>
    <p:extLst>
      <p:ext uri="{BB962C8B-B14F-4D97-AF65-F5344CB8AC3E}">
        <p14:creationId xmlns:p14="http://schemas.microsoft.com/office/powerpoint/2010/main" val="2923170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intranet.sheffieldccg.nhs.uk/medicines-index.ht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drug-safety-update/topiramate-topamax-introduction-of-new-safety-measures-including-a-pregnancy-prevention-programme" TargetMode="External"/><Relationship Id="rId2" Type="http://schemas.openxmlformats.org/officeDocument/2006/relationships/hyperlink" Target="https://www.gov.uk/drug-safety-update/insulin-pumps-and-continuous-glucose-monitoring-cgm-equipment-guidance-for-users-on-reporting-suspected-adverse-incidents-and-safety-concerns-to-the-mhras-yellow-card-scheme" TargetMode="External"/><Relationship Id="rId1" Type="http://schemas.openxmlformats.org/officeDocument/2006/relationships/slideLayout" Target="../slideLayouts/slideLayout2.xml"/><Relationship Id="rId6" Type="http://schemas.openxmlformats.org/officeDocument/2006/relationships/hyperlink" Target="https://www.gov.uk/drug-device-alerts/class-2-medicines-recall-tillomed-laboratories-limited-labetalol-200mg-tablets-el-24-a-slash-52" TargetMode="External"/><Relationship Id="rId5" Type="http://schemas.openxmlformats.org/officeDocument/2006/relationships/hyperlink" Target="https://www.gov.uk/drug-safety-update/bromocriptine-monitor-blood-pressure-when-prescribing-bromocriptine-for-prevention-or-inhibition-of-post-partum-physiological-lactation" TargetMode="Externa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hyperlink" Target="https://who-umc.org/medsafetyweek/" TargetMode="External"/><Relationship Id="rId3" Type="http://schemas.openxmlformats.org/officeDocument/2006/relationships/hyperlink" Target="https://apps.apple.com/us/app/yellow-card-mhra/id990237487" TargetMode="External"/><Relationship Id="rId7" Type="http://schemas.openxmlformats.org/officeDocument/2006/relationships/hyperlink" Target="https://yellowcard.mhra.gov.uk/MedSafetyWeek" TargetMode="External"/><Relationship Id="rId12" Type="http://schemas.openxmlformats.org/officeDocument/2006/relationships/image" Target="../media/image15.png"/><Relationship Id="rId2" Type="http://schemas.openxmlformats.org/officeDocument/2006/relationships/hyperlink" Target="https://yellowcard.mhra.gov.uk/" TargetMode="External"/><Relationship Id="rId1" Type="http://schemas.openxmlformats.org/officeDocument/2006/relationships/slideLayout" Target="../slideLayouts/slideLayout2.xml"/><Relationship Id="rId6" Type="http://schemas.openxmlformats.org/officeDocument/2006/relationships/hyperlink" Target="https://www.gov.uk/drug-safety-update/medsafetyweek-november-2024-your-yellow-card-report-helps-prevent-future-harm-to-others-and-improves-patient-safety" TargetMode="External"/><Relationship Id="rId11" Type="http://schemas.openxmlformats.org/officeDocument/2006/relationships/image" Target="../media/image14.png"/><Relationship Id="rId5" Type="http://schemas.openxmlformats.org/officeDocument/2006/relationships/hyperlink" Target="https://yellowcard.mhra.gov.uk/resources/elearning" TargetMode="External"/><Relationship Id="rId10" Type="http://schemas.openxmlformats.org/officeDocument/2006/relationships/image" Target="../media/image13.png"/><Relationship Id="rId4" Type="http://schemas.openxmlformats.org/officeDocument/2006/relationships/hyperlink" Target="https://play.google.com/store/apps/details?id=uk.org.mhra.yellowcard&amp;referrer=utm_source%3DEYC%26utm_medium%3Dcpc%26anid%3Dadmob&amp;pli=1" TargetMode="External"/><Relationship Id="rId9" Type="http://schemas.openxmlformats.org/officeDocument/2006/relationships/hyperlink" Target="http://www.mhra.gov.uk/yellowcard"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prescqipp.info/our-resources/data-and-analysis/data-highlights/" TargetMode="External"/><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gbr01.safelinks.protection.outlook.com/?url=https%3A%2F%2Fprescqipp.us2.list-manage.com%2Ftrack%2Fclick%3Fu%3D7e7659db46e568cca5e047f43%26id%3D7875c37661%26e%3D50fc42476c&amp;data=05%7C02%7Cgarybarnfield%40nhs.net%7C96bd9c19cd264528ed8108dc9f4cf12f%7C37c354b285b047f5b22207b48d774ee3%7C0%7C1%7C638560400042781142%7CUnknown%7CTWFpbGZsb3d8eyJWIjoiMC4wLjAwMDAiLCJQIjoiV2luMzIiLCJBTiI6Ik1haWwiLCJXVCI6Mn0%3D%7C0%7C%7C%7C&amp;sdata=k3I79mHN60AhFvdqn2%2Fisv8MVg2uMl67mmKONuHELXQ%3D&amp;reserved=0" TargetMode="External"/><Relationship Id="rId5" Type="http://schemas.openxmlformats.org/officeDocument/2006/relationships/image" Target="../media/image1.jpeg"/><Relationship Id="rId4" Type="http://schemas.openxmlformats.org/officeDocument/2006/relationships/hyperlink" Target="https://www.prescqipp.info/our-resources/bulletins/bulletin-349-look-alike-sound-alike-prescribing-errors/" TargetMode="External"/><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png"/><Relationship Id="rId4" Type="http://schemas.openxmlformats.org/officeDocument/2006/relationships/diagramLayout" Target="../diagrams/layout1.xml"/><Relationship Id="rId9" Type="http://schemas.openxmlformats.org/officeDocument/2006/relationships/image" Target="../media/image1.jpeg"/></Relationships>
</file>

<file path=ppt/slides/_rels/slide1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3.png"/><Relationship Id="rId4" Type="http://schemas.openxmlformats.org/officeDocument/2006/relationships/diagramLayout" Target="../diagrams/layout2.xml"/><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3.png"/><Relationship Id="rId4" Type="http://schemas.openxmlformats.org/officeDocument/2006/relationships/diagramLayout" Target="../diagrams/layout3.xml"/><Relationship Id="rId9"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hyperlink" Target="https://gbr01.safelinks.protection.outlook.com/ap/t-59584e83/?url=https%3A%2F%2Fteams.microsoft.com%2Fl%2Fmeetup-join%2F19%253ameeting_ZDY4MzZjNTEtNGVkZC00M2UwLTg5NDctOWJkOWI5NTM4NzIy%2540thread.v2%2F0%3Fcontext%3D%257b%2522Tid%2522%253a%252237c354b2-85b0-47f5-b222-07b48d774ee3%2522%252c%2522Oid%2522%253a%252229bcd1b7-82ca-4c3a-afc6-e10faeac87ac%2522%257d&amp;data=05%7C02%7Cbarbara.obasi%40nhs.net%7Cde49dca48aa142d0974308dc007f2c9e%7C37c354b285b047f5b22207b48d774ee3%7C0%7C0%7C638385793421484359%7CUnknown%7CTWFpbGZsb3d8eyJWIjoiMC4wLjAwMDAiLCJQIjoiV2luMzIiLCJBTiI6Ik1haWwiLCJXVCI6Mn0%3D%7C3000%7C%7C%7C&amp;sdata=ywTvvXUGIFztEGtxBiFRohH2WTEUe4fdRO4yCn6%2FFOI%3D&amp;reserved=0"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forms.office.com/Pages/ResponsePage.aspx?id=slTDN7CF9UeyIge0jXdO443oflYckS5GlHWzOtEesnlUMDNDTkRVTDI1VTRaV1dPQlhMRFAyTkxNNy4u"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teams.microsoft.com/l/meetup-join/19%3ameeting_OTg1OWQwYTAtMWJkNC00MTU2LThjYjgtYmRjYzUyOGEwOGI4%40thread.v2/0?context=%7b%22Tid%22%3a%2237c354b2-85b0-47f5-b222-07b48d774ee3%22%2c%22Oid%22%3a%22017e885e-68f1-4f16-8c76-b340583d8f45%22%7d" TargetMode="External"/><Relationship Id="rId3" Type="http://schemas.openxmlformats.org/officeDocument/2006/relationships/hyperlink" Target="https://teams.microsoft.com/l/meetup-join/19%3ameeting_NGQ4YjhlZGUtYmZhZC00YTQ1LWFkYjMtYzYyODBmNzM1NWM5%40thread.v2/0?context=%7b%22Tid%22%3a%2237c354b2-85b0-47f5-b222-07b48d774ee3%22%2c%22Oid%22%3a%22017e885e-68f1-4f16-8c76-b340583d8f45%22%7d" TargetMode="External"/><Relationship Id="rId7" Type="http://schemas.openxmlformats.org/officeDocument/2006/relationships/hyperlink" Target="https://teams.microsoft.com/l/meetup-join/19%3ameeting_ZWI0MzZiZjUtNTFkNy00M2ZkLWJhZjQtYmM1ZTNkMzM1ODI2%40thread.v2/0?context=%7b%22Tid%22%3a%2237c354b2-85b0-47f5-b222-07b48d774ee3%22%2c%22Oid%22%3a%22017e885e-68f1-4f16-8c76-b340583d8f45%22%7d"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teams.microsoft.com/l/meetup-join/19%3ameeting_ZGUwOGIyMWItMDdhMi00ZGQ1LWE4ODQtODllNjE2YzNjNjJj%40thread.v2/0?context=%7b%22Tid%22%3a%2237c354b2-85b0-47f5-b222-07b48d774ee3%22%2c%22Oid%22%3a%22017e885e-68f1-4f16-8c76-b340583d8f45%22%7d" TargetMode="External"/><Relationship Id="rId5" Type="http://schemas.openxmlformats.org/officeDocument/2006/relationships/hyperlink" Target="https://teams.microsoft.com/l/meetup-join/19%3ameeting_MWEzMDViMmMtOGYzNS00MDcxLTliZjAtM2E4OGQ4ZWQ0YzRh%40thread.v2/0?context=%7b%22Tid%22%3a%2237c354b2-85b0-47f5-b222-07b48d774ee3%22%2c%22Oid%22%3a%22017e885e-68f1-4f16-8c76-b340583d8f45%22%7d" TargetMode="External"/><Relationship Id="rId4" Type="http://schemas.openxmlformats.org/officeDocument/2006/relationships/hyperlink" Target="https://teams.microsoft.com/l/meetup-join/19%3ameeting_Y2E2MGY4MzUtZjkzOS00NjI1LWE2ZWYtMGJlZjhlM2U4OWVm%40thread.v2/0?context=%7b%22Tid%22%3a%2237c354b2-85b0-47f5-b222-07b48d774ee3%22%2c%22Oid%22%3a%22017e885e-68f1-4f16-8c76-b340583d8f45%22%7d" TargetMode="External"/><Relationship Id="rId9"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hyperlink" Target="mailto:syicbsheffield.areaprescribinggroupsheffield@nhs.net"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intranet.sheffieldccg.nhs.uk/medicines-prescribing/learning-luncheseducational-events.htm"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hyperlink" Target="https://www.intranet.sheffieldccg.nhs.uk/medicines-prescribing/traffic-light-drug-list.ht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gbr01.safelinks.protection.outlook.com/?url=https%3A%2F%2Fwww.intranet.sheffieldccg.nhs.uk%2Fmedicines-prescribing%2Ftraffic-light-drug-list.htm&amp;data=05%7C01%7Csharron.kebell%40nhs.net%7Ce1760f3bee864b9c5ae408db5b77ac1f%7C37c354b285b047f5b22207b48d774ee3%7C0%7C0%7C638204341759681467%7CUnknown%7CTWFpbGZsb3d8eyJWIjoiMC4wLjAwMDAiLCJQIjoiV2luMzIiLCJBTiI6Ik1haWwiLCJXVCI6Mn0%3D%7C3000%7C%7C%7C&amp;sdata=FxgUSpPI22IfLbvcsucrDEIr9KN%2BEV85OwiIa5fgR4g%3D&amp;reserved=0" TargetMode="Externa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drugtariff.nhsbsa.nhs.uk/#/00867990-DC/DC00867899/Part%20VIIIA%20products%20S"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hyperlink" Target="https://www.medicinesforchildren.org.uk/advice-guides/giving-medicines/how-to-give-phosphate-or-calcium-from-effervescent-tablets/" TargetMode="External"/><Relationship Id="rId7" Type="http://schemas.openxmlformats.org/officeDocument/2006/relationships/hyperlink" Target="https://www.gov.uk/drug-safety-update/topiramate-topamax-introduction-of-new-safety-measures-including-a-pregnancy-prevention-programme" TargetMode="External"/><Relationship Id="rId2" Type="http://schemas.openxmlformats.org/officeDocument/2006/relationships/hyperlink" Target="https://www.cas.mhra.gov.uk/ViewandAcknowledgment/ViewAlert.aspx?AlertID=103257" TargetMode="External"/><Relationship Id="rId1" Type="http://schemas.openxmlformats.org/officeDocument/2006/relationships/slideLayout" Target="../slideLayouts/slideLayout2.xml"/><Relationship Id="rId6" Type="http://schemas.openxmlformats.org/officeDocument/2006/relationships/hyperlink" Target="https://www.gov.uk/drug-safety-update/glp-1-receptor-agonists-reminder-of-the-potential-side-effects-and-to-be-aware-of-the-potential-for-misuse" TargetMode="External"/><Relationship Id="rId5" Type="http://schemas.openxmlformats.org/officeDocument/2006/relationships/hyperlink" Target="https://nppg.org.uk/oral-potassium-liquid/" TargetMode="External"/><Relationship Id="rId4" Type="http://schemas.openxmlformats.org/officeDocument/2006/relationships/hyperlink" Target="https://nppg.org.uk/wp-content/uploads/2024/09/Position-Statement-CalciumPhosphate-and-PotassiumV2a.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with low confidence">
            <a:extLst>
              <a:ext uri="{FF2B5EF4-FFF2-40B4-BE49-F238E27FC236}">
                <a16:creationId xmlns:a16="http://schemas.microsoft.com/office/drawing/2014/main" id="{1CE215D7-47D1-4406-95C9-0EBD58E67C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03" y="515345"/>
            <a:ext cx="4946648" cy="1208165"/>
          </a:xfrm>
          <a:prstGeom prst="rect">
            <a:avLst/>
          </a:prstGeom>
        </p:spPr>
      </p:pic>
      <p:pic>
        <p:nvPicPr>
          <p:cNvPr id="4" name="Picture 2" descr="C:\Users\heiditaylor\AppData\Local\Microsoft\Windows\INetCache\IE\7GPOFZ3F\600px-384-waving-hand-2.svg[1].png">
            <a:extLst>
              <a:ext uri="{FF2B5EF4-FFF2-40B4-BE49-F238E27FC236}">
                <a16:creationId xmlns:a16="http://schemas.microsoft.com/office/drawing/2014/main" id="{C160FA8C-F3C6-486E-8583-151FB14752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4672" y="138545"/>
            <a:ext cx="1556327" cy="155632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270BD421-CE1B-4176-A08C-7D28C8DD2BED}"/>
              </a:ext>
            </a:extLst>
          </p:cNvPr>
          <p:cNvSpPr>
            <a:spLocks noGrp="1"/>
          </p:cNvSpPr>
          <p:nvPr>
            <p:ph type="ctrTitle"/>
          </p:nvPr>
        </p:nvSpPr>
        <p:spPr>
          <a:xfrm>
            <a:off x="714703" y="1955409"/>
            <a:ext cx="10657490" cy="4224673"/>
          </a:xfrm>
        </p:spPr>
        <p:txBody>
          <a:bodyPr>
            <a:normAutofit fontScale="90000"/>
          </a:bodyPr>
          <a:lstStyle/>
          <a:p>
            <a:br>
              <a:rPr lang="en-GB" sz="4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r>
              <a:rPr lang="en-GB" sz="4000" b="1">
                <a:solidFill>
                  <a:srgbClr val="0070C0"/>
                </a:solidFill>
                <a:latin typeface="Arial"/>
                <a:cs typeface="Arial"/>
              </a:rPr>
              <a:t>Welcome - We will start at 12:30</a:t>
            </a:r>
            <a:br>
              <a:rPr lang="en-GB" sz="4000" b="1">
                <a:latin typeface="Arial" panose="020B0604020202020204" pitchFamily="34" charset="0"/>
                <a:cs typeface="Arial" panose="020B0604020202020204" pitchFamily="34" charset="0"/>
              </a:rPr>
            </a:br>
            <a:r>
              <a:rPr lang="en-GB" sz="4000" b="1">
                <a:solidFill>
                  <a:srgbClr val="0070C0"/>
                </a:solidFill>
                <a:latin typeface="Arial"/>
                <a:cs typeface="Arial"/>
              </a:rPr>
              <a:t>Sheffield Area Prescribing Group – Learning Lunch</a:t>
            </a:r>
            <a:br>
              <a:rPr lang="en-GB" sz="4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r>
              <a:rPr lang="en-GB" sz="4000" b="1">
                <a:solidFill>
                  <a:srgbClr val="0070C0"/>
                </a:solidFill>
                <a:latin typeface="Arial"/>
                <a:cs typeface="Arial"/>
              </a:rPr>
              <a:t>7 November 2024</a:t>
            </a:r>
            <a:br>
              <a:rPr lang="en-GB" sz="3600">
                <a:latin typeface="Arial" panose="020B0604020202020204" pitchFamily="34" charset="0"/>
                <a:cs typeface="Arial" panose="020B0604020202020204" pitchFamily="34" charset="0"/>
              </a:rPr>
            </a:br>
            <a:br>
              <a:rPr lang="en-GB" sz="3600">
                <a:latin typeface="Arial" panose="020B0604020202020204" pitchFamily="34" charset="0"/>
                <a:cs typeface="Arial" panose="020B0604020202020204" pitchFamily="34" charset="0"/>
              </a:rPr>
            </a:br>
            <a:r>
              <a:rPr lang="en-GB" sz="4000" b="1">
                <a:latin typeface="Arial"/>
                <a:cs typeface="Arial"/>
                <a:hlinkClick r:id="rId5"/>
              </a:rPr>
              <a:t>Sheffield Medicines and Prescribing</a:t>
            </a:r>
            <a:br>
              <a:rPr lang="en-GB" sz="4000" b="1">
                <a:latin typeface="Arial" panose="020B0604020202020204" pitchFamily="34" charset="0"/>
                <a:cs typeface="Arial" panose="020B0604020202020204" pitchFamily="34" charset="0"/>
              </a:rPr>
            </a:br>
            <a:endParaRPr lang="en-GB" sz="2000" b="1">
              <a:solidFill>
                <a:srgbClr val="FF0000"/>
              </a:solidFill>
              <a:latin typeface="Arial" panose="020B0604020202020204" pitchFamily="34" charset="0"/>
              <a:cs typeface="Arial" panose="020B0604020202020204" pitchFamily="34" charset="0"/>
            </a:endParaRPr>
          </a:p>
        </p:txBody>
      </p:sp>
      <p:pic>
        <p:nvPicPr>
          <p:cNvPr id="2" name="Picture 1" descr="Icon&#10;&#10;Description automatically generated">
            <a:extLst>
              <a:ext uri="{FF2B5EF4-FFF2-40B4-BE49-F238E27FC236}">
                <a16:creationId xmlns:a16="http://schemas.microsoft.com/office/drawing/2014/main" id="{EBD40479-82A0-EB8B-0DD7-C8B7CFA73A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430" y="410928"/>
            <a:ext cx="1239659" cy="1161055"/>
          </a:xfrm>
          <a:prstGeom prst="rect">
            <a:avLst/>
          </a:prstGeom>
        </p:spPr>
      </p:pic>
    </p:spTree>
    <p:extLst>
      <p:ext uri="{BB962C8B-B14F-4D97-AF65-F5344CB8AC3E}">
        <p14:creationId xmlns:p14="http://schemas.microsoft.com/office/powerpoint/2010/main" val="3622011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A5C49-DB24-7632-8DCB-D0DAACC73F37}"/>
              </a:ext>
            </a:extLst>
          </p:cNvPr>
          <p:cNvSpPr>
            <a:spLocks noGrp="1"/>
          </p:cNvSpPr>
          <p:nvPr>
            <p:ph type="title"/>
          </p:nvPr>
        </p:nvSpPr>
        <p:spPr>
          <a:xfrm>
            <a:off x="67377" y="258711"/>
            <a:ext cx="9242032" cy="422843"/>
          </a:xfrm>
        </p:spPr>
        <p:txBody>
          <a:bodyPr>
            <a:noAutofit/>
          </a:bodyPr>
          <a:lstStyle/>
          <a:p>
            <a:pPr algn="ctr"/>
            <a:r>
              <a:rPr lang="en-GB" sz="3200" b="1">
                <a:solidFill>
                  <a:schemeClr val="accent1"/>
                </a:solidFill>
                <a:latin typeface="Arial" panose="020B0604020202020204" pitchFamily="34" charset="0"/>
                <a:cs typeface="Arial" panose="020B0604020202020204" pitchFamily="34" charset="0"/>
              </a:rPr>
              <a:t>Medicines Safety</a:t>
            </a:r>
          </a:p>
        </p:txBody>
      </p:sp>
      <p:sp>
        <p:nvSpPr>
          <p:cNvPr id="3" name="Content Placeholder 2">
            <a:extLst>
              <a:ext uri="{FF2B5EF4-FFF2-40B4-BE49-F238E27FC236}">
                <a16:creationId xmlns:a16="http://schemas.microsoft.com/office/drawing/2014/main" id="{535AC7EF-B2DF-72A7-F27B-28AB83117771}"/>
              </a:ext>
            </a:extLst>
          </p:cNvPr>
          <p:cNvSpPr>
            <a:spLocks noGrp="1"/>
          </p:cNvSpPr>
          <p:nvPr>
            <p:ph idx="1"/>
          </p:nvPr>
        </p:nvSpPr>
        <p:spPr>
          <a:xfrm>
            <a:off x="209549" y="855638"/>
            <a:ext cx="9396464" cy="2814959"/>
          </a:xfrm>
        </p:spPr>
        <p:txBody>
          <a:bodyPr>
            <a:noAutofit/>
          </a:bodyPr>
          <a:lstStyle/>
          <a:p>
            <a:pPr marL="0" indent="0">
              <a:lnSpc>
                <a:spcPct val="150000"/>
              </a:lnSpc>
              <a:spcBef>
                <a:spcPts val="0"/>
              </a:spcBef>
              <a:buNone/>
            </a:pPr>
            <a:r>
              <a:rPr lang="en-GB" sz="1800" b="1">
                <a:latin typeface="Arial" panose="020B0604020202020204" pitchFamily="34" charset="0"/>
                <a:cs typeface="Arial" panose="020B0604020202020204" pitchFamily="34" charset="0"/>
              </a:rPr>
              <a:t>MHRA and other national alerts (continued)</a:t>
            </a:r>
          </a:p>
          <a:p>
            <a:pPr marL="0" indent="0">
              <a:lnSpc>
                <a:spcPct val="100000"/>
              </a:lnSpc>
              <a:spcBef>
                <a:spcPts val="0"/>
              </a:spcBef>
              <a:buNone/>
            </a:pPr>
            <a:r>
              <a:rPr lang="en-GB" sz="1600" b="1">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Insulin pumps and continuous glucose monitoring (CGM) equipment: guidance for users on reporting suspected adverse incidents and safety concerns to the MHRA’s Yellow Card scheme </a:t>
            </a:r>
            <a:endParaRPr lang="en-GB" sz="1600" b="1">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a:lnSpc>
                <a:spcPct val="100000"/>
              </a:lnSpc>
              <a:spcBef>
                <a:spcPts val="0"/>
              </a:spcBef>
            </a:pPr>
            <a:r>
              <a:rPr lang="en-GB" sz="1400">
                <a:latin typeface="Arial" panose="020B0604020202020204" pitchFamily="34" charset="0"/>
                <a:cs typeface="Arial" panose="020B0604020202020204" pitchFamily="34" charset="0"/>
              </a:rPr>
              <a:t>Insulin pumps and CGM devices are complex devices with the potential to result in serious harm in the event of error. </a:t>
            </a:r>
          </a:p>
          <a:p>
            <a:pPr>
              <a:lnSpc>
                <a:spcPct val="100000"/>
              </a:lnSpc>
              <a:spcBef>
                <a:spcPts val="0"/>
              </a:spcBef>
            </a:pPr>
            <a:r>
              <a:rPr lang="en-GB" sz="1400">
                <a:latin typeface="Arial" panose="020B0604020202020204" pitchFamily="34" charset="0"/>
                <a:cs typeface="Arial" panose="020B0604020202020204" pitchFamily="34" charset="0"/>
              </a:rPr>
              <a:t>The MHRA have produced new guidance, aimed specifically at device users and their families, care givers and representatives, on why reporting concerns is important, what information they should include, and step-by-step instructions on how to create a Yellow Card report.</a:t>
            </a:r>
          </a:p>
          <a:p>
            <a:pPr>
              <a:lnSpc>
                <a:spcPct val="100000"/>
              </a:lnSpc>
              <a:spcBef>
                <a:spcPts val="0"/>
              </a:spcBef>
            </a:pPr>
            <a:r>
              <a:rPr lang="en-GB" sz="1400">
                <a:latin typeface="Arial" panose="020B0604020202020204" pitchFamily="34" charset="0"/>
                <a:cs typeface="Arial" panose="020B0604020202020204" pitchFamily="34" charset="0"/>
              </a:rPr>
              <a:t>The MHRA requests that HCPs bring the guidance to the attention of patients using insulin pumps and CGM devices. A poster is available with a direct link to the guidance (QR code) which can be printed to display in clinic waiting rooms.</a:t>
            </a:r>
          </a:p>
          <a:p>
            <a:pPr marL="0" indent="0">
              <a:lnSpc>
                <a:spcPct val="100000"/>
              </a:lnSpc>
              <a:spcBef>
                <a:spcPts val="0"/>
              </a:spcBef>
              <a:buNone/>
            </a:pPr>
            <a:r>
              <a:rPr lang="en-GB" sz="1400">
                <a:latin typeface="Arial" panose="020B0604020202020204" pitchFamily="34" charset="0"/>
                <a:cs typeface="Arial" panose="020B0604020202020204" pitchFamily="34" charset="0"/>
              </a:rPr>
              <a:t> </a:t>
            </a:r>
          </a:p>
          <a:p>
            <a:pPr marL="0" indent="0">
              <a:lnSpc>
                <a:spcPct val="100000"/>
              </a:lnSpc>
              <a:spcBef>
                <a:spcPts val="0"/>
              </a:spcBef>
              <a:buNone/>
            </a:pPr>
            <a:endParaRPr lang="en-GB" sz="140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AA6E242-43C2-611B-58E2-BEE30E4DCC5B}"/>
              </a:ext>
            </a:extLst>
          </p:cNvPr>
          <p:cNvPicPr>
            <a:picLocks noChangeAspect="1"/>
          </p:cNvPicPr>
          <p:nvPr/>
        </p:nvPicPr>
        <p:blipFill rotWithShape="1">
          <a:blip r:embed="rId4"/>
          <a:srcRect r="37411"/>
          <a:stretch/>
        </p:blipFill>
        <p:spPr>
          <a:xfrm>
            <a:off x="9606013" y="84626"/>
            <a:ext cx="2206779" cy="3223583"/>
          </a:xfrm>
          <a:prstGeom prst="rect">
            <a:avLst/>
          </a:prstGeom>
        </p:spPr>
      </p:pic>
      <p:sp>
        <p:nvSpPr>
          <p:cNvPr id="9" name="TextBox 8">
            <a:extLst>
              <a:ext uri="{FF2B5EF4-FFF2-40B4-BE49-F238E27FC236}">
                <a16:creationId xmlns:a16="http://schemas.microsoft.com/office/drawing/2014/main" id="{C9542DBA-5D2D-3315-7CCA-449AE08BD58E}"/>
              </a:ext>
            </a:extLst>
          </p:cNvPr>
          <p:cNvSpPr txBox="1"/>
          <p:nvPr/>
        </p:nvSpPr>
        <p:spPr>
          <a:xfrm>
            <a:off x="209549" y="3549792"/>
            <a:ext cx="11802779"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1">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Bromocriptine: monitor blood pressure when prescribing bromocriptine for prevention or inhibition of post-partum physiological lactation </a:t>
            </a:r>
            <a:endParaRPr lang="en-GB" sz="1600" b="1">
              <a:solidFill>
                <a:srgbClr val="0070C0"/>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 safety review has highlighted that blood pressure monitoring of patients prescribed with this drug is essential especially during the first days of treatment. It should only be prescribed for the prevention or suppression of postpartum lactation where medically indicated, in cases such as intrapartum loss, neonatal death, or a mother with HIV infection.</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If patients prescribed bromocriptine present with signs and symptoms of hypertension, treatment should be discontinued, and the patient evaluated promptly by a HCP.</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a:defRPr/>
            </a:pPr>
            <a:r>
              <a:rPr lang="en-GB" sz="1600" b="1">
                <a:solidFill>
                  <a:srgbClr val="0070C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Class 2 Medicines Recall: </a:t>
            </a:r>
            <a:r>
              <a:rPr lang="en-GB" sz="1600" b="1" err="1">
                <a:solidFill>
                  <a:srgbClr val="0070C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Tillomed</a:t>
            </a:r>
            <a:r>
              <a:rPr lang="en-GB" sz="1600" b="1">
                <a:solidFill>
                  <a:srgbClr val="0070C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 Laboratories Limited, Labetalol 200mg Tablets, EL(24)A/52</a:t>
            </a:r>
            <a:endParaRPr lang="en-GB" sz="1600" b="1">
              <a:solidFill>
                <a:srgbClr val="0070C0"/>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solidFill>
                  <a:prstClr val="black"/>
                </a:solidFill>
                <a:latin typeface="Arial" panose="020B0604020202020204" pitchFamily="34" charset="0"/>
                <a:cs typeface="Arial" panose="020B0604020202020204" pitchFamily="34" charset="0"/>
              </a:rPr>
              <a:t>A limited number of labetalol 200mg tablets (Batch Number 240537) cartons may contain a blister strip of Vera-</a:t>
            </a:r>
            <a:r>
              <a:rPr lang="en-GB" sz="1400" err="1">
                <a:solidFill>
                  <a:prstClr val="black"/>
                </a:solidFill>
                <a:latin typeface="Arial" panose="020B0604020202020204" pitchFamily="34" charset="0"/>
                <a:cs typeface="Arial" panose="020B0604020202020204" pitchFamily="34" charset="0"/>
              </a:rPr>
              <a:t>Til</a:t>
            </a:r>
            <a:r>
              <a:rPr lang="en-GB" sz="1400">
                <a:solidFill>
                  <a:prstClr val="black"/>
                </a:solidFill>
                <a:latin typeface="Arial" panose="020B0604020202020204" pitchFamily="34" charset="0"/>
                <a:cs typeface="Arial" panose="020B0604020202020204" pitchFamily="34" charset="0"/>
              </a:rPr>
              <a:t> SR 240mg Tablets, (verapamil), PL 11311/0078 (Batch Number 240750) with the blister strips of labetalol 200mg tablets.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solidFill>
                  <a:prstClr val="black"/>
                </a:solidFill>
                <a:latin typeface="Arial" panose="020B0604020202020204" pitchFamily="34" charset="0"/>
                <a:cs typeface="Arial" panose="020B0604020202020204" pitchFamily="34" charset="0"/>
              </a:rPr>
              <a:t>Pharmacists should identify and immediately contact all patients who have, or could have, been dispensed the impacted batch and, where appropriate, consider contacting the patient’s GP. Any patients who may have taken verapamil instead of labetalol, should be contacted by their prescriber directly to ensure that their treatment is reviewed, and a suitable alternative product is prescribed.</a:t>
            </a:r>
          </a:p>
          <a:p>
            <a:endParaRPr lang="en-GB"/>
          </a:p>
        </p:txBody>
      </p:sp>
    </p:spTree>
    <p:extLst>
      <p:ext uri="{BB962C8B-B14F-4D97-AF65-F5344CB8AC3E}">
        <p14:creationId xmlns:p14="http://schemas.microsoft.com/office/powerpoint/2010/main" val="700934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A5C49-DB24-7632-8DCB-D0DAACC73F37}"/>
              </a:ext>
            </a:extLst>
          </p:cNvPr>
          <p:cNvSpPr>
            <a:spLocks noGrp="1"/>
          </p:cNvSpPr>
          <p:nvPr>
            <p:ph type="title"/>
          </p:nvPr>
        </p:nvSpPr>
        <p:spPr>
          <a:xfrm>
            <a:off x="838200" y="327541"/>
            <a:ext cx="10515600" cy="617681"/>
          </a:xfrm>
        </p:spPr>
        <p:txBody>
          <a:bodyPr>
            <a:noAutofit/>
          </a:bodyPr>
          <a:lstStyle/>
          <a:p>
            <a:pPr algn="ctr"/>
            <a:r>
              <a:rPr lang="en-GB" sz="3200" b="1">
                <a:solidFill>
                  <a:schemeClr val="accent1">
                    <a:lumMod val="75000"/>
                  </a:schemeClr>
                </a:solidFill>
                <a:latin typeface="Arial" panose="020B0604020202020204" pitchFamily="34" charset="0"/>
                <a:cs typeface="Arial" panose="020B0604020202020204" pitchFamily="34" charset="0"/>
              </a:rPr>
              <a:t>Annual #MedSafetyWeek 2024 (4th-10th November)</a:t>
            </a:r>
          </a:p>
        </p:txBody>
      </p:sp>
      <p:sp>
        <p:nvSpPr>
          <p:cNvPr id="3" name="Content Placeholder 2">
            <a:extLst>
              <a:ext uri="{FF2B5EF4-FFF2-40B4-BE49-F238E27FC236}">
                <a16:creationId xmlns:a16="http://schemas.microsoft.com/office/drawing/2014/main" id="{535AC7EF-B2DF-72A7-F27B-28AB83117771}"/>
              </a:ext>
            </a:extLst>
          </p:cNvPr>
          <p:cNvSpPr>
            <a:spLocks noGrp="1"/>
          </p:cNvSpPr>
          <p:nvPr>
            <p:ph idx="1"/>
          </p:nvPr>
        </p:nvSpPr>
        <p:spPr>
          <a:xfrm>
            <a:off x="3924729" y="945222"/>
            <a:ext cx="8267271" cy="5585237"/>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effectLst/>
                <a:uLnTx/>
                <a:uFillTx/>
                <a:latin typeface="Arial" panose="020B0604020202020204" pitchFamily="34" charset="0"/>
                <a:cs typeface="Arial" panose="020B0604020202020204" pitchFamily="34" charset="0"/>
              </a:rPr>
              <a:t>#MedSafetyWeek is a global social media campaign to encourage the reporting of suspected side effects.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500">
              <a:solidFill>
                <a:srgbClr val="00A188"/>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a:solidFill>
                  <a:schemeClr val="accent3">
                    <a:lumMod val="60000"/>
                    <a:lumOff val="40000"/>
                  </a:schemeClr>
                </a:solidFill>
                <a:latin typeface="Arial" panose="020B0604020202020204" pitchFamily="34" charset="0"/>
                <a:cs typeface="Arial" panose="020B0604020202020204" pitchFamily="34" charset="0"/>
              </a:rPr>
              <a:t>The theme for 2024 </a:t>
            </a:r>
            <a:r>
              <a:rPr kumimoji="0" lang="en-GB" sz="1500" b="1" i="0" u="none" strike="noStrike" kern="1200" cap="none" spc="0" normalizeH="0" baseline="0" noProof="0">
                <a:ln>
                  <a:noFill/>
                </a:ln>
                <a:solidFill>
                  <a:schemeClr val="accent3">
                    <a:lumMod val="60000"/>
                    <a:lumOff val="40000"/>
                  </a:schemeClr>
                </a:solidFill>
                <a:effectLst/>
                <a:uLnTx/>
                <a:uFillTx/>
                <a:latin typeface="Arial" panose="020B0604020202020204" pitchFamily="34" charset="0"/>
                <a:cs typeface="Arial" panose="020B0604020202020204" pitchFamily="34" charset="0"/>
              </a:rPr>
              <a:t>is ‘preventing side effects’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500">
                <a:latin typeface="Arial" panose="020B0604020202020204" pitchFamily="34" charset="0"/>
                <a:cs typeface="Arial" panose="020B0604020202020204" pitchFamily="34" charset="0"/>
              </a:rPr>
              <a:t>T</a:t>
            </a:r>
            <a:r>
              <a:rPr kumimoji="0" lang="en-GB" sz="1500" b="0" i="0" u="none" strike="noStrike" kern="1200" cap="none" spc="0" normalizeH="0" baseline="0" noProof="0">
                <a:ln>
                  <a:noFill/>
                </a:ln>
                <a:effectLst/>
                <a:uLnTx/>
                <a:uFillTx/>
                <a:latin typeface="Arial" panose="020B0604020202020204" pitchFamily="34" charset="0"/>
                <a:cs typeface="Arial" panose="020B0604020202020204" pitchFamily="34" charset="0"/>
              </a:rPr>
              <a:t>he focus is on the importance of reporting suspected ADRs to medicines and vaccines as well as suspected problems with medical devices or other healthcare products to the Yellow Card scheme.</a:t>
            </a:r>
            <a:endParaRPr kumimoji="0" lang="en-GB" sz="15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0" indent="0">
              <a:lnSpc>
                <a:spcPct val="100000"/>
              </a:lnSpc>
              <a:spcBef>
                <a:spcPts val="0"/>
              </a:spcBef>
              <a:buNone/>
              <a:defRPr/>
            </a:pPr>
            <a:endParaRPr lang="en-GB" sz="800" b="1" i="0">
              <a:solidFill>
                <a:srgbClr val="0B0C0C"/>
              </a:solidFill>
              <a:effectLst/>
              <a:latin typeface="Arial" panose="020B0604020202020204" pitchFamily="34" charset="0"/>
              <a:cs typeface="Arial" panose="020B0604020202020204" pitchFamily="34" charset="0"/>
            </a:endParaRPr>
          </a:p>
          <a:p>
            <a:pPr marL="0" indent="0">
              <a:lnSpc>
                <a:spcPct val="100000"/>
              </a:lnSpc>
              <a:spcBef>
                <a:spcPts val="0"/>
              </a:spcBef>
              <a:buNone/>
              <a:defRPr/>
            </a:pPr>
            <a:r>
              <a:rPr lang="en-GB" sz="1500" b="1" i="0">
                <a:solidFill>
                  <a:srgbClr val="0B0C0C"/>
                </a:solidFill>
                <a:effectLst/>
                <a:latin typeface="Arial" panose="020B0604020202020204" pitchFamily="34" charset="0"/>
                <a:cs typeface="Arial" panose="020B0604020202020204" pitchFamily="34" charset="0"/>
              </a:rPr>
              <a:t>What healthcare professionals can do to support #MedSafetyWeek</a:t>
            </a:r>
            <a:r>
              <a:rPr lang="en-GB" sz="1500" b="1">
                <a:solidFill>
                  <a:srgbClr val="0B0C0C"/>
                </a:solidFill>
                <a:latin typeface="Arial" panose="020B0604020202020204" pitchFamily="34" charset="0"/>
                <a:cs typeface="Arial" panose="020B0604020202020204" pitchFamily="34" charset="0"/>
              </a:rPr>
              <a:t>:</a:t>
            </a:r>
            <a:endParaRPr kumimoji="0" lang="en-GB" sz="15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Follow MHRA social media channels </a:t>
            </a:r>
            <a:r>
              <a:rPr kumimoji="0" lang="en-GB"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during the week – retweet, comment, like and share safety messages using #MHRAYellowCard, #MedSafetyWeek, #PatientSafety and #ReportSideEffects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a:solidFill>
                  <a:srgbClr val="000000"/>
                </a:solidFill>
                <a:latin typeface="Arial" panose="020B0604020202020204" pitchFamily="34" charset="0"/>
                <a:cs typeface="Arial" panose="020B0604020202020204" pitchFamily="34" charset="0"/>
              </a:rPr>
              <a:t>Report suspected ADRs to medicines </a:t>
            </a:r>
            <a:r>
              <a:rPr lang="en-GB" sz="1400">
                <a:solidFill>
                  <a:srgbClr val="000000"/>
                </a:solidFill>
                <a:latin typeface="Arial" panose="020B0604020202020204" pitchFamily="34" charset="0"/>
                <a:cs typeface="Arial" panose="020B0604020202020204" pitchFamily="34" charset="0"/>
              </a:rPr>
              <a:t>to</a:t>
            </a:r>
            <a:r>
              <a:rPr lang="en-GB" sz="1400" b="1">
                <a:solidFill>
                  <a:srgbClr val="000000"/>
                </a:solidFill>
                <a:latin typeface="Arial" panose="020B0604020202020204" pitchFamily="34" charset="0"/>
                <a:cs typeface="Arial" panose="020B0604020202020204" pitchFamily="34" charset="0"/>
              </a:rPr>
              <a:t> </a:t>
            </a:r>
            <a:r>
              <a:rPr lang="en-GB" sz="1400">
                <a:effectLst/>
                <a:latin typeface="Arial" panose="020B0604020202020204" pitchFamily="34" charset="0"/>
                <a:ea typeface="Calibri" panose="020F0502020204030204" pitchFamily="34" charset="0"/>
                <a:cs typeface="Times New Roman" panose="02020603050405020304" pitchFamily="18" charset="0"/>
              </a:rPr>
              <a:t>the MHRA </a:t>
            </a:r>
            <a:r>
              <a:rPr lang="en-GB" sz="140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Yellow Card Scheme </a:t>
            </a:r>
            <a:r>
              <a:rPr lang="en-GB" sz="1400">
                <a:effectLst/>
                <a:latin typeface="Arial" panose="020B0604020202020204" pitchFamily="34" charset="0"/>
                <a:ea typeface="Calibri" panose="020F0502020204030204" pitchFamily="34" charset="0"/>
                <a:cs typeface="Times New Roman" panose="02020603050405020304" pitchFamily="18" charset="0"/>
              </a:rPr>
              <a:t>or via the Yellow Card app (download from the </a:t>
            </a:r>
            <a:r>
              <a:rPr lang="en-GB" sz="140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Apple App Store </a:t>
            </a:r>
            <a:r>
              <a:rPr lang="en-GB" sz="1400">
                <a:effectLst/>
                <a:latin typeface="Arial" panose="020B0604020202020204" pitchFamily="34" charset="0"/>
                <a:ea typeface="Calibri" panose="020F0502020204030204" pitchFamily="34" charset="0"/>
                <a:cs typeface="Times New Roman" panose="02020603050405020304" pitchFamily="18" charset="0"/>
              </a:rPr>
              <a:t>or </a:t>
            </a:r>
            <a:r>
              <a:rPr lang="en-GB" sz="140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Google Play Store</a:t>
            </a:r>
            <a:r>
              <a:rPr lang="en-GB" sz="1400">
                <a:effectLst/>
                <a:latin typeface="Arial" panose="020B0604020202020204" pitchFamily="34" charset="0"/>
                <a:ea typeface="Calibri" panose="020F0502020204030204" pitchFamily="34" charset="0"/>
                <a:cs typeface="Times New Roman" panose="02020603050405020304" pitchFamily="18"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a:latin typeface="Arial" panose="020B0604020202020204" pitchFamily="34" charset="0"/>
                <a:ea typeface="Calibri" panose="020F0502020204030204" pitchFamily="34" charset="0"/>
                <a:cs typeface="Times New Roman" panose="02020603050405020304" pitchFamily="18" charset="0"/>
              </a:rPr>
              <a:t>Also </a:t>
            </a:r>
            <a:r>
              <a:rPr lang="en-GB" sz="1400" b="1">
                <a:effectLst/>
                <a:latin typeface="Arial" panose="020B0604020202020204" pitchFamily="34" charset="0"/>
                <a:ea typeface="Calibri" panose="020F0502020204030204" pitchFamily="34" charset="0"/>
                <a:cs typeface="Times New Roman" panose="02020603050405020304" pitchFamily="18" charset="0"/>
              </a:rPr>
              <a:t>report ADRs </a:t>
            </a:r>
            <a:r>
              <a:rPr lang="en-GB" sz="1400">
                <a:effectLst/>
                <a:latin typeface="Arial" panose="020B0604020202020204" pitchFamily="34" charset="0"/>
                <a:ea typeface="Calibri" panose="020F0502020204030204" pitchFamily="34" charset="0"/>
                <a:cs typeface="Times New Roman" panose="02020603050405020304" pitchFamily="18" charset="0"/>
              </a:rPr>
              <a:t>where harm occurs due to adverse incidents with </a:t>
            </a:r>
            <a:r>
              <a:rPr lang="en-GB" sz="1400" b="1">
                <a:effectLst/>
                <a:latin typeface="Arial" panose="020B0604020202020204" pitchFamily="34" charset="0"/>
                <a:ea typeface="Calibri" panose="020F0502020204030204" pitchFamily="34" charset="0"/>
                <a:cs typeface="Times New Roman" panose="02020603050405020304" pitchFamily="18" charset="0"/>
              </a:rPr>
              <a:t>medical devices (including software, apps and artificial intelligence)</a:t>
            </a:r>
            <a:r>
              <a:rPr lang="en-GB" sz="1400">
                <a:effectLst/>
                <a:latin typeface="Arial" panose="020B0604020202020204" pitchFamily="34" charset="0"/>
                <a:ea typeface="Calibri" panose="020F0502020204030204" pitchFamily="34" charset="0"/>
                <a:cs typeface="Times New Roman" panose="02020603050405020304" pitchFamily="18" charset="0"/>
              </a:rPr>
              <a:t>, safety concerns about </a:t>
            </a:r>
            <a:r>
              <a:rPr lang="en-GB" sz="1400" b="1">
                <a:effectLst/>
                <a:latin typeface="Arial" panose="020B0604020202020204" pitchFamily="34" charset="0"/>
                <a:ea typeface="Calibri" panose="020F0502020204030204" pitchFamily="34" charset="0"/>
                <a:cs typeface="Times New Roman" panose="02020603050405020304" pitchFamily="18" charset="0"/>
              </a:rPr>
              <a:t>e-cigarettes and their refill containers (e-liquids), </a:t>
            </a:r>
            <a:r>
              <a:rPr lang="en-GB" sz="1400">
                <a:effectLst/>
                <a:latin typeface="Arial" panose="020B0604020202020204" pitchFamily="34" charset="0"/>
                <a:ea typeface="Calibri" panose="020F0502020204030204" pitchFamily="34" charset="0"/>
                <a:cs typeface="Times New Roman" panose="02020603050405020304" pitchFamily="18" charset="0"/>
              </a:rPr>
              <a:t>adverse reactions to </a:t>
            </a:r>
            <a:r>
              <a:rPr lang="en-GB" sz="1400" b="1">
                <a:effectLst/>
                <a:latin typeface="Arial" panose="020B0604020202020204" pitchFamily="34" charset="0"/>
                <a:ea typeface="Calibri" panose="020F0502020204030204" pitchFamily="34" charset="0"/>
                <a:cs typeface="Times New Roman" panose="02020603050405020304" pitchFamily="18" charset="0"/>
              </a:rPr>
              <a:t>herbal or homeopathic medicines </a:t>
            </a:r>
            <a:r>
              <a:rPr lang="en-GB" sz="1400">
                <a:effectLst/>
                <a:latin typeface="Arial" panose="020B0604020202020204" pitchFamily="34" charset="0"/>
                <a:ea typeface="Calibri" panose="020F0502020204030204" pitchFamily="34" charset="0"/>
                <a:cs typeface="Times New Roman" panose="02020603050405020304" pitchFamily="18" charset="0"/>
              </a:rPr>
              <a:t>and defective, low-quality or </a:t>
            </a:r>
            <a:r>
              <a:rPr lang="en-GB" sz="1400" b="1">
                <a:effectLst/>
                <a:latin typeface="Arial" panose="020B0604020202020204" pitchFamily="34" charset="0"/>
                <a:ea typeface="Calibri" panose="020F0502020204030204" pitchFamily="34" charset="0"/>
                <a:cs typeface="Times New Roman" panose="02020603050405020304" pitchFamily="18" charset="0"/>
              </a:rPr>
              <a:t>falsified (fake) healthcare products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a:effectLst/>
                <a:latin typeface="Arial" panose="020B0604020202020204" pitchFamily="34" charset="0"/>
                <a:ea typeface="Calibri" panose="020F0502020204030204" pitchFamily="34" charset="0"/>
                <a:cs typeface="Times New Roman" panose="02020603050405020304" pitchFamily="18" charset="0"/>
              </a:rPr>
              <a:t>Have conversations patients</a:t>
            </a:r>
            <a:r>
              <a:rPr lang="en-GB" sz="1400">
                <a:effectLst/>
                <a:latin typeface="Arial" panose="020B0604020202020204" pitchFamily="34" charset="0"/>
                <a:ea typeface="Calibri" panose="020F0502020204030204" pitchFamily="34" charset="0"/>
                <a:cs typeface="Times New Roman" panose="02020603050405020304" pitchFamily="18" charset="0"/>
              </a:rPr>
              <a:t> about:</a:t>
            </a:r>
          </a:p>
          <a:p>
            <a:pPr marL="742950" lvl="1" indent="-285750">
              <a:lnSpc>
                <a:spcPct val="100000"/>
              </a:lnSpc>
              <a:spcBef>
                <a:spcPts val="0"/>
              </a:spcBef>
              <a:defRPr/>
            </a:pPr>
            <a:r>
              <a:rPr lang="en-GB" sz="1400">
                <a:effectLst/>
                <a:latin typeface="Arial" panose="020B0604020202020204" pitchFamily="34" charset="0"/>
                <a:ea typeface="Calibri" panose="020F0502020204030204" pitchFamily="34" charset="0"/>
                <a:cs typeface="Times New Roman" panose="02020603050405020304" pitchFamily="18" charset="0"/>
              </a:rPr>
              <a:t>the importance of taking the right medicine, at the right time, in the right way and at the right dose and of carefully following instructions for use of medical devices</a:t>
            </a:r>
          </a:p>
          <a:p>
            <a:pPr marL="742950" lvl="1" indent="-285750">
              <a:lnSpc>
                <a:spcPct val="100000"/>
              </a:lnSpc>
              <a:spcBef>
                <a:spcPts val="0"/>
              </a:spcBef>
              <a:defRPr/>
            </a:pPr>
            <a:r>
              <a:rPr lang="en-GB" sz="1400">
                <a:effectLst/>
                <a:latin typeface="Arial" panose="020B0604020202020204" pitchFamily="34" charset="0"/>
                <a:ea typeface="Calibri" panose="020F0502020204030204" pitchFamily="34" charset="0"/>
                <a:cs typeface="Times New Roman" panose="02020603050405020304" pitchFamily="18" charset="0"/>
              </a:rPr>
              <a:t>the importance of reading the PILs</a:t>
            </a:r>
          </a:p>
          <a:p>
            <a:pPr marL="742950" lvl="1" indent="-285750">
              <a:lnSpc>
                <a:spcPct val="100000"/>
              </a:lnSpc>
              <a:spcBef>
                <a:spcPts val="0"/>
              </a:spcBef>
              <a:defRPr/>
            </a:pPr>
            <a:r>
              <a:rPr lang="en-GB" sz="1400">
                <a:effectLst/>
                <a:latin typeface="Arial" panose="020B0604020202020204" pitchFamily="34" charset="0"/>
                <a:ea typeface="Calibri" panose="020F0502020204030204" pitchFamily="34" charset="0"/>
                <a:cs typeface="Times New Roman" panose="02020603050405020304" pitchFamily="18" charset="0"/>
              </a:rPr>
              <a:t>what to do if they experience problems with a healthcare product, such as contacting a healthcare professional and self-reporting to the Yellow Card scheme.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i="0">
                <a:solidFill>
                  <a:srgbClr val="0B0C0C"/>
                </a:solidFill>
                <a:effectLst/>
                <a:latin typeface="Arial" panose="020B0604020202020204" pitchFamily="34" charset="0"/>
                <a:cs typeface="Arial" panose="020B0604020202020204" pitchFamily="34" charset="0"/>
              </a:rPr>
              <a:t>Accredited e-learning modules </a:t>
            </a:r>
            <a:r>
              <a:rPr lang="en-GB" sz="1400" b="0" i="0">
                <a:solidFill>
                  <a:srgbClr val="0B0C0C"/>
                </a:solidFill>
                <a:effectLst/>
                <a:latin typeface="Arial" panose="020B0604020202020204" pitchFamily="34" charset="0"/>
                <a:cs typeface="Arial" panose="020B0604020202020204" pitchFamily="34" charset="0"/>
              </a:rPr>
              <a:t>are available for doctors, pharmacists and nurses which count for CPD credits. See </a:t>
            </a:r>
            <a:r>
              <a:rPr lang="en-GB" sz="140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https://yellowcard.mhra.gov.uk/resources/elearning</a:t>
            </a:r>
            <a:r>
              <a:rPr lang="en-GB" sz="1400">
                <a:solidFill>
                  <a:srgbClr val="0070C0"/>
                </a:solidFill>
                <a:latin typeface="Arial" panose="020B0604020202020204" pitchFamily="34" charset="0"/>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For more </a:t>
            </a:r>
            <a:r>
              <a:rPr lang="en-GB" sz="1400" b="1">
                <a:solidFill>
                  <a:srgbClr val="000000"/>
                </a:solidFill>
                <a:latin typeface="Arial" panose="020B0604020202020204" pitchFamily="34" charset="0"/>
                <a:cs typeface="Arial" panose="020B0604020202020204" pitchFamily="34" charset="0"/>
              </a:rPr>
              <a:t>detailed information</a:t>
            </a:r>
            <a:r>
              <a:rPr lang="en-GB" sz="1400">
                <a:solidFill>
                  <a:srgbClr val="000000"/>
                </a:solidFill>
                <a:latin typeface="Arial" panose="020B0604020202020204" pitchFamily="34" charset="0"/>
                <a:cs typeface="Arial" panose="020B0604020202020204" pitchFamily="34" charset="0"/>
              </a:rPr>
              <a:t>, see the </a:t>
            </a:r>
            <a:r>
              <a:rPr lang="en-GB" sz="1400">
                <a:solidFill>
                  <a:srgbClr val="0070C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MHRA Drug Safety Update</a:t>
            </a:r>
            <a:r>
              <a:rPr lang="en-GB" sz="1400">
                <a:solidFill>
                  <a:srgbClr val="000000"/>
                </a:solidFill>
                <a:latin typeface="Arial" panose="020B0604020202020204" pitchFamily="34" charset="0"/>
                <a:cs typeface="Arial" panose="020B0604020202020204" pitchFamily="34" charset="0"/>
              </a:rPr>
              <a:t>, the </a:t>
            </a:r>
            <a:r>
              <a:rPr lang="en-GB" sz="1400">
                <a:solidFill>
                  <a:srgbClr val="0070C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Yellow Card website </a:t>
            </a:r>
            <a:r>
              <a:rPr lang="en-GB" sz="1400">
                <a:solidFill>
                  <a:srgbClr val="000000"/>
                </a:solidFill>
                <a:latin typeface="Arial" panose="020B0604020202020204" pitchFamily="34" charset="0"/>
                <a:cs typeface="Arial" panose="020B0604020202020204" pitchFamily="34" charset="0"/>
              </a:rPr>
              <a:t>and </a:t>
            </a:r>
            <a:r>
              <a:rPr lang="en-GB" sz="1400" b="0" i="0">
                <a:solidFill>
                  <a:srgbClr val="0B0C0C"/>
                </a:solidFill>
                <a:effectLst/>
                <a:latin typeface="Arial" panose="020B0604020202020204" pitchFamily="34" charset="0"/>
                <a:cs typeface="Arial" panose="020B0604020202020204" pitchFamily="34" charset="0"/>
              </a:rPr>
              <a:t>the </a:t>
            </a:r>
            <a:r>
              <a:rPr lang="en-GB" sz="1400">
                <a:solidFill>
                  <a:srgbClr val="0070C0"/>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Uppsala Monitoring Centre’s website</a:t>
            </a:r>
            <a:endParaRPr lang="en-GB" sz="1400">
              <a:solidFill>
                <a:srgbClr val="0070C0"/>
              </a:solidFill>
              <a:latin typeface="Arial" panose="020B0604020202020204" pitchFamily="34" charset="0"/>
              <a:cs typeface="Arial" panose="020B0604020202020204" pitchFamily="34" charset="0"/>
            </a:endParaRPr>
          </a:p>
        </p:txBody>
      </p:sp>
      <p:pic>
        <p:nvPicPr>
          <p:cNvPr id="5" name="Picture 4">
            <a:hlinkClick r:id="rId9"/>
            <a:extLst>
              <a:ext uri="{FF2B5EF4-FFF2-40B4-BE49-F238E27FC236}">
                <a16:creationId xmlns:a16="http://schemas.microsoft.com/office/drawing/2014/main" id="{736D1359-8BF0-FA11-1CAD-ED14485AD0F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7323" y="6340396"/>
            <a:ext cx="3757406" cy="458408"/>
          </a:xfrm>
          <a:prstGeom prst="rect">
            <a:avLst/>
          </a:prstGeom>
        </p:spPr>
      </p:pic>
      <p:pic>
        <p:nvPicPr>
          <p:cNvPr id="8" name="Picture 7" descr="A cartoon of a person and person&#10;&#10;Description automatically generated">
            <a:extLst>
              <a:ext uri="{FF2B5EF4-FFF2-40B4-BE49-F238E27FC236}">
                <a16:creationId xmlns:a16="http://schemas.microsoft.com/office/drawing/2014/main" id="{B45B98A3-BF85-37D0-4EF5-E12FBD1A31B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979" y="860113"/>
            <a:ext cx="3843750" cy="3810000"/>
          </a:xfrm>
          <a:prstGeom prst="rect">
            <a:avLst/>
          </a:prstGeom>
        </p:spPr>
      </p:pic>
      <p:pic>
        <p:nvPicPr>
          <p:cNvPr id="12" name="Picture 11">
            <a:extLst>
              <a:ext uri="{FF2B5EF4-FFF2-40B4-BE49-F238E27FC236}">
                <a16:creationId xmlns:a16="http://schemas.microsoft.com/office/drawing/2014/main" id="{35B7C506-953E-AE7B-D2A6-F285BAE73EFA}"/>
              </a:ext>
            </a:extLst>
          </p:cNvPr>
          <p:cNvPicPr>
            <a:picLocks noChangeAspect="1"/>
          </p:cNvPicPr>
          <p:nvPr/>
        </p:nvPicPr>
        <p:blipFill>
          <a:blip r:embed="rId12"/>
          <a:stretch>
            <a:fillRect/>
          </a:stretch>
        </p:blipFill>
        <p:spPr>
          <a:xfrm>
            <a:off x="1049521" y="4796858"/>
            <a:ext cx="2875208" cy="1463843"/>
          </a:xfrm>
          <a:prstGeom prst="rect">
            <a:avLst/>
          </a:prstGeom>
        </p:spPr>
      </p:pic>
      <p:sp>
        <p:nvSpPr>
          <p:cNvPr id="10" name="TextBox 10">
            <a:extLst>
              <a:ext uri="{FF2B5EF4-FFF2-40B4-BE49-F238E27FC236}">
                <a16:creationId xmlns:a16="http://schemas.microsoft.com/office/drawing/2014/main" id="{BC9FA82B-F947-E148-5ED7-F0445522B2AC}"/>
              </a:ext>
            </a:extLst>
          </p:cNvPr>
          <p:cNvSpPr txBox="1"/>
          <p:nvPr/>
        </p:nvSpPr>
        <p:spPr>
          <a:xfrm>
            <a:off x="378810" y="5359306"/>
            <a:ext cx="1341421" cy="86946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rgbClr val="F69793"/>
                </a:solidFill>
                <a:latin typeface="Arial" panose="020B0604020202020204" pitchFamily="34" charset="0"/>
                <a:cs typeface="Arial" panose="020B0604020202020204" pitchFamily="34" charset="0"/>
              </a:rPr>
              <a:t>94</a:t>
            </a:r>
            <a:r>
              <a:rPr kumimoji="0" lang="en-GB" sz="1050" b="0" i="0" u="none" strike="noStrike" kern="1200" cap="none" spc="0" normalizeH="0" baseline="0" noProof="0">
                <a:ln>
                  <a:noFill/>
                </a:ln>
                <a:solidFill>
                  <a:srgbClr val="163861"/>
                </a:solidFill>
                <a:effectLst/>
                <a:uLnTx/>
                <a:uFillTx/>
                <a:latin typeface="Arial" panose="020B0604020202020204" pitchFamily="34" charset="0"/>
                <a:cs typeface="Arial" panose="020B0604020202020204" pitchFamily="34" charset="0"/>
              </a:rPr>
              <a:t> </a:t>
            </a:r>
            <a:r>
              <a:rPr lang="en-GB" sz="1000">
                <a:solidFill>
                  <a:srgbClr val="000000"/>
                </a:solidFill>
                <a:latin typeface="Arial"/>
              </a:rPr>
              <a:t>countries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163861"/>
              </a:solidFill>
              <a:effectLst/>
              <a:uLnTx/>
              <a:uFillTx/>
              <a:latin typeface="Calibri Light" panose="020F0302020204030204"/>
              <a:ea typeface="+mn-ea"/>
              <a:cs typeface="+mn-cs"/>
            </a:endParaRPr>
          </a:p>
          <a:p>
            <a:pPr>
              <a:defRPr/>
            </a:pPr>
            <a:r>
              <a:rPr lang="en-GB" sz="1100" b="1">
                <a:solidFill>
                  <a:srgbClr val="00A188"/>
                </a:solidFill>
                <a:latin typeface="Arial"/>
                <a:cs typeface="Calibri" panose="020F0502020204030204" pitchFamily="34" charset="0"/>
              </a:rPr>
              <a:t>107</a:t>
            </a:r>
            <a:r>
              <a:rPr kumimoji="0" lang="en-GB" sz="1050" b="0" i="0" u="none" strike="noStrike" kern="1200" cap="none" spc="0" normalizeH="0" baseline="0" noProof="0">
                <a:ln>
                  <a:noFill/>
                </a:ln>
                <a:solidFill>
                  <a:srgbClr val="000000"/>
                </a:solidFill>
                <a:effectLst/>
                <a:uLnTx/>
                <a:uFillTx/>
                <a:latin typeface="Arial"/>
                <a:ea typeface="+mn-ea"/>
                <a:cs typeface="+mn-cs"/>
              </a:rPr>
              <a:t> </a:t>
            </a:r>
            <a:r>
              <a:rPr kumimoji="0" lang="en-GB" sz="1000" b="0" i="0" u="none" strike="noStrike" kern="1200" cap="none" spc="0" normalizeH="0" baseline="0" noProof="0">
                <a:ln>
                  <a:noFill/>
                </a:ln>
                <a:solidFill>
                  <a:srgbClr val="000000"/>
                </a:solidFill>
                <a:effectLst/>
                <a:uLnTx/>
                <a:uFillTx/>
                <a:latin typeface="Arial"/>
                <a:ea typeface="+mn-ea"/>
                <a:cs typeface="+mn-cs"/>
              </a:rPr>
              <a:t>organisations</a:t>
            </a:r>
            <a:endParaRPr kumimoji="0" lang="en-GB" sz="1050" b="0" i="0" u="none" strike="noStrike" kern="1200" cap="none" spc="0" normalizeH="0" baseline="0" noProof="0">
              <a:ln>
                <a:noFill/>
              </a:ln>
              <a:solidFill>
                <a:srgbClr val="163861"/>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206350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51088-0813-1924-7FBE-CD7EEDABFF14}"/>
              </a:ext>
            </a:extLst>
          </p:cNvPr>
          <p:cNvSpPr>
            <a:spLocks noGrp="1"/>
          </p:cNvSpPr>
          <p:nvPr>
            <p:ph type="title"/>
          </p:nvPr>
        </p:nvSpPr>
        <p:spPr>
          <a:xfrm>
            <a:off x="-461962" y="242887"/>
            <a:ext cx="10515600" cy="1325563"/>
          </a:xfrm>
        </p:spPr>
        <p:txBody>
          <a:bodyPr>
            <a:normAutofit/>
          </a:bodyPr>
          <a:lstStyle/>
          <a:p>
            <a:pPr algn="ctr"/>
            <a:r>
              <a:rPr lang="en-GB" b="1">
                <a:solidFill>
                  <a:srgbClr val="0070C0"/>
                </a:solidFill>
                <a:latin typeface="Arial" panose="020B0604020202020204" pitchFamily="34" charset="0"/>
                <a:cs typeface="Arial" panose="020B0604020202020204" pitchFamily="34" charset="0"/>
              </a:rPr>
              <a:t>PrescQIPP updates</a:t>
            </a:r>
            <a:br>
              <a:rPr lang="en-GB" sz="4400" b="1">
                <a:solidFill>
                  <a:srgbClr val="0072C6"/>
                </a:solidFill>
                <a:latin typeface="Helvetica" panose="020B0604020202020204" pitchFamily="34" charset="0"/>
                <a:cs typeface="Calibri" panose="020F0502020204030204" pitchFamily="34" charset="0"/>
              </a:rPr>
            </a:br>
            <a:endParaRPr lang="en-GB" b="1">
              <a:solidFill>
                <a:schemeClr val="accent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42495EB-D5AA-B502-B2F7-13F2291207AD}"/>
              </a:ext>
            </a:extLst>
          </p:cNvPr>
          <p:cNvSpPr>
            <a:spLocks noGrp="1"/>
          </p:cNvSpPr>
          <p:nvPr>
            <p:ph idx="1"/>
          </p:nvPr>
        </p:nvSpPr>
        <p:spPr>
          <a:xfrm>
            <a:off x="185057" y="1185862"/>
            <a:ext cx="5183755" cy="5410201"/>
          </a:xfrm>
        </p:spPr>
        <p:txBody>
          <a:bodyPr>
            <a:normAutofit/>
          </a:bodyPr>
          <a:lstStyle/>
          <a:p>
            <a:pPr algn="l"/>
            <a:r>
              <a:rPr lang="en-GB" sz="1600" b="0" i="0" u="none" strike="noStrike">
                <a:effectLst/>
                <a:latin typeface="Calibri" panose="020F0502020204030204" pitchFamily="34" charset="0"/>
                <a:cs typeface="Calibri" panose="020F0502020204030204" pitchFamily="34" charset="0"/>
                <a:hlinkClick r:id="rId3"/>
              </a:rPr>
              <a:t>New STOMP data tool</a:t>
            </a:r>
            <a:endParaRPr lang="en-GB" sz="1600" b="0" i="0" u="none" strike="noStrike">
              <a:effectLst/>
              <a:latin typeface="Calibri" panose="020F0502020204030204" pitchFamily="34" charset="0"/>
              <a:cs typeface="Calibri" panose="020F0502020204030204" pitchFamily="34" charset="0"/>
            </a:endParaRPr>
          </a:p>
          <a:p>
            <a:pPr lvl="1">
              <a:buFont typeface="Courier New" panose="02070309020205020404" pitchFamily="49" charset="0"/>
              <a:buChar char="o"/>
            </a:pPr>
            <a:r>
              <a:rPr lang="en-GB" sz="1600" b="0" i="0" u="none" strike="noStrike">
                <a:effectLst/>
                <a:latin typeface="Calibri" panose="020F0502020204030204" pitchFamily="34" charset="0"/>
                <a:cs typeface="Calibri" panose="020F0502020204030204" pitchFamily="34" charset="0"/>
              </a:rPr>
              <a:t>A new tool to help identify numbers and proportion of patients with dementia (without psychosis) prescribed an antipsychotic and number of patients with a learning disability prescribed a medicine in the STOMP guidance. </a:t>
            </a:r>
          </a:p>
          <a:p>
            <a:pPr lvl="1">
              <a:buFont typeface="Courier New" panose="02070309020205020404" pitchFamily="49" charset="0"/>
              <a:buChar char="o"/>
            </a:pPr>
            <a:endParaRPr lang="en-GB" sz="1600">
              <a:latin typeface="Calibri" panose="020F0502020204030204" pitchFamily="34" charset="0"/>
              <a:cs typeface="Calibri" panose="020F0502020204030204" pitchFamily="34" charset="0"/>
              <a:hlinkClick r:id="rId4"/>
            </a:endParaRPr>
          </a:p>
          <a:p>
            <a:pPr marL="0" indent="0">
              <a:buNone/>
            </a:pPr>
            <a:endParaRPr lang="en-GB" sz="3000">
              <a:latin typeface="Calibri" panose="020F0502020204030204" pitchFamily="34" charset="0"/>
              <a:cs typeface="Arial" panose="020B0604020202020204" pitchFamily="34" charset="0"/>
            </a:endParaRPr>
          </a:p>
          <a:p>
            <a:pPr marL="0" indent="0">
              <a:buNone/>
            </a:pPr>
            <a:endParaRPr lang="en-GB" sz="1800" b="1" i="0" u="none" strike="noStrike">
              <a:solidFill>
                <a:srgbClr val="005EB8"/>
              </a:solidFill>
              <a:effectLst/>
              <a:latin typeface="Helvetica" pitchFamily="2" charset="0"/>
            </a:endParaRPr>
          </a:p>
        </p:txBody>
      </p:sp>
      <p:pic>
        <p:nvPicPr>
          <p:cNvPr id="4" name="Picture 3" descr="Text&#10;&#10;Description automatically generated with low confidence">
            <a:extLst>
              <a:ext uri="{FF2B5EF4-FFF2-40B4-BE49-F238E27FC236}">
                <a16:creationId xmlns:a16="http://schemas.microsoft.com/office/drawing/2014/main" id="{9239845D-E471-3243-08A8-3701861CCB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6381" y="242887"/>
            <a:ext cx="2871787" cy="942975"/>
          </a:xfrm>
          <a:prstGeom prst="rect">
            <a:avLst/>
          </a:prstGeom>
        </p:spPr>
      </p:pic>
      <p:sp>
        <p:nvSpPr>
          <p:cNvPr id="6" name="TextBox 5">
            <a:extLst>
              <a:ext uri="{FF2B5EF4-FFF2-40B4-BE49-F238E27FC236}">
                <a16:creationId xmlns:a16="http://schemas.microsoft.com/office/drawing/2014/main" id="{1D8EE29F-6E87-10F1-1B10-813EDACF2DFD}"/>
              </a:ext>
            </a:extLst>
          </p:cNvPr>
          <p:cNvSpPr txBox="1"/>
          <p:nvPr/>
        </p:nvSpPr>
        <p:spPr>
          <a:xfrm>
            <a:off x="1086707" y="4973866"/>
            <a:ext cx="10984924" cy="1487587"/>
          </a:xfrm>
          <a:prstGeom prst="rect">
            <a:avLst/>
          </a:prstGeom>
          <a:noFill/>
        </p:spPr>
        <p:txBody>
          <a:bodyPr wrap="square" rtlCol="0">
            <a:spAutoFit/>
          </a:bodyPr>
          <a:lstStyle/>
          <a:p>
            <a:pPr>
              <a:spcBef>
                <a:spcPts val="750"/>
              </a:spcBef>
              <a:spcAft>
                <a:spcPts val="750"/>
              </a:spcAft>
            </a:pPr>
            <a:r>
              <a:rPr lang="en-GB" sz="1600" b="0" i="0" strike="noStrike">
                <a:effectLst/>
                <a:latin typeface="Calibri" panose="020F0502020204030204" pitchFamily="34" charset="0"/>
                <a:cs typeface="Calibri" panose="020F0502020204030204" pitchFamily="34" charset="0"/>
              </a:rPr>
              <a:t>South Yorkshire ICB already subscribes to PrescQIPP, which means you can access a vast range of evidence-based, quality assured resources absolutely free. </a:t>
            </a:r>
          </a:p>
          <a:p>
            <a:pPr>
              <a:spcBef>
                <a:spcPts val="750"/>
              </a:spcBef>
              <a:spcAft>
                <a:spcPts val="750"/>
              </a:spcAft>
            </a:pPr>
            <a:r>
              <a:rPr lang="en-GB" sz="1600" b="0" i="0" u="sng" strike="noStrike">
                <a:solidFill>
                  <a:srgbClr val="0563C1"/>
                </a:solidFill>
                <a:effectLst/>
                <a:latin typeface="Calibri" panose="020F0502020204030204" pitchFamily="34" charset="0"/>
                <a:cs typeface="Calibri" panose="020F0502020204030204" pitchFamily="34" charset="0"/>
              </a:rPr>
              <a:t>S</a:t>
            </a:r>
            <a:r>
              <a:rPr lang="en-GB" sz="1600" b="0" i="0" u="sng" strike="noStrike">
                <a:solidFill>
                  <a:srgbClr val="0563C1"/>
                </a:solidFill>
                <a:effectLst/>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ign up to PrescQIPP today </a:t>
            </a:r>
          </a:p>
          <a:p>
            <a:pPr>
              <a:spcBef>
                <a:spcPts val="750"/>
              </a:spcBef>
              <a:spcAft>
                <a:spcPts val="750"/>
              </a:spcAft>
            </a:pPr>
            <a:r>
              <a:rPr lang="en-GB" sz="1600" b="0" i="0" u="sng" strike="noStrike">
                <a:solidFill>
                  <a:srgbClr val="0070C0"/>
                </a:solidFill>
                <a:effectLst/>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F</a:t>
            </a:r>
            <a:r>
              <a:rPr lang="en-GB" sz="1600" b="0" i="0" u="sng" strike="noStrike">
                <a:solidFill>
                  <a:srgbClr val="0070C0"/>
                </a:solidFill>
                <a:effectLst/>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lyer for practice/PCN pharmacists and pharmacy technicians</a:t>
            </a:r>
            <a:endParaRPr lang="en-GB" sz="1600" b="0" i="0" u="sng" strike="noStrike">
              <a:solidFill>
                <a:srgbClr val="0070C0"/>
              </a:solidFill>
              <a:effectLst/>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3D40EBB9-29A0-6159-9DD0-AB70D35E1E78}"/>
              </a:ext>
            </a:extLst>
          </p:cNvPr>
          <p:cNvPicPr>
            <a:picLocks noChangeAspect="1"/>
          </p:cNvPicPr>
          <p:nvPr/>
        </p:nvPicPr>
        <p:blipFill>
          <a:blip r:embed="rId7"/>
          <a:stretch>
            <a:fillRect/>
          </a:stretch>
        </p:blipFill>
        <p:spPr>
          <a:xfrm>
            <a:off x="185057" y="5046438"/>
            <a:ext cx="937936" cy="864000"/>
          </a:xfrm>
          <a:prstGeom prst="rect">
            <a:avLst/>
          </a:prstGeom>
        </p:spPr>
      </p:pic>
      <p:pic>
        <p:nvPicPr>
          <p:cNvPr id="8" name="Picture 7" descr="Icon&#10;&#10;Description automatically generated">
            <a:extLst>
              <a:ext uri="{FF2B5EF4-FFF2-40B4-BE49-F238E27FC236}">
                <a16:creationId xmlns:a16="http://schemas.microsoft.com/office/drawing/2014/main" id="{6F1F2F84-9794-FDC6-3B3B-1E34ECCA83E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138" y="120869"/>
            <a:ext cx="999369" cy="936000"/>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EDB4C761-28FF-329B-E462-34C62662E18F}"/>
              </a:ext>
            </a:extLst>
          </p:cNvPr>
          <p:cNvPicPr>
            <a:picLocks noChangeAspect="1"/>
          </p:cNvPicPr>
          <p:nvPr/>
        </p:nvPicPr>
        <p:blipFill>
          <a:blip r:embed="rId9"/>
          <a:srcRect l="16546" t="10478" r="17580" b="14078"/>
          <a:stretch/>
        </p:blipFill>
        <p:spPr>
          <a:xfrm>
            <a:off x="6092452" y="1255291"/>
            <a:ext cx="5775424" cy="37248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61585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70E99-D264-DC6C-39BE-AF2DF3EA31F9}"/>
              </a:ext>
            </a:extLst>
          </p:cNvPr>
          <p:cNvSpPr>
            <a:spLocks noGrp="1"/>
          </p:cNvSpPr>
          <p:nvPr>
            <p:ph type="title"/>
          </p:nvPr>
        </p:nvSpPr>
        <p:spPr>
          <a:xfrm>
            <a:off x="838201" y="338044"/>
            <a:ext cx="9149862" cy="507072"/>
          </a:xfrm>
        </p:spPr>
        <p:txBody>
          <a:bodyPr>
            <a:normAutofit fontScale="90000"/>
          </a:bodyPr>
          <a:lstStyle/>
          <a:p>
            <a:pPr algn="ctr"/>
            <a:r>
              <a:rPr lang="en-GB" b="1">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Education and Training </a:t>
            </a:r>
          </a:p>
        </p:txBody>
      </p:sp>
      <p:graphicFrame>
        <p:nvGraphicFramePr>
          <p:cNvPr id="7" name="Content Placeholder 2">
            <a:extLst>
              <a:ext uri="{FF2B5EF4-FFF2-40B4-BE49-F238E27FC236}">
                <a16:creationId xmlns:a16="http://schemas.microsoft.com/office/drawing/2014/main" id="{4323D39B-23EF-AE95-2997-B23B5891D709}"/>
              </a:ext>
            </a:extLst>
          </p:cNvPr>
          <p:cNvGraphicFramePr>
            <a:graphicFrameLocks noGrp="1"/>
          </p:cNvGraphicFramePr>
          <p:nvPr>
            <p:ph idx="1"/>
            <p:extLst>
              <p:ext uri="{D42A27DB-BD31-4B8C-83A1-F6EECF244321}">
                <p14:modId xmlns:p14="http://schemas.microsoft.com/office/powerpoint/2010/main" val="4139370055"/>
              </p:ext>
            </p:extLst>
          </p:nvPr>
        </p:nvGraphicFramePr>
        <p:xfrm>
          <a:off x="290513" y="1185862"/>
          <a:ext cx="10365488" cy="5566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blue and white logo&#10;&#10;Description automatically generated">
            <a:extLst>
              <a:ext uri="{FF2B5EF4-FFF2-40B4-BE49-F238E27FC236}">
                <a16:creationId xmlns:a16="http://schemas.microsoft.com/office/drawing/2014/main" id="{2835E4C6-5348-18E0-5FDE-7220DCA0AB37}"/>
              </a:ext>
            </a:extLst>
          </p:cNvPr>
          <p:cNvPicPr>
            <a:picLocks noChangeAspect="1"/>
          </p:cNvPicPr>
          <p:nvPr/>
        </p:nvPicPr>
        <p:blipFill>
          <a:blip r:embed="rId8"/>
          <a:stretch>
            <a:fillRect/>
          </a:stretch>
        </p:blipFill>
        <p:spPr>
          <a:xfrm>
            <a:off x="4584203" y="1185862"/>
            <a:ext cx="2010436" cy="476638"/>
          </a:xfrm>
          <a:prstGeom prst="rect">
            <a:avLst/>
          </a:prstGeom>
        </p:spPr>
      </p:pic>
      <p:pic>
        <p:nvPicPr>
          <p:cNvPr id="3" name="Picture 2" descr="Text&#10;&#10;Description automatically generated with low confidence">
            <a:extLst>
              <a:ext uri="{FF2B5EF4-FFF2-40B4-BE49-F238E27FC236}">
                <a16:creationId xmlns:a16="http://schemas.microsoft.com/office/drawing/2014/main" id="{DC35E3EB-F504-98C6-860C-9905142D2E9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46381" y="242887"/>
            <a:ext cx="2871787" cy="942975"/>
          </a:xfrm>
          <a:prstGeom prst="rect">
            <a:avLst/>
          </a:prstGeom>
        </p:spPr>
      </p:pic>
      <p:pic>
        <p:nvPicPr>
          <p:cNvPr id="9" name="Picture 8" descr="Icon&#10;&#10;Description automatically generated">
            <a:extLst>
              <a:ext uri="{FF2B5EF4-FFF2-40B4-BE49-F238E27FC236}">
                <a16:creationId xmlns:a16="http://schemas.microsoft.com/office/drawing/2014/main" id="{D76F88D3-4947-1473-0518-C42434F8688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9674" y="105924"/>
            <a:ext cx="999369" cy="936000"/>
          </a:xfrm>
          <a:prstGeom prst="rect">
            <a:avLst/>
          </a:prstGeom>
        </p:spPr>
      </p:pic>
    </p:spTree>
    <p:extLst>
      <p:ext uri="{BB962C8B-B14F-4D97-AF65-F5344CB8AC3E}">
        <p14:creationId xmlns:p14="http://schemas.microsoft.com/office/powerpoint/2010/main" val="2029305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70E99-D264-DC6C-39BE-AF2DF3EA31F9}"/>
              </a:ext>
            </a:extLst>
          </p:cNvPr>
          <p:cNvSpPr>
            <a:spLocks noGrp="1"/>
          </p:cNvSpPr>
          <p:nvPr>
            <p:ph type="title"/>
          </p:nvPr>
        </p:nvSpPr>
        <p:spPr>
          <a:xfrm>
            <a:off x="985345" y="170464"/>
            <a:ext cx="9431215" cy="1325563"/>
          </a:xfrm>
        </p:spPr>
        <p:txBody>
          <a:bodyPr/>
          <a:lstStyle/>
          <a:p>
            <a:pPr algn="ctr"/>
            <a:r>
              <a:rPr lang="en-GB" b="1">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Education and Training </a:t>
            </a:r>
          </a:p>
        </p:txBody>
      </p:sp>
      <p:graphicFrame>
        <p:nvGraphicFramePr>
          <p:cNvPr id="7" name="Content Placeholder 2">
            <a:extLst>
              <a:ext uri="{FF2B5EF4-FFF2-40B4-BE49-F238E27FC236}">
                <a16:creationId xmlns:a16="http://schemas.microsoft.com/office/drawing/2014/main" id="{4323D39B-23EF-AE95-2997-B23B5891D709}"/>
              </a:ext>
            </a:extLst>
          </p:cNvPr>
          <p:cNvGraphicFramePr>
            <a:graphicFrameLocks noGrp="1"/>
          </p:cNvGraphicFramePr>
          <p:nvPr>
            <p:ph idx="1"/>
            <p:extLst>
              <p:ext uri="{D42A27DB-BD31-4B8C-83A1-F6EECF244321}">
                <p14:modId xmlns:p14="http://schemas.microsoft.com/office/powerpoint/2010/main" val="1726309227"/>
              </p:ext>
            </p:extLst>
          </p:nvPr>
        </p:nvGraphicFramePr>
        <p:xfrm>
          <a:off x="371475" y="1690688"/>
          <a:ext cx="11646693" cy="4924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Text&#10;&#10;Description automatically generated with low confidence">
            <a:extLst>
              <a:ext uri="{FF2B5EF4-FFF2-40B4-BE49-F238E27FC236}">
                <a16:creationId xmlns:a16="http://schemas.microsoft.com/office/drawing/2014/main" id="{DC35E3EB-F504-98C6-860C-9905142D2E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20503" y="102163"/>
            <a:ext cx="2631273" cy="864000"/>
          </a:xfrm>
          <a:prstGeom prst="rect">
            <a:avLst/>
          </a:prstGeom>
        </p:spPr>
      </p:pic>
      <p:pic>
        <p:nvPicPr>
          <p:cNvPr id="6" name="Picture 5" descr="A blue cover with colorful pills&#10;&#10;Description automatically generated">
            <a:extLst>
              <a:ext uri="{FF2B5EF4-FFF2-40B4-BE49-F238E27FC236}">
                <a16:creationId xmlns:a16="http://schemas.microsoft.com/office/drawing/2014/main" id="{35B1064A-AF95-4DF0-D73F-5DFFC0482E7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34466" y="2352900"/>
            <a:ext cx="3600000" cy="3600000"/>
          </a:xfrm>
          <a:prstGeom prst="rect">
            <a:avLst/>
          </a:prstGeom>
        </p:spPr>
      </p:pic>
      <p:pic>
        <p:nvPicPr>
          <p:cNvPr id="9" name="Picture 8" descr="Icon&#10;&#10;Description automatically generated">
            <a:extLst>
              <a:ext uri="{FF2B5EF4-FFF2-40B4-BE49-F238E27FC236}">
                <a16:creationId xmlns:a16="http://schemas.microsoft.com/office/drawing/2014/main" id="{BD5BE1D5-E7B1-2389-242B-BCE2462BCCB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138" y="120869"/>
            <a:ext cx="999369" cy="936000"/>
          </a:xfrm>
          <a:prstGeom prst="rect">
            <a:avLst/>
          </a:prstGeom>
        </p:spPr>
      </p:pic>
    </p:spTree>
    <p:extLst>
      <p:ext uri="{BB962C8B-B14F-4D97-AF65-F5344CB8AC3E}">
        <p14:creationId xmlns:p14="http://schemas.microsoft.com/office/powerpoint/2010/main" val="3376059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7968E-1BF8-274E-854F-676EFE700232}"/>
              </a:ext>
            </a:extLst>
          </p:cNvPr>
          <p:cNvSpPr>
            <a:spLocks noGrp="1"/>
          </p:cNvSpPr>
          <p:nvPr>
            <p:ph type="title"/>
          </p:nvPr>
        </p:nvSpPr>
        <p:spPr>
          <a:xfrm>
            <a:off x="2152651" y="1325676"/>
            <a:ext cx="2513816" cy="4059690"/>
          </a:xfrm>
        </p:spPr>
        <p:txBody>
          <a:bodyPr>
            <a:normAutofit/>
          </a:bodyPr>
          <a:lstStyle/>
          <a:p>
            <a:r>
              <a:rPr lang="en-GB" sz="3000">
                <a:solidFill>
                  <a:schemeClr val="bg1"/>
                </a:solidFill>
              </a:rPr>
              <a:t>Summy Key actions</a:t>
            </a:r>
          </a:p>
        </p:txBody>
      </p:sp>
      <p:graphicFrame>
        <p:nvGraphicFramePr>
          <p:cNvPr id="5" name="Content Placeholder 2">
            <a:extLst>
              <a:ext uri="{FF2B5EF4-FFF2-40B4-BE49-F238E27FC236}">
                <a16:creationId xmlns:a16="http://schemas.microsoft.com/office/drawing/2014/main" id="{6D44E4CB-2391-44DA-BD21-F7F21BD0F23E}"/>
              </a:ext>
            </a:extLst>
          </p:cNvPr>
          <p:cNvGraphicFramePr>
            <a:graphicFrameLocks noGrp="1"/>
          </p:cNvGraphicFramePr>
          <p:nvPr>
            <p:ph idx="1"/>
            <p:extLst>
              <p:ext uri="{D42A27DB-BD31-4B8C-83A1-F6EECF244321}">
                <p14:modId xmlns:p14="http://schemas.microsoft.com/office/powerpoint/2010/main" val="1545233012"/>
              </p:ext>
            </p:extLst>
          </p:nvPr>
        </p:nvGraphicFramePr>
        <p:xfrm>
          <a:off x="639358" y="1059152"/>
          <a:ext cx="11041118" cy="5728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2">
            <a:extLst>
              <a:ext uri="{FF2B5EF4-FFF2-40B4-BE49-F238E27FC236}">
                <a16:creationId xmlns:a16="http://schemas.microsoft.com/office/drawing/2014/main" id="{8F034370-A19D-44E0-AB3A-99567361304B}"/>
              </a:ext>
            </a:extLst>
          </p:cNvPr>
          <p:cNvSpPr txBox="1">
            <a:spLocks/>
          </p:cNvSpPr>
          <p:nvPr/>
        </p:nvSpPr>
        <p:spPr>
          <a:xfrm>
            <a:off x="1325216" y="106597"/>
            <a:ext cx="8242853" cy="675281"/>
          </a:xfrm>
          <a:prstGeom prst="rect">
            <a:avLst/>
          </a:prstGeom>
        </p:spPr>
        <p:txBody>
          <a:bodyPr/>
          <a:lstStyle>
            <a:lvl1pPr algn="ctr" defTabSz="457200" rtl="0" eaLnBrk="1" latinLnBrk="0" hangingPunct="1">
              <a:lnSpc>
                <a:spcPts val="4000"/>
              </a:lnSpc>
              <a:spcBef>
                <a:spcPct val="0"/>
              </a:spcBef>
              <a:buNone/>
              <a:defRPr sz="3600" b="1" kern="1200">
                <a:solidFill>
                  <a:srgbClr val="007AC2"/>
                </a:solidFill>
                <a:latin typeface="Arial"/>
                <a:ea typeface="+mj-ea"/>
                <a:cs typeface="Arial"/>
              </a:defRPr>
            </a:lvl1pPr>
          </a:lstStyle>
          <a:p>
            <a:r>
              <a:rPr lang="en-GB" sz="3200"/>
              <a:t>Summary of key Actions </a:t>
            </a:r>
            <a:endParaRPr lang="en-GB"/>
          </a:p>
        </p:txBody>
      </p:sp>
      <p:pic>
        <p:nvPicPr>
          <p:cNvPr id="3" name="Picture 2" descr="Text&#10;&#10;Description automatically generated with low confidence">
            <a:extLst>
              <a:ext uri="{FF2B5EF4-FFF2-40B4-BE49-F238E27FC236}">
                <a16:creationId xmlns:a16="http://schemas.microsoft.com/office/drawing/2014/main" id="{9110A130-7832-0C7E-6210-49D4A33DB0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52991" y="-1"/>
            <a:ext cx="2339009" cy="781879"/>
          </a:xfrm>
          <a:prstGeom prst="rect">
            <a:avLst/>
          </a:prstGeom>
        </p:spPr>
      </p:pic>
      <p:pic>
        <p:nvPicPr>
          <p:cNvPr id="9" name="Picture 8">
            <a:extLst>
              <a:ext uri="{FF2B5EF4-FFF2-40B4-BE49-F238E27FC236}">
                <a16:creationId xmlns:a16="http://schemas.microsoft.com/office/drawing/2014/main" id="{2CD2B983-699C-6AEF-6D87-62DCF867FF9D}"/>
              </a:ext>
            </a:extLst>
          </p:cNvPr>
          <p:cNvPicPr>
            <a:picLocks noChangeAspect="1"/>
          </p:cNvPicPr>
          <p:nvPr/>
        </p:nvPicPr>
        <p:blipFill>
          <a:blip r:embed="rId9"/>
          <a:stretch>
            <a:fillRect/>
          </a:stretch>
        </p:blipFill>
        <p:spPr>
          <a:xfrm>
            <a:off x="8607893" y="33924"/>
            <a:ext cx="1094260" cy="1008000"/>
          </a:xfrm>
          <a:prstGeom prst="rect">
            <a:avLst/>
          </a:prstGeom>
        </p:spPr>
      </p:pic>
      <p:pic>
        <p:nvPicPr>
          <p:cNvPr id="10" name="Picture 9" descr="Icon&#10;&#10;Description automatically generated">
            <a:extLst>
              <a:ext uri="{FF2B5EF4-FFF2-40B4-BE49-F238E27FC236}">
                <a16:creationId xmlns:a16="http://schemas.microsoft.com/office/drawing/2014/main" id="{457B6A96-079D-38B6-413B-2CCF93F7A1B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1758" y="69924"/>
            <a:ext cx="999369" cy="936000"/>
          </a:xfrm>
          <a:prstGeom prst="rect">
            <a:avLst/>
          </a:prstGeom>
        </p:spPr>
      </p:pic>
    </p:spTree>
    <p:extLst>
      <p:ext uri="{BB962C8B-B14F-4D97-AF65-F5344CB8AC3E}">
        <p14:creationId xmlns:p14="http://schemas.microsoft.com/office/powerpoint/2010/main" val="2564039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Title 2">
            <a:extLst>
              <a:ext uri="{FF2B5EF4-FFF2-40B4-BE49-F238E27FC236}">
                <a16:creationId xmlns:a16="http://schemas.microsoft.com/office/drawing/2014/main" id="{72B0F1EC-14DB-4F6C-A668-71CE9E888C78}"/>
              </a:ext>
            </a:extLst>
          </p:cNvPr>
          <p:cNvSpPr txBox="1">
            <a:spLocks/>
          </p:cNvSpPr>
          <p:nvPr/>
        </p:nvSpPr>
        <p:spPr>
          <a:xfrm>
            <a:off x="1054608" y="783761"/>
            <a:ext cx="8229600" cy="10627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a:solidFill>
                  <a:schemeClr val="accent1"/>
                </a:solidFill>
                <a:latin typeface="Arial" panose="020B0604020202020204" pitchFamily="34" charset="0"/>
                <a:cs typeface="Arial" panose="020B0604020202020204" pitchFamily="34" charset="0"/>
              </a:rPr>
              <a:t>Next APG– Learning Lunch</a:t>
            </a:r>
          </a:p>
        </p:txBody>
      </p:sp>
      <p:sp>
        <p:nvSpPr>
          <p:cNvPr id="6" name="TextBox 5">
            <a:extLst>
              <a:ext uri="{FF2B5EF4-FFF2-40B4-BE49-F238E27FC236}">
                <a16:creationId xmlns:a16="http://schemas.microsoft.com/office/drawing/2014/main" id="{8DEF8507-2311-498F-8D79-AFC093A96C09}"/>
              </a:ext>
            </a:extLst>
          </p:cNvPr>
          <p:cNvSpPr txBox="1"/>
          <p:nvPr/>
        </p:nvSpPr>
        <p:spPr>
          <a:xfrm>
            <a:off x="520505" y="872815"/>
            <a:ext cx="10611629" cy="5109091"/>
          </a:xfrm>
          <a:prstGeom prst="rect">
            <a:avLst/>
          </a:prstGeom>
          <a:noFill/>
        </p:spPr>
        <p:txBody>
          <a:bodyPr wrap="square" lIns="91440" tIns="45720" rIns="91440" bIns="45720" anchor="t">
            <a:spAutoFit/>
          </a:bodyPr>
          <a:lstStyle/>
          <a:p>
            <a:pPr marL="0" indent="0" algn="ctr">
              <a:buNone/>
            </a:pPr>
            <a:endParaRPr lang="en-GB" sz="4000" b="1">
              <a:latin typeface="Arial" panose="020B0604020202020204" pitchFamily="34" charset="0"/>
              <a:cs typeface="Arial" panose="020B0604020202020204" pitchFamily="34" charset="0"/>
            </a:endParaRPr>
          </a:p>
          <a:p>
            <a:pPr algn="ctr"/>
            <a:endParaRPr lang="en-US" sz="4000" u="sng">
              <a:solidFill>
                <a:srgbClr val="6264A7"/>
              </a:solidFill>
              <a:latin typeface="Segoe UI Semibold" panose="020B0702040204020203" pitchFamily="34" charset="0"/>
              <a:ea typeface="Times New Roman" panose="02020603050405020304" pitchFamily="18" charset="0"/>
            </a:endParaRPr>
          </a:p>
          <a:p>
            <a:pPr algn="ctr"/>
            <a:r>
              <a:rPr lang="en-US" sz="4000" b="1">
                <a:solidFill>
                  <a:srgbClr val="252424"/>
                </a:solidFill>
                <a:effectLst/>
                <a:latin typeface="Arial"/>
                <a:ea typeface="Times New Roman" panose="02020603050405020304" pitchFamily="18" charset="0"/>
                <a:cs typeface="Arial"/>
              </a:rPr>
              <a:t>Thursday, 5th December 2024</a:t>
            </a:r>
          </a:p>
          <a:p>
            <a:pPr algn="ctr"/>
            <a:endParaRPr lang="en-US" sz="4000" b="1">
              <a:solidFill>
                <a:srgbClr val="252424"/>
              </a:solidFill>
              <a:effectLst/>
              <a:latin typeface="Arial" panose="020B0604020202020204" pitchFamily="34" charset="0"/>
              <a:ea typeface="Times New Roman" panose="02020603050405020304" pitchFamily="18" charset="0"/>
              <a:cs typeface="Arial" panose="020B0604020202020204" pitchFamily="34" charset="0"/>
            </a:endParaRPr>
          </a:p>
          <a:p>
            <a:pPr algn="ctr"/>
            <a:r>
              <a:rPr lang="en-GB" sz="4000" b="0" i="0" u="sng" strike="noStrike">
                <a:solidFill>
                  <a:srgbClr val="6264A7"/>
                </a:solidFill>
                <a:effectLst/>
                <a:latin typeface="Segoe UI Semibold"/>
                <a:cs typeface="Segoe UI Semibold"/>
                <a:hlinkClick r:id="rId3"/>
              </a:rPr>
              <a:t>Click here to join the meeting</a:t>
            </a:r>
            <a:r>
              <a:rPr lang="en-GB" sz="4000" b="0" i="0" u="none" strike="noStrike">
                <a:solidFill>
                  <a:srgbClr val="252424"/>
                </a:solidFill>
                <a:effectLst/>
                <a:latin typeface="Segoe UI"/>
                <a:cs typeface="Segoe UI"/>
              </a:rPr>
              <a:t>   </a:t>
            </a:r>
          </a:p>
          <a:p>
            <a:pPr algn="ctr"/>
            <a:endParaRPr lang="en-US" sz="3200" b="1">
              <a:latin typeface="Arial" panose="020B0604020202020204" pitchFamily="34" charset="0"/>
              <a:cs typeface="Arial" panose="020B0604020202020204" pitchFamily="34" charset="0"/>
            </a:endParaRPr>
          </a:p>
          <a:p>
            <a:pPr algn="ctr"/>
            <a:r>
              <a:rPr lang="en-US" sz="3200" b="1">
                <a:latin typeface="Arial"/>
                <a:cs typeface="Arial"/>
              </a:rPr>
              <a:t>Feedback welcome. </a:t>
            </a:r>
          </a:p>
          <a:p>
            <a:pPr algn="ctr"/>
            <a:r>
              <a:rPr lang="en-US" sz="3200" b="1">
                <a:latin typeface="Arial"/>
                <a:cs typeface="Arial"/>
              </a:rPr>
              <a:t>Feedback forms can be found </a:t>
            </a:r>
            <a:r>
              <a:rPr lang="en-US" sz="3200" b="1">
                <a:latin typeface="Arial"/>
                <a:cs typeface="Arial"/>
                <a:hlinkClick r:id="rId4"/>
              </a:rPr>
              <a:t>here</a:t>
            </a:r>
            <a:endParaRPr lang="en-US" sz="3200" b="1">
              <a:latin typeface="Arial"/>
              <a:cs typeface="Arial"/>
            </a:endParaRPr>
          </a:p>
          <a:p>
            <a:pPr algn="ctr"/>
            <a:endParaRPr lang="en-GB" sz="2000" b="1">
              <a:latin typeface="Arial" panose="020B0604020202020204" pitchFamily="34" charset="0"/>
              <a:cs typeface="Arial" panose="020B0604020202020204" pitchFamily="34" charset="0"/>
            </a:endParaRPr>
          </a:p>
        </p:txBody>
      </p:sp>
      <p:pic>
        <p:nvPicPr>
          <p:cNvPr id="3" name="Picture 2" descr="Icon&#10;&#10;Description automatically generated">
            <a:extLst>
              <a:ext uri="{FF2B5EF4-FFF2-40B4-BE49-F238E27FC236}">
                <a16:creationId xmlns:a16="http://schemas.microsoft.com/office/drawing/2014/main" id="{18A3D0F3-69A2-E7C3-5639-49B5A46904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138" y="120869"/>
            <a:ext cx="999369" cy="936000"/>
          </a:xfrm>
          <a:prstGeom prst="rect">
            <a:avLst/>
          </a:prstGeom>
        </p:spPr>
      </p:pic>
    </p:spTree>
    <p:extLst>
      <p:ext uri="{BB962C8B-B14F-4D97-AF65-F5344CB8AC3E}">
        <p14:creationId xmlns:p14="http://schemas.microsoft.com/office/powerpoint/2010/main" val="3177069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Title 2">
            <a:extLst>
              <a:ext uri="{FF2B5EF4-FFF2-40B4-BE49-F238E27FC236}">
                <a16:creationId xmlns:a16="http://schemas.microsoft.com/office/drawing/2014/main" id="{72B0F1EC-14DB-4F6C-A668-71CE9E888C78}"/>
              </a:ext>
            </a:extLst>
          </p:cNvPr>
          <p:cNvSpPr txBox="1">
            <a:spLocks/>
          </p:cNvSpPr>
          <p:nvPr/>
        </p:nvSpPr>
        <p:spPr>
          <a:xfrm>
            <a:off x="1054608" y="783761"/>
            <a:ext cx="8229600" cy="10627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a:solidFill>
                  <a:schemeClr val="accent1">
                    <a:lumMod val="75000"/>
                  </a:schemeClr>
                </a:solidFill>
                <a:latin typeface="Arial" panose="020B0604020202020204" pitchFamily="34" charset="0"/>
                <a:cs typeface="Arial" panose="020B0604020202020204" pitchFamily="34" charset="0"/>
              </a:rPr>
              <a:t>APG– Learning Lunch 2025 d</a:t>
            </a:r>
            <a:r>
              <a:rPr lang="en-GB" sz="3600" b="1">
                <a:solidFill>
                  <a:schemeClr val="accent1">
                    <a:lumMod val="75000"/>
                  </a:schemeClr>
                </a:solidFill>
                <a:effectLst/>
                <a:latin typeface="Arial" panose="020B0604020202020204" pitchFamily="34" charset="0"/>
                <a:ea typeface="Calibri" panose="020F0502020204030204" pitchFamily="34" charset="0"/>
              </a:rPr>
              <a:t>ates</a:t>
            </a:r>
            <a:endParaRPr lang="en-GB" sz="3600" b="1">
              <a:solidFill>
                <a:schemeClr val="accent1">
                  <a:lumMod val="75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DEF8507-2311-498F-8D79-AFC093A96C09}"/>
              </a:ext>
            </a:extLst>
          </p:cNvPr>
          <p:cNvSpPr txBox="1"/>
          <p:nvPr/>
        </p:nvSpPr>
        <p:spPr>
          <a:xfrm>
            <a:off x="1344319" y="2509373"/>
            <a:ext cx="9243277" cy="3550908"/>
          </a:xfrm>
          <a:prstGeom prst="rect">
            <a:avLst/>
          </a:prstGeom>
          <a:noFill/>
        </p:spPr>
        <p:txBody>
          <a:bodyPr wrap="square" lIns="91440" tIns="45720" rIns="91440" bIns="45720" anchor="t">
            <a:spAutoFit/>
          </a:bodyPr>
          <a:lstStyle/>
          <a:p>
            <a:pPr>
              <a:lnSpc>
                <a:spcPct val="107000"/>
              </a:lnSpc>
              <a:spcAft>
                <a:spcPts val="800"/>
              </a:spcAft>
            </a:pPr>
            <a:r>
              <a:rPr lang="en-GB" sz="2400" b="0" i="0" u="none" strike="noStrike">
                <a:solidFill>
                  <a:srgbClr val="252424"/>
                </a:solidFill>
                <a:effectLst/>
                <a:latin typeface="Segoe UI"/>
                <a:cs typeface="Segoe UI"/>
              </a:rPr>
              <a:t> </a:t>
            </a:r>
            <a:r>
              <a:rPr lang="en-US" sz="2000">
                <a:solidFill>
                  <a:srgbClr val="252424"/>
                </a:solidFill>
                <a:effectLst/>
                <a:latin typeface="Arial" panose="020B0604020202020204" pitchFamily="34" charset="0"/>
                <a:ea typeface="Calibri" panose="020F0502020204030204" pitchFamily="34" charset="0"/>
                <a:cs typeface="Arial" panose="020B0604020202020204" pitchFamily="34" charset="0"/>
              </a:rPr>
              <a:t>No January 2025 meeting</a:t>
            </a:r>
            <a:endParaRPr lang="en-GB" sz="20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a:effectLst/>
                <a:latin typeface="Arial" panose="020B0604020202020204" pitchFamily="34" charset="0"/>
                <a:ea typeface="Calibri" panose="020F0502020204030204" pitchFamily="34" charset="0"/>
                <a:cs typeface="Arial" panose="020B0604020202020204" pitchFamily="34" charset="0"/>
              </a:rPr>
              <a:t>Thursday  6</a:t>
            </a:r>
            <a:r>
              <a:rPr lang="en-GB" sz="2000" baseline="30000">
                <a:effectLst/>
                <a:latin typeface="Arial" panose="020B0604020202020204" pitchFamily="34" charset="0"/>
                <a:ea typeface="Calibri" panose="020F0502020204030204" pitchFamily="34" charset="0"/>
                <a:cs typeface="Arial" panose="020B0604020202020204" pitchFamily="34" charset="0"/>
              </a:rPr>
              <a:t>th</a:t>
            </a:r>
            <a:r>
              <a:rPr lang="en-GB" sz="2000">
                <a:effectLst/>
                <a:latin typeface="Arial" panose="020B0604020202020204" pitchFamily="34" charset="0"/>
                <a:ea typeface="Calibri" panose="020F0502020204030204" pitchFamily="34" charset="0"/>
                <a:cs typeface="Arial" panose="020B0604020202020204" pitchFamily="34" charset="0"/>
              </a:rPr>
              <a:t> February  </a:t>
            </a:r>
            <a:r>
              <a:rPr lang="en-GB" sz="2000" u="sng">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click here to join the meeting</a:t>
            </a:r>
            <a:endParaRPr lang="en-GB" sz="20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a:effectLst/>
                <a:latin typeface="Arial" panose="020B0604020202020204" pitchFamily="34" charset="0"/>
                <a:ea typeface="Calibri" panose="020F0502020204030204" pitchFamily="34" charset="0"/>
                <a:cs typeface="Arial" panose="020B0604020202020204" pitchFamily="34" charset="0"/>
              </a:rPr>
              <a:t>Thursday  6</a:t>
            </a:r>
            <a:r>
              <a:rPr lang="en-GB" sz="2000" baseline="30000">
                <a:effectLst/>
                <a:latin typeface="Arial" panose="020B0604020202020204" pitchFamily="34" charset="0"/>
                <a:ea typeface="Calibri" panose="020F0502020204030204" pitchFamily="34" charset="0"/>
                <a:cs typeface="Arial" panose="020B0604020202020204" pitchFamily="34" charset="0"/>
              </a:rPr>
              <a:t>th</a:t>
            </a:r>
            <a:r>
              <a:rPr lang="en-GB" sz="2000">
                <a:effectLst/>
                <a:latin typeface="Arial" panose="020B0604020202020204" pitchFamily="34" charset="0"/>
                <a:ea typeface="Calibri" panose="020F0502020204030204" pitchFamily="34" charset="0"/>
                <a:cs typeface="Arial" panose="020B0604020202020204" pitchFamily="34" charset="0"/>
              </a:rPr>
              <a:t> March  </a:t>
            </a:r>
            <a:r>
              <a:rPr lang="en-GB" sz="2000" u="sng">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click here to join the meeting</a:t>
            </a:r>
            <a:endParaRPr lang="en-GB" sz="20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a:effectLst/>
                <a:latin typeface="Arial" panose="020B0604020202020204" pitchFamily="34" charset="0"/>
                <a:ea typeface="Calibri" panose="020F0502020204030204" pitchFamily="34" charset="0"/>
                <a:cs typeface="Arial" panose="020B0604020202020204" pitchFamily="34" charset="0"/>
              </a:rPr>
              <a:t>Wednesday  16</a:t>
            </a:r>
            <a:r>
              <a:rPr lang="en-GB" sz="2000" baseline="30000">
                <a:effectLst/>
                <a:latin typeface="Arial" panose="020B0604020202020204" pitchFamily="34" charset="0"/>
                <a:ea typeface="Calibri" panose="020F0502020204030204" pitchFamily="34" charset="0"/>
                <a:cs typeface="Arial" panose="020B0604020202020204" pitchFamily="34" charset="0"/>
              </a:rPr>
              <a:t>th</a:t>
            </a:r>
            <a:r>
              <a:rPr lang="en-GB" sz="2000">
                <a:effectLst/>
                <a:latin typeface="Arial" panose="020B0604020202020204" pitchFamily="34" charset="0"/>
                <a:ea typeface="Calibri" panose="020F0502020204030204" pitchFamily="34" charset="0"/>
                <a:cs typeface="Arial" panose="020B0604020202020204" pitchFamily="34" charset="0"/>
              </a:rPr>
              <a:t> April  </a:t>
            </a:r>
            <a:r>
              <a:rPr lang="en-GB" sz="2000" u="sng">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click here to join the meeting</a:t>
            </a:r>
            <a:endParaRPr lang="en-GB" sz="20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a:effectLst/>
                <a:latin typeface="Arial" panose="020B0604020202020204" pitchFamily="34" charset="0"/>
                <a:ea typeface="Calibri" panose="020F0502020204030204" pitchFamily="34" charset="0"/>
                <a:cs typeface="Arial" panose="020B0604020202020204" pitchFamily="34" charset="0"/>
              </a:rPr>
              <a:t>Thursday 8</a:t>
            </a:r>
            <a:r>
              <a:rPr lang="en-GB" sz="2000" baseline="30000">
                <a:effectLst/>
                <a:latin typeface="Arial" panose="020B0604020202020204" pitchFamily="34" charset="0"/>
                <a:ea typeface="Calibri" panose="020F0502020204030204" pitchFamily="34" charset="0"/>
                <a:cs typeface="Arial" panose="020B0604020202020204" pitchFamily="34" charset="0"/>
              </a:rPr>
              <a:t>th</a:t>
            </a:r>
            <a:r>
              <a:rPr lang="en-GB" sz="2000">
                <a:effectLst/>
                <a:latin typeface="Arial" panose="020B0604020202020204" pitchFamily="34" charset="0"/>
                <a:ea typeface="Calibri" panose="020F0502020204030204" pitchFamily="34" charset="0"/>
                <a:cs typeface="Arial" panose="020B0604020202020204" pitchFamily="34" charset="0"/>
              </a:rPr>
              <a:t> May  </a:t>
            </a:r>
            <a:r>
              <a:rPr lang="en-GB" sz="2000" u="sng">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rPr>
              <a:t>click here to join the meeting</a:t>
            </a:r>
            <a:endParaRPr lang="en-GB" sz="20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a:effectLst/>
                <a:latin typeface="Arial" panose="020B0604020202020204" pitchFamily="34" charset="0"/>
                <a:ea typeface="Calibri" panose="020F0502020204030204" pitchFamily="34" charset="0"/>
                <a:cs typeface="Arial" panose="020B0604020202020204" pitchFamily="34" charset="0"/>
              </a:rPr>
              <a:t>Thursday  5</a:t>
            </a:r>
            <a:r>
              <a:rPr lang="en-GB" sz="2000" baseline="30000">
                <a:effectLst/>
                <a:latin typeface="Arial" panose="020B0604020202020204" pitchFamily="34" charset="0"/>
                <a:ea typeface="Calibri" panose="020F0502020204030204" pitchFamily="34" charset="0"/>
                <a:cs typeface="Arial" panose="020B0604020202020204" pitchFamily="34" charset="0"/>
              </a:rPr>
              <a:t>th</a:t>
            </a:r>
            <a:r>
              <a:rPr lang="en-GB" sz="2000">
                <a:effectLst/>
                <a:latin typeface="Arial" panose="020B0604020202020204" pitchFamily="34" charset="0"/>
                <a:ea typeface="Calibri" panose="020F0502020204030204" pitchFamily="34" charset="0"/>
                <a:cs typeface="Arial" panose="020B0604020202020204" pitchFamily="34" charset="0"/>
              </a:rPr>
              <a:t> June  </a:t>
            </a:r>
            <a:r>
              <a:rPr lang="en-GB" sz="2000" u="sng">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7"/>
              </a:rPr>
              <a:t>click here to join the meeting</a:t>
            </a:r>
            <a:endParaRPr lang="en-GB" sz="20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a:effectLst/>
                <a:latin typeface="Arial" panose="020B0604020202020204" pitchFamily="34" charset="0"/>
                <a:ea typeface="Calibri" panose="020F0502020204030204" pitchFamily="34" charset="0"/>
                <a:cs typeface="Arial" panose="020B0604020202020204" pitchFamily="34" charset="0"/>
              </a:rPr>
              <a:t>Thursday 3</a:t>
            </a:r>
            <a:r>
              <a:rPr lang="en-GB" sz="2000" baseline="30000">
                <a:effectLst/>
                <a:latin typeface="Arial" panose="020B0604020202020204" pitchFamily="34" charset="0"/>
                <a:ea typeface="Calibri" panose="020F0502020204030204" pitchFamily="34" charset="0"/>
                <a:cs typeface="Arial" panose="020B0604020202020204" pitchFamily="34" charset="0"/>
              </a:rPr>
              <a:t>rd</a:t>
            </a:r>
            <a:r>
              <a:rPr lang="en-GB" sz="2000">
                <a:effectLst/>
                <a:latin typeface="Arial" panose="020B0604020202020204" pitchFamily="34" charset="0"/>
                <a:ea typeface="Calibri" panose="020F0502020204030204" pitchFamily="34" charset="0"/>
                <a:cs typeface="Arial" panose="020B0604020202020204" pitchFamily="34" charset="0"/>
              </a:rPr>
              <a:t> July  </a:t>
            </a:r>
            <a:r>
              <a:rPr lang="en-GB" sz="2000" u="sng">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8"/>
              </a:rPr>
              <a:t>click here to join the meeting</a:t>
            </a:r>
            <a:endParaRPr lang="en-GB" sz="2000">
              <a:effectLst/>
              <a:latin typeface="Arial" panose="020B0604020202020204" pitchFamily="34" charset="0"/>
              <a:ea typeface="Calibri" panose="020F0502020204030204" pitchFamily="34" charset="0"/>
              <a:cs typeface="Arial" panose="020B0604020202020204" pitchFamily="34" charset="0"/>
            </a:endParaRPr>
          </a:p>
          <a:p>
            <a:pPr algn="l" rtl="0" fontAlgn="base"/>
            <a:endParaRPr lang="en-GB" sz="2400" b="0" i="0" u="none" strike="noStrike">
              <a:effectLst/>
              <a:latin typeface="Segoe UI"/>
              <a:cs typeface="Segoe UI"/>
            </a:endParaRPr>
          </a:p>
        </p:txBody>
      </p:sp>
      <p:pic>
        <p:nvPicPr>
          <p:cNvPr id="3" name="Picture 2" descr="Icon&#10;&#10;Description automatically generated">
            <a:extLst>
              <a:ext uri="{FF2B5EF4-FFF2-40B4-BE49-F238E27FC236}">
                <a16:creationId xmlns:a16="http://schemas.microsoft.com/office/drawing/2014/main" id="{08B1A47D-D8CA-DF05-513E-FF13EC80209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138" y="120869"/>
            <a:ext cx="999369" cy="936000"/>
          </a:xfrm>
          <a:prstGeom prst="rect">
            <a:avLst/>
          </a:prstGeom>
        </p:spPr>
      </p:pic>
    </p:spTree>
    <p:extLst>
      <p:ext uri="{BB962C8B-B14F-4D97-AF65-F5344CB8AC3E}">
        <p14:creationId xmlns:p14="http://schemas.microsoft.com/office/powerpoint/2010/main" val="859905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TextBox 3">
            <a:extLst>
              <a:ext uri="{FF2B5EF4-FFF2-40B4-BE49-F238E27FC236}">
                <a16:creationId xmlns:a16="http://schemas.microsoft.com/office/drawing/2014/main" id="{1D18BDA7-7805-30C4-3612-512338C5479F}"/>
              </a:ext>
            </a:extLst>
          </p:cNvPr>
          <p:cNvSpPr txBox="1"/>
          <p:nvPr/>
        </p:nvSpPr>
        <p:spPr>
          <a:xfrm>
            <a:off x="546538" y="5145946"/>
            <a:ext cx="11172496" cy="892552"/>
          </a:xfrm>
          <a:prstGeom prst="rect">
            <a:avLst/>
          </a:prstGeom>
          <a:noFill/>
        </p:spPr>
        <p:txBody>
          <a:bodyPr wrap="square">
            <a:spAutoFit/>
          </a:bodyPr>
          <a:lstStyle/>
          <a:p>
            <a:r>
              <a:rPr lang="en-GB" b="1">
                <a:solidFill>
                  <a:srgbClr val="000000"/>
                </a:solidFill>
                <a:effectLst/>
                <a:latin typeface="Arial" panose="020B0604020202020204" pitchFamily="34" charset="0"/>
              </a:rPr>
              <a:t>If there are any issues</a:t>
            </a:r>
            <a:r>
              <a:rPr lang="en-GB">
                <a:solidFill>
                  <a:srgbClr val="000000"/>
                </a:solidFill>
                <a:latin typeface="Arial" panose="020B0604020202020204" pitchFamily="34" charset="0"/>
              </a:rPr>
              <a:t> </a:t>
            </a:r>
            <a:r>
              <a:rPr lang="en-GB" b="1">
                <a:solidFill>
                  <a:srgbClr val="000000"/>
                </a:solidFill>
                <a:effectLst/>
                <a:latin typeface="Arial" panose="020B0604020202020204" pitchFamily="34" charset="0"/>
              </a:rPr>
              <a:t>you would like to raise or report to </a:t>
            </a:r>
            <a:r>
              <a:rPr lang="en-GB" b="1">
                <a:solidFill>
                  <a:srgbClr val="000000"/>
                </a:solidFill>
                <a:latin typeface="Arial" panose="020B0604020202020204" pitchFamily="34" charset="0"/>
              </a:rPr>
              <a:t>Sheffield</a:t>
            </a:r>
            <a:r>
              <a:rPr lang="en-GB" b="1">
                <a:solidFill>
                  <a:srgbClr val="000000"/>
                </a:solidFill>
                <a:effectLst/>
                <a:latin typeface="Arial" panose="020B0604020202020204" pitchFamily="34" charset="0"/>
              </a:rPr>
              <a:t> Area Prescribing Group, please send these direct to the</a:t>
            </a:r>
            <a:r>
              <a:rPr lang="en-GB">
                <a:solidFill>
                  <a:srgbClr val="000000"/>
                </a:solidFill>
                <a:latin typeface="Arial" panose="020B0604020202020204" pitchFamily="34" charset="0"/>
              </a:rPr>
              <a:t> </a:t>
            </a:r>
            <a:r>
              <a:rPr lang="en-GB" b="1">
                <a:effectLst/>
                <a:latin typeface="Arial" panose="020B0604020202020204" pitchFamily="34" charset="0"/>
              </a:rPr>
              <a:t>APG mailbox</a:t>
            </a:r>
            <a:r>
              <a:rPr lang="en-GB" b="1">
                <a:solidFill>
                  <a:srgbClr val="000000"/>
                </a:solidFill>
                <a:latin typeface="Arial" panose="020B0604020202020204" pitchFamily="34" charset="0"/>
              </a:rPr>
              <a:t>: </a:t>
            </a:r>
            <a:r>
              <a:rPr lang="en-GB" sz="1600" b="1">
                <a:solidFill>
                  <a:srgbClr val="0070C0"/>
                </a:solidFill>
                <a:latin typeface="Arial" panose="020B0604020202020204" pitchFamily="34" charset="0"/>
                <a:hlinkClick r:id="rId3"/>
              </a:rPr>
              <a:t>syicbsheffield.areaprescribinggroupsheffield@nhs.net</a:t>
            </a:r>
            <a:endParaRPr lang="en-GB" sz="1600" b="1">
              <a:solidFill>
                <a:srgbClr val="0070C0"/>
              </a:solidFill>
              <a:latin typeface="Arial" panose="020B0604020202020204" pitchFamily="34" charset="0"/>
            </a:endParaRPr>
          </a:p>
          <a:p>
            <a:endParaRPr lang="en-GB" sz="1600">
              <a:solidFill>
                <a:srgbClr val="0070C0"/>
              </a:solidFill>
              <a:effectLst/>
              <a:latin typeface="Arial" panose="020B0604020202020204" pitchFamily="34" charset="0"/>
            </a:endParaRPr>
          </a:p>
        </p:txBody>
      </p:sp>
      <p:pic>
        <p:nvPicPr>
          <p:cNvPr id="3" name="Picture 2" descr="Icon&#10;&#10;Description automatically generated">
            <a:extLst>
              <a:ext uri="{FF2B5EF4-FFF2-40B4-BE49-F238E27FC236}">
                <a16:creationId xmlns:a16="http://schemas.microsoft.com/office/drawing/2014/main" id="{3424354C-50CC-1CF8-BA45-7BCFA01FFE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8" y="120869"/>
            <a:ext cx="999369" cy="936000"/>
          </a:xfrm>
          <a:prstGeom prst="rect">
            <a:avLst/>
          </a:prstGeom>
        </p:spPr>
      </p:pic>
      <p:pic>
        <p:nvPicPr>
          <p:cNvPr id="5" name="Picture 2" descr="C:\Users\heiditaylor\AppData\Local\Microsoft\Windows\INetCache\IE\TMWEFS28\questions-1515443524gvX[1].jpg">
            <a:extLst>
              <a:ext uri="{FF2B5EF4-FFF2-40B4-BE49-F238E27FC236}">
                <a16:creationId xmlns:a16="http://schemas.microsoft.com/office/drawing/2014/main" id="{D655E208-96F9-4293-9C39-C642316E53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5080" y="959413"/>
            <a:ext cx="4878054" cy="3706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527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Content Placeholder 1">
            <a:extLst>
              <a:ext uri="{FF2B5EF4-FFF2-40B4-BE49-F238E27FC236}">
                <a16:creationId xmlns:a16="http://schemas.microsoft.com/office/drawing/2014/main" id="{9E22553F-F7BB-4D6F-8FD6-5EFEFDACE308}"/>
              </a:ext>
            </a:extLst>
          </p:cNvPr>
          <p:cNvSpPr txBox="1">
            <a:spLocks/>
          </p:cNvSpPr>
          <p:nvPr/>
        </p:nvSpPr>
        <p:spPr>
          <a:xfrm>
            <a:off x="620111" y="991455"/>
            <a:ext cx="11179460" cy="5745676"/>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a:defRPr/>
            </a:pP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Sharron </a:t>
            </a:r>
            <a:r>
              <a:rPr kumimoji="0" lang="en-GB" sz="24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Kebell</a:t>
            </a: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 Specialised Commissioning Pharmacist</a:t>
            </a:r>
          </a:p>
          <a:p>
            <a:pPr>
              <a:defRPr/>
            </a:pP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Emily Parsons  -  Medicine Safety Officer</a:t>
            </a:r>
          </a:p>
          <a:p>
            <a:pPr>
              <a:defRPr/>
            </a:pPr>
            <a:r>
              <a:rPr lang="en-GB" sz="2400">
                <a:solidFill>
                  <a:prstClr val="black"/>
                </a:solidFill>
                <a:latin typeface="Arial" panose="020B0604020202020204" pitchFamily="34" charset="0"/>
                <a:cs typeface="Arial" panose="020B0604020202020204" pitchFamily="34" charset="0"/>
              </a:rPr>
              <a:t>Kieran Wootton – SY ICB Trainee Pharmacist</a:t>
            </a:r>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a:defRPr/>
            </a:pP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Barbara Obasi - Clinical Effectiveness Pharmacist</a:t>
            </a:r>
          </a:p>
          <a:p>
            <a:pPr>
              <a:defRPr/>
            </a:pPr>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GB"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a:defRPr/>
            </a:pPr>
            <a:endParaRPr kumimoji="0" lang="en-GB"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a:defRPr/>
            </a:pPr>
            <a:endParaRPr lang="en-GB" b="1">
              <a:solidFill>
                <a:prstClr val="black"/>
              </a:solidFill>
              <a:latin typeface="Arial" panose="020B0604020202020204" pitchFamily="34" charset="0"/>
              <a:cs typeface="Arial" panose="020B0604020202020204" pitchFamily="34" charset="0"/>
            </a:endParaRPr>
          </a:p>
          <a:p>
            <a:pPr marL="0" indent="0">
              <a:buNone/>
              <a:defRPr/>
            </a:pPr>
            <a:r>
              <a:rPr kumimoji="0" lang="en-GB"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House Keeping</a:t>
            </a: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alibri" panose="020F0502020204030204"/>
              <a:ea typeface="+mn-ea"/>
              <a:cs typeface="+mn-cs"/>
            </a:endParaRPr>
          </a:p>
          <a:p>
            <a:pPr marL="0" lvl="1" indent="0">
              <a:buNone/>
              <a:defRPr/>
            </a:pPr>
            <a:endParaRPr lang="en-GB" sz="24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3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3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3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3" descr="C:\Users\heiditaylor\AppData\Local\Microsoft\Windows\INetCache\IE\TMWEFS28\Octicons-mute.svg[1].png">
            <a:extLst>
              <a:ext uri="{FF2B5EF4-FFF2-40B4-BE49-F238E27FC236}">
                <a16:creationId xmlns:a16="http://schemas.microsoft.com/office/drawing/2014/main" id="{D56A7A72-6D4C-4981-BC5F-0228FC5C4A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622649" y="5566932"/>
            <a:ext cx="690561" cy="78921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1299CE0-4A73-4B9D-B2F0-BA6E4C76439B}"/>
              </a:ext>
            </a:extLst>
          </p:cNvPr>
          <p:cNvSpPr txBox="1"/>
          <p:nvPr/>
        </p:nvSpPr>
        <p:spPr>
          <a:xfrm>
            <a:off x="2718395" y="345124"/>
            <a:ext cx="54864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Introductions</a:t>
            </a:r>
            <a:endParaRPr kumimoji="0" lang="en-GB" sz="36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pic>
        <p:nvPicPr>
          <p:cNvPr id="3" name="Picture 2" descr="Icon&#10;&#10;Description automatically generated">
            <a:extLst>
              <a:ext uri="{FF2B5EF4-FFF2-40B4-BE49-F238E27FC236}">
                <a16:creationId xmlns:a16="http://schemas.microsoft.com/office/drawing/2014/main" id="{8D774493-9A80-DD3D-30DE-26082D98D5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430" y="410928"/>
            <a:ext cx="1239659" cy="1161055"/>
          </a:xfrm>
          <a:prstGeom prst="rect">
            <a:avLst/>
          </a:prstGeom>
        </p:spPr>
      </p:pic>
      <p:pic>
        <p:nvPicPr>
          <p:cNvPr id="9" name="Picture 8" descr="A red and white logo with a megaphone&#10;&#10;Description automatically generated">
            <a:extLst>
              <a:ext uri="{FF2B5EF4-FFF2-40B4-BE49-F238E27FC236}">
                <a16:creationId xmlns:a16="http://schemas.microsoft.com/office/drawing/2014/main" id="{1E4695A1-6B19-236E-70D3-F97578DE1FF1}"/>
              </a:ext>
            </a:extLst>
          </p:cNvPr>
          <p:cNvPicPr>
            <a:picLocks noChangeAspect="1"/>
          </p:cNvPicPr>
          <p:nvPr/>
        </p:nvPicPr>
        <p:blipFill>
          <a:blip r:embed="rId6"/>
          <a:stretch>
            <a:fillRect/>
          </a:stretch>
        </p:blipFill>
        <p:spPr>
          <a:xfrm>
            <a:off x="4687773" y="5331538"/>
            <a:ext cx="1251898" cy="1260000"/>
          </a:xfrm>
          <a:prstGeom prst="rect">
            <a:avLst/>
          </a:prstGeom>
        </p:spPr>
      </p:pic>
    </p:spTree>
    <p:extLst>
      <p:ext uri="{BB962C8B-B14F-4D97-AF65-F5344CB8AC3E}">
        <p14:creationId xmlns:p14="http://schemas.microsoft.com/office/powerpoint/2010/main" val="133745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Title 2">
            <a:extLst>
              <a:ext uri="{FF2B5EF4-FFF2-40B4-BE49-F238E27FC236}">
                <a16:creationId xmlns:a16="http://schemas.microsoft.com/office/drawing/2014/main" id="{B3511A79-F5BC-44EE-801B-4CBA4603E207}"/>
              </a:ext>
            </a:extLst>
          </p:cNvPr>
          <p:cNvSpPr txBox="1">
            <a:spLocks/>
          </p:cNvSpPr>
          <p:nvPr/>
        </p:nvSpPr>
        <p:spPr>
          <a:xfrm>
            <a:off x="1137199" y="355237"/>
            <a:ext cx="8229600" cy="12252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a:ln>
                  <a:noFill/>
                </a:ln>
                <a:solidFill>
                  <a:srgbClr val="0070C0"/>
                </a:solidFill>
                <a:effectLst/>
                <a:uLnTx/>
                <a:uFillTx/>
                <a:latin typeface="Arial" panose="020B0604020202020204" pitchFamily="34" charset="0"/>
                <a:ea typeface="+mj-ea"/>
                <a:cs typeface="Arial" panose="020B0604020202020204" pitchFamily="34" charset="0"/>
              </a:rPr>
              <a:t>Missed the meeting/other learning lunch resources</a:t>
            </a:r>
          </a:p>
        </p:txBody>
      </p:sp>
      <p:pic>
        <p:nvPicPr>
          <p:cNvPr id="5" name="Picture 2">
            <a:extLst>
              <a:ext uri="{FF2B5EF4-FFF2-40B4-BE49-F238E27FC236}">
                <a16:creationId xmlns:a16="http://schemas.microsoft.com/office/drawing/2014/main" id="{68986961-7D92-4016-82EC-88A439D824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345" t="18675" r="21776" b="5714"/>
          <a:stretch/>
        </p:blipFill>
        <p:spPr bwMode="auto">
          <a:xfrm>
            <a:off x="462116" y="1406013"/>
            <a:ext cx="7423344" cy="4720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D685331A-547E-4A1C-B6BE-05B716905705}"/>
              </a:ext>
            </a:extLst>
          </p:cNvPr>
          <p:cNvPicPr>
            <a:picLocks noChangeAspect="1"/>
          </p:cNvPicPr>
          <p:nvPr/>
        </p:nvPicPr>
        <p:blipFill rotWithShape="1">
          <a:blip r:embed="rId5"/>
          <a:srcRect l="5346" t="13861" r="41485" b="5170"/>
          <a:stretch/>
        </p:blipFill>
        <p:spPr>
          <a:xfrm>
            <a:off x="5555894" y="2792361"/>
            <a:ext cx="6487766" cy="3334495"/>
          </a:xfrm>
          <a:prstGeom prst="rect">
            <a:avLst/>
          </a:prstGeom>
        </p:spPr>
      </p:pic>
      <p:cxnSp>
        <p:nvCxnSpPr>
          <p:cNvPr id="7" name="Straight Arrow Connector 6">
            <a:extLst>
              <a:ext uri="{FF2B5EF4-FFF2-40B4-BE49-F238E27FC236}">
                <a16:creationId xmlns:a16="http://schemas.microsoft.com/office/drawing/2014/main" id="{A7DAB0E6-4042-4494-B808-744743779506}"/>
              </a:ext>
            </a:extLst>
          </p:cNvPr>
          <p:cNvCxnSpPr>
            <a:cxnSpLocks/>
          </p:cNvCxnSpPr>
          <p:nvPr/>
        </p:nvCxnSpPr>
        <p:spPr>
          <a:xfrm flipH="1">
            <a:off x="2237268" y="1271245"/>
            <a:ext cx="5451558" cy="3007842"/>
          </a:xfrm>
          <a:prstGeom prst="straightConnector1">
            <a:avLst/>
          </a:prstGeom>
          <a:ln w="25400">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93BBB03C-0808-4B7C-9A1B-86A78F045558}"/>
              </a:ext>
            </a:extLst>
          </p:cNvPr>
          <p:cNvCxnSpPr>
            <a:cxnSpLocks/>
          </p:cNvCxnSpPr>
          <p:nvPr/>
        </p:nvCxnSpPr>
        <p:spPr>
          <a:xfrm flipH="1">
            <a:off x="7555197" y="1271245"/>
            <a:ext cx="395003" cy="3103167"/>
          </a:xfrm>
          <a:prstGeom prst="straightConnector1">
            <a:avLst/>
          </a:prstGeom>
          <a:ln w="25400">
            <a:tailEnd type="arrow"/>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E45D688-82E6-9D64-B66F-E7194CDFA4EE}"/>
              </a:ext>
            </a:extLst>
          </p:cNvPr>
          <p:cNvSpPr txBox="1"/>
          <p:nvPr/>
        </p:nvSpPr>
        <p:spPr>
          <a:xfrm>
            <a:off x="719667" y="6366933"/>
            <a:ext cx="10727266" cy="369332"/>
          </a:xfrm>
          <a:prstGeom prst="rect">
            <a:avLst/>
          </a:prstGeom>
          <a:noFill/>
        </p:spPr>
        <p:txBody>
          <a:bodyPr wrap="square" rtlCol="0">
            <a:spAutoFit/>
          </a:bodyPr>
          <a:lstStyle/>
          <a:p>
            <a:r>
              <a:rPr lang="en-GB">
                <a:hlinkClick r:id="rId6"/>
              </a:rPr>
              <a:t>https://www.intranet.sheffieldccg.nhs.uk/medicines-prescribing/learning-luncheseducational-events.htm</a:t>
            </a:r>
            <a:r>
              <a:rPr lang="en-GB"/>
              <a:t> </a:t>
            </a:r>
          </a:p>
        </p:txBody>
      </p:sp>
      <p:pic>
        <p:nvPicPr>
          <p:cNvPr id="3" name="Picture 2" descr="Icon&#10;&#10;Description automatically generated">
            <a:extLst>
              <a:ext uri="{FF2B5EF4-FFF2-40B4-BE49-F238E27FC236}">
                <a16:creationId xmlns:a16="http://schemas.microsoft.com/office/drawing/2014/main" id="{F7302479-85D0-C59E-1707-28FBD44283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94194"/>
            <a:ext cx="1239659" cy="1161055"/>
          </a:xfrm>
          <a:prstGeom prst="rect">
            <a:avLst/>
          </a:prstGeom>
        </p:spPr>
      </p:pic>
    </p:spTree>
    <p:extLst>
      <p:ext uri="{BB962C8B-B14F-4D97-AF65-F5344CB8AC3E}">
        <p14:creationId xmlns:p14="http://schemas.microsoft.com/office/powerpoint/2010/main" val="4151074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Title 2">
            <a:extLst>
              <a:ext uri="{FF2B5EF4-FFF2-40B4-BE49-F238E27FC236}">
                <a16:creationId xmlns:a16="http://schemas.microsoft.com/office/drawing/2014/main" id="{87BB5E6D-4059-4526-B311-1CAA9562BAB5}"/>
              </a:ext>
            </a:extLst>
          </p:cNvPr>
          <p:cNvSpPr txBox="1">
            <a:spLocks/>
          </p:cNvSpPr>
          <p:nvPr/>
        </p:nvSpPr>
        <p:spPr>
          <a:xfrm>
            <a:off x="2324820" y="426644"/>
            <a:ext cx="8249182" cy="6971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a:solidFill>
                  <a:srgbClr val="0070C0"/>
                </a:solidFill>
                <a:latin typeface="Arial" panose="020B0604020202020204" pitchFamily="34" charset="0"/>
                <a:cs typeface="Arial" panose="020B0604020202020204" pitchFamily="34" charset="0"/>
              </a:rPr>
              <a:t>Learning objectives</a:t>
            </a:r>
          </a:p>
        </p:txBody>
      </p:sp>
      <p:sp>
        <p:nvSpPr>
          <p:cNvPr id="5" name="Content Placeholder 1">
            <a:extLst>
              <a:ext uri="{FF2B5EF4-FFF2-40B4-BE49-F238E27FC236}">
                <a16:creationId xmlns:a16="http://schemas.microsoft.com/office/drawing/2014/main" id="{5B53C90A-D909-4018-A4D3-37A5EF86BC10}"/>
              </a:ext>
            </a:extLst>
          </p:cNvPr>
          <p:cNvSpPr txBox="1">
            <a:spLocks/>
          </p:cNvSpPr>
          <p:nvPr/>
        </p:nvSpPr>
        <p:spPr>
          <a:xfrm>
            <a:off x="1313793" y="1357817"/>
            <a:ext cx="10415751" cy="55001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a:latin typeface="Calibri" panose="020F0502020204030204" pitchFamily="34" charset="0"/>
                <a:cs typeface="Calibri" panose="020F0502020204030204" pitchFamily="34" charset="0"/>
              </a:rPr>
              <a:t>To be aware of latest updates &amp; suggested actions:</a:t>
            </a:r>
          </a:p>
          <a:p>
            <a:pPr>
              <a:buFont typeface="Wingdings" pitchFamily="2" charset="2"/>
              <a:buChar char="§"/>
            </a:pPr>
            <a:r>
              <a:rPr lang="en-GB" sz="2400">
                <a:latin typeface="Calibri" panose="020F0502020204030204" pitchFamily="34" charset="0"/>
                <a:cs typeface="Calibri" panose="020F0502020204030204" pitchFamily="34" charset="0"/>
                <a:hlinkClick r:id="rId4"/>
              </a:rPr>
              <a:t>IMOC Approved Traffic Light Drug List</a:t>
            </a:r>
            <a:r>
              <a:rPr lang="en-GB" sz="2400">
                <a:latin typeface="Calibri" panose="020F0502020204030204" pitchFamily="34" charset="0"/>
                <a:cs typeface="Calibri" panose="020F0502020204030204" pitchFamily="34" charset="0"/>
              </a:rPr>
              <a:t> </a:t>
            </a:r>
            <a:endParaRPr lang="en-GB" sz="2400" b="0" i="0" u="none" strike="noStrike">
              <a:solidFill>
                <a:srgbClr val="000000"/>
              </a:solidFill>
              <a:effectLst/>
              <a:highlight>
                <a:srgbClr val="FFFF00"/>
              </a:highlight>
              <a:latin typeface="Calibri" panose="020F0502020204030204" pitchFamily="34" charset="0"/>
              <a:cs typeface="Calibri" panose="020F0502020204030204" pitchFamily="34" charset="0"/>
            </a:endParaRPr>
          </a:p>
          <a:p>
            <a:pPr rtl="0" fontAlgn="base">
              <a:buFont typeface="Wingdings" pitchFamily="2" charset="2"/>
              <a:buChar char="§"/>
            </a:pPr>
            <a:r>
              <a:rPr lang="en-US" sz="2400" b="0" i="0" u="none" strike="noStrike">
                <a:solidFill>
                  <a:srgbClr val="000000"/>
                </a:solidFill>
                <a:effectLst/>
                <a:latin typeface="Calibri" panose="020F0502020204030204" pitchFamily="34" charset="0"/>
                <a:cs typeface="Calibri" panose="020F0502020204030204" pitchFamily="34" charset="0"/>
              </a:rPr>
              <a:t>SNOMED coding for Hydroxychloroquine (HCQ) Retinal Monitoring  - a Reminder</a:t>
            </a:r>
          </a:p>
          <a:p>
            <a:pPr fontAlgn="base">
              <a:buFont typeface="Wingdings" pitchFamily="2" charset="2"/>
              <a:buChar char="§"/>
            </a:pPr>
            <a:r>
              <a:rPr lang="en-US" sz="2400" b="0" i="0" u="none" strike="noStrike">
                <a:solidFill>
                  <a:srgbClr val="000000"/>
                </a:solidFill>
                <a:effectLst/>
                <a:latin typeface="Calibri" panose="020F0502020204030204" pitchFamily="34" charset="0"/>
                <a:cs typeface="Calibri" panose="020F0502020204030204" pitchFamily="34" charset="0"/>
              </a:rPr>
              <a:t>Sulfasalazine Prescribing</a:t>
            </a:r>
          </a:p>
          <a:p>
            <a:pPr>
              <a:buFont typeface="Wingdings" pitchFamily="2" charset="2"/>
              <a:buChar char="§"/>
            </a:pPr>
            <a:r>
              <a:rPr lang="en-GB" sz="2400">
                <a:latin typeface="Calibri" panose="020F0502020204030204" pitchFamily="34" charset="0"/>
                <a:cs typeface="Calibri" panose="020F0502020204030204" pitchFamily="34" charset="0"/>
              </a:rPr>
              <a:t>Medicines Supply Issues - GLP-1 agonists; PERT</a:t>
            </a:r>
          </a:p>
          <a:p>
            <a:pPr>
              <a:buFont typeface="Wingdings" pitchFamily="2" charset="2"/>
              <a:buChar char="§"/>
            </a:pPr>
            <a:r>
              <a:rPr lang="en-GB" sz="2400">
                <a:latin typeface="Calibri" panose="020F0502020204030204" pitchFamily="34" charset="0"/>
                <a:cs typeface="Calibri" panose="020F0502020204030204" pitchFamily="34" charset="0"/>
              </a:rPr>
              <a:t>Medicines Safety update </a:t>
            </a:r>
          </a:p>
          <a:p>
            <a:pPr>
              <a:buFont typeface="Wingdings" pitchFamily="2" charset="2"/>
              <a:buChar char="§"/>
            </a:pPr>
            <a:r>
              <a:rPr lang="en-GB" sz="2400">
                <a:latin typeface="Calibri" panose="020F0502020204030204" pitchFamily="34" charset="0"/>
                <a:cs typeface="Calibri" panose="020F0502020204030204" pitchFamily="34" charset="0"/>
              </a:rPr>
              <a:t>General prescribing update </a:t>
            </a:r>
          </a:p>
          <a:p>
            <a:pPr>
              <a:buFont typeface="Wingdings" pitchFamily="2" charset="2"/>
              <a:buChar char="§"/>
            </a:pPr>
            <a:r>
              <a:rPr lang="en-GB" sz="2400">
                <a:latin typeface="Calibri" panose="020F0502020204030204" pitchFamily="34" charset="0"/>
                <a:cs typeface="Calibri" panose="020F0502020204030204" pitchFamily="34" charset="0"/>
              </a:rPr>
              <a:t>Education &amp;Training opportunities</a:t>
            </a:r>
          </a:p>
          <a:p>
            <a:pPr>
              <a:buFont typeface="Wingdings" pitchFamily="2" charset="2"/>
              <a:buChar char="§"/>
            </a:pPr>
            <a:endParaRPr lang="en-GB" sz="2400">
              <a:latin typeface="Calibri" panose="020F0502020204030204" pitchFamily="34" charset="0"/>
              <a:cs typeface="Calibri" panose="020F0502020204030204" pitchFamily="34" charset="0"/>
            </a:endParaRPr>
          </a:p>
          <a:p>
            <a:pPr lvl="1"/>
            <a:endParaRPr lang="en-GB" sz="2000">
              <a:latin typeface="Calibri" panose="020F0502020204030204" pitchFamily="34" charset="0"/>
              <a:cs typeface="Calibri" panose="020F0502020204030204" pitchFamily="34" charset="0"/>
            </a:endParaRPr>
          </a:p>
          <a:p>
            <a:pPr marL="457200" lvl="1" indent="0">
              <a:buNone/>
            </a:pPr>
            <a:endParaRPr lang="en-GB" sz="3200">
              <a:solidFill>
                <a:srgbClr val="FF0000"/>
              </a:solidFill>
              <a:latin typeface="Calibri" panose="020F0502020204030204" pitchFamily="34" charset="0"/>
              <a:cs typeface="Calibri" panose="020F0502020204030204" pitchFamily="34" charset="0"/>
            </a:endParaRPr>
          </a:p>
          <a:p>
            <a:endParaRPr lang="en-GB">
              <a:latin typeface="Calibri" panose="020F0502020204030204" pitchFamily="34" charset="0"/>
              <a:cs typeface="Calibri" panose="020F0502020204030204" pitchFamily="34" charset="0"/>
            </a:endParaRPr>
          </a:p>
        </p:txBody>
      </p:sp>
      <p:pic>
        <p:nvPicPr>
          <p:cNvPr id="6" name="Picture 2" descr="C:\Users\heiditaylor\AppData\Local\Microsoft\Windows\INetCache\IE\2SLKIZ11\target-1414788_640[1].png">
            <a:extLst>
              <a:ext uri="{FF2B5EF4-FFF2-40B4-BE49-F238E27FC236}">
                <a16:creationId xmlns:a16="http://schemas.microsoft.com/office/drawing/2014/main" id="{546EBE45-7B2C-4153-BDDD-3A5B2F5FED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00366" y="5351356"/>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con&#10;&#10;Description automatically generated">
            <a:extLst>
              <a:ext uri="{FF2B5EF4-FFF2-40B4-BE49-F238E27FC236}">
                <a16:creationId xmlns:a16="http://schemas.microsoft.com/office/drawing/2014/main" id="{21DE5348-7DB2-AA4E-20FA-FC4AF1B9CA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94194"/>
            <a:ext cx="1239659" cy="1161055"/>
          </a:xfrm>
          <a:prstGeom prst="rect">
            <a:avLst/>
          </a:prstGeom>
        </p:spPr>
      </p:pic>
    </p:spTree>
    <p:extLst>
      <p:ext uri="{BB962C8B-B14F-4D97-AF65-F5344CB8AC3E}">
        <p14:creationId xmlns:p14="http://schemas.microsoft.com/office/powerpoint/2010/main" val="514173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1217" y="85333"/>
            <a:ext cx="2412001" cy="792000"/>
          </a:xfrm>
          <a:prstGeom prst="rect">
            <a:avLst/>
          </a:prstGeom>
        </p:spPr>
      </p:pic>
      <p:sp>
        <p:nvSpPr>
          <p:cNvPr id="7" name="Title 2">
            <a:extLst>
              <a:ext uri="{FF2B5EF4-FFF2-40B4-BE49-F238E27FC236}">
                <a16:creationId xmlns:a16="http://schemas.microsoft.com/office/drawing/2014/main" id="{1D8F22B9-82CD-4CB2-849F-87BF873ECA6F}"/>
              </a:ext>
            </a:extLst>
          </p:cNvPr>
          <p:cNvSpPr txBox="1">
            <a:spLocks/>
          </p:cNvSpPr>
          <p:nvPr/>
        </p:nvSpPr>
        <p:spPr>
          <a:xfrm>
            <a:off x="1881512" y="147649"/>
            <a:ext cx="7105582" cy="11875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a:solidFill>
                  <a:schemeClr val="accent1"/>
                </a:solidFill>
                <a:latin typeface="Arial" panose="020B0604020202020204" pitchFamily="34" charset="0"/>
                <a:cs typeface="Arial" panose="020B0604020202020204" pitchFamily="34" charset="0"/>
              </a:rPr>
              <a:t>Traffic Light Drug List</a:t>
            </a:r>
            <a:endParaRPr lang="en-GB" sz="3600" b="1">
              <a:solidFill>
                <a:srgbClr val="FF0000"/>
              </a:solidFill>
              <a:latin typeface="Arial" panose="020B0604020202020204" pitchFamily="34" charset="0"/>
              <a:cs typeface="Arial" panose="020B0604020202020204" pitchFamily="34" charset="0"/>
            </a:endParaRPr>
          </a:p>
        </p:txBody>
      </p:sp>
      <p:pic>
        <p:nvPicPr>
          <p:cNvPr id="8" name="Picture 7" descr="Icon&#10;&#10;Description automatically generated">
            <a:extLst>
              <a:ext uri="{FF2B5EF4-FFF2-40B4-BE49-F238E27FC236}">
                <a16:creationId xmlns:a16="http://schemas.microsoft.com/office/drawing/2014/main" id="{3FF6A785-5398-4755-BBD4-30C222C026DE}"/>
              </a:ext>
            </a:extLst>
          </p:cNvPr>
          <p:cNvPicPr>
            <a:picLocks noChangeAspect="1"/>
          </p:cNvPicPr>
          <p:nvPr/>
        </p:nvPicPr>
        <p:blipFill>
          <a:blip r:embed="rId4"/>
          <a:stretch>
            <a:fillRect/>
          </a:stretch>
        </p:blipFill>
        <p:spPr>
          <a:xfrm>
            <a:off x="7890911" y="154409"/>
            <a:ext cx="540000" cy="540000"/>
          </a:xfrm>
          <a:prstGeom prst="rect">
            <a:avLst/>
          </a:prstGeom>
        </p:spPr>
      </p:pic>
      <p:graphicFrame>
        <p:nvGraphicFramePr>
          <p:cNvPr id="3" name="Table 2">
            <a:extLst>
              <a:ext uri="{FF2B5EF4-FFF2-40B4-BE49-F238E27FC236}">
                <a16:creationId xmlns:a16="http://schemas.microsoft.com/office/drawing/2014/main" id="{50226135-F8DB-2AB9-10ED-BDFB30D65468}"/>
              </a:ext>
            </a:extLst>
          </p:cNvPr>
          <p:cNvGraphicFramePr>
            <a:graphicFrameLocks noGrp="1"/>
          </p:cNvGraphicFramePr>
          <p:nvPr>
            <p:extLst>
              <p:ext uri="{D42A27DB-BD31-4B8C-83A1-F6EECF244321}">
                <p14:modId xmlns:p14="http://schemas.microsoft.com/office/powerpoint/2010/main" val="3814947694"/>
              </p:ext>
            </p:extLst>
          </p:nvPr>
        </p:nvGraphicFramePr>
        <p:xfrm>
          <a:off x="713905" y="818185"/>
          <a:ext cx="11429310" cy="4643804"/>
        </p:xfrm>
        <a:graphic>
          <a:graphicData uri="http://schemas.openxmlformats.org/drawingml/2006/table">
            <a:tbl>
              <a:tblPr firstRow="1" bandRow="1">
                <a:tableStyleId>{5C22544A-7EE6-4342-B048-85BDC9FD1C3A}</a:tableStyleId>
              </a:tblPr>
              <a:tblGrid>
                <a:gridCol w="4218351">
                  <a:extLst>
                    <a:ext uri="{9D8B030D-6E8A-4147-A177-3AD203B41FA5}">
                      <a16:colId xmlns:a16="http://schemas.microsoft.com/office/drawing/2014/main" val="3879070304"/>
                    </a:ext>
                  </a:extLst>
                </a:gridCol>
                <a:gridCol w="3401189">
                  <a:extLst>
                    <a:ext uri="{9D8B030D-6E8A-4147-A177-3AD203B41FA5}">
                      <a16:colId xmlns:a16="http://schemas.microsoft.com/office/drawing/2014/main" val="1210214355"/>
                    </a:ext>
                  </a:extLst>
                </a:gridCol>
                <a:gridCol w="3809770">
                  <a:extLst>
                    <a:ext uri="{9D8B030D-6E8A-4147-A177-3AD203B41FA5}">
                      <a16:colId xmlns:a16="http://schemas.microsoft.com/office/drawing/2014/main" val="3907899284"/>
                    </a:ext>
                  </a:extLst>
                </a:gridCol>
              </a:tblGrid>
              <a:tr h="348276">
                <a:tc>
                  <a:txBody>
                    <a:bodyPr/>
                    <a:lstStyle/>
                    <a:p>
                      <a:r>
                        <a:rPr lang="en-GB"/>
                        <a:t>Drug</a:t>
                      </a:r>
                    </a:p>
                  </a:txBody>
                  <a:tcPr/>
                </a:tc>
                <a:tc>
                  <a:txBody>
                    <a:bodyPr/>
                    <a:lstStyle/>
                    <a:p>
                      <a:r>
                        <a:rPr lang="en-GB"/>
                        <a:t>Indication</a:t>
                      </a:r>
                    </a:p>
                  </a:txBody>
                  <a:tcPr/>
                </a:tc>
                <a:tc>
                  <a:txBody>
                    <a:bodyPr/>
                    <a:lstStyle/>
                    <a:p>
                      <a:r>
                        <a:rPr lang="en-GB"/>
                        <a:t>SY ICB Traffic Light Status</a:t>
                      </a:r>
                    </a:p>
                  </a:txBody>
                  <a:tcPr/>
                </a:tc>
                <a:extLst>
                  <a:ext uri="{0D108BD9-81ED-4DB2-BD59-A6C34878D82A}">
                    <a16:rowId xmlns:a16="http://schemas.microsoft.com/office/drawing/2014/main" val="2703027967"/>
                  </a:ext>
                </a:extLst>
              </a:tr>
              <a:tr h="1044052">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kern="1200">
                          <a:solidFill>
                            <a:schemeClr val="dk1"/>
                          </a:solidFill>
                          <a:effectLst/>
                          <a:latin typeface="+mn-lt"/>
                          <a:ea typeface="+mn-ea"/>
                          <a:cs typeface="+mn-cs"/>
                        </a:rPr>
                        <a:t>Deferiprone </a:t>
                      </a:r>
                      <a:endParaRPr lang="en-GB" sz="1400" kern="120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kern="120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kern="120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kern="1200">
                          <a:solidFill>
                            <a:schemeClr val="dk1"/>
                          </a:solidFill>
                          <a:effectLst/>
                          <a:latin typeface="+mn-lt"/>
                          <a:ea typeface="+mn-ea"/>
                          <a:cs typeface="+mn-cs"/>
                        </a:rPr>
                        <a:t>Darunavir (including in combination) </a:t>
                      </a:r>
                      <a:endParaRPr lang="en-GB" sz="1400" b="0" i="0" u="none" strike="noStrike" kern="1200" noProof="0">
                        <a:solidFill>
                          <a:srgbClr val="000000"/>
                        </a:solidFill>
                        <a:effectLst/>
                        <a:latin typeface="Arial"/>
                      </a:endParaRPr>
                    </a:p>
                  </a:txBody>
                  <a:tcPr/>
                </a:tc>
                <a:tc>
                  <a:txBody>
                    <a:bodyPr/>
                    <a:lstStyle/>
                    <a:p>
                      <a:r>
                        <a:rPr lang="en-GB" sz="1400" kern="1200">
                          <a:solidFill>
                            <a:schemeClr val="dk1"/>
                          </a:solidFill>
                          <a:effectLst/>
                          <a:latin typeface="+mn-lt"/>
                          <a:ea typeface="+mn-ea"/>
                          <a:cs typeface="+mn-cs"/>
                        </a:rPr>
                        <a:t>Iron overload in patients with thalassaemia major </a:t>
                      </a:r>
                    </a:p>
                    <a:p>
                      <a:endParaRPr lang="en-GB" sz="1400" kern="1200">
                        <a:solidFill>
                          <a:schemeClr val="dk1"/>
                        </a:solidFill>
                        <a:effectLst/>
                        <a:latin typeface="+mn-lt"/>
                        <a:ea typeface="+mn-ea"/>
                        <a:cs typeface="+mn-cs"/>
                      </a:endParaRPr>
                    </a:p>
                    <a:p>
                      <a:r>
                        <a:rPr lang="en-GB" sz="1400" kern="1200">
                          <a:solidFill>
                            <a:schemeClr val="dk1"/>
                          </a:solidFill>
                          <a:effectLst/>
                          <a:latin typeface="+mn-lt"/>
                          <a:ea typeface="+mn-ea"/>
                          <a:cs typeface="+mn-cs"/>
                        </a:rPr>
                        <a:t>HIV infection </a:t>
                      </a:r>
                      <a:endParaRPr lang="en-GB" sz="1400" b="0" i="0" kern="120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tx1"/>
                          </a:solidFill>
                          <a:effectLst/>
                          <a:latin typeface="Calibri" panose="020F0502020204030204" pitchFamily="34" charset="0"/>
                          <a:ea typeface="Times New Roman" panose="02020603050405020304" pitchFamily="18" charset="0"/>
                        </a:rPr>
                        <a:t>Red (1)</a:t>
                      </a:r>
                      <a:endParaRPr lang="en-GB" sz="1400" b="0" i="0" u="none" strike="noStrike" kern="120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u="none" strike="noStrike" kern="120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a:solidFill>
                          <a:schemeClr val="bg2">
                            <a:lumMod val="50000"/>
                          </a:schemeClr>
                        </a:solidFill>
                        <a:latin typeface="+mn-lt"/>
                      </a:endParaRPr>
                    </a:p>
                    <a:p>
                      <a:endParaRPr lang="en-GB" sz="1400" b="1">
                        <a:solidFill>
                          <a:srgbClr val="00B050"/>
                        </a:solidFill>
                        <a:latin typeface="+mn-lt"/>
                      </a:endParaRPr>
                    </a:p>
                  </a:txBody>
                  <a:tcPr>
                    <a:solidFill>
                      <a:srgbClr val="FF0000"/>
                    </a:solidFill>
                  </a:tcPr>
                </a:tc>
                <a:extLst>
                  <a:ext uri="{0D108BD9-81ED-4DB2-BD59-A6C34878D82A}">
                    <a16:rowId xmlns:a16="http://schemas.microsoft.com/office/drawing/2014/main" val="1414483314"/>
                  </a:ext>
                </a:extLst>
              </a:tr>
              <a:tr h="754597">
                <a:tc>
                  <a:txBody>
                    <a:bodyPr/>
                    <a:lstStyle/>
                    <a:p>
                      <a:pPr marL="285750" lvl="0" indent="-285750">
                        <a:buFont typeface="Arial" panose="020B0604020202020204" pitchFamily="34" charset="0"/>
                        <a:buChar char="•"/>
                      </a:pPr>
                      <a:r>
                        <a:rPr lang="en-GB" sz="1400" b="1" i="0" u="none" strike="noStrike" kern="1200">
                          <a:solidFill>
                            <a:schemeClr val="dk1"/>
                          </a:solidFill>
                          <a:effectLst/>
                          <a:latin typeface="+mn-lt"/>
                          <a:ea typeface="+mn-ea"/>
                          <a:cs typeface="+mn-cs"/>
                        </a:rPr>
                        <a:t>Gefapixant citrate </a:t>
                      </a:r>
                      <a:r>
                        <a:rPr lang="en-GB" sz="1600" b="0" i="0" u="none" strike="noStrike" kern="1200">
                          <a:solidFill>
                            <a:schemeClr val="dk1"/>
                          </a:solidFill>
                          <a:effectLst/>
                          <a:latin typeface="+mn-lt"/>
                          <a:ea typeface="+mn-ea"/>
                          <a:cs typeface="+mn-cs"/>
                        </a:rPr>
                        <a:t> </a:t>
                      </a:r>
                      <a:endParaRPr lang="en-GB" sz="1600">
                        <a:latin typeface="+mn-lt"/>
                      </a:endParaRPr>
                    </a:p>
                  </a:txBody>
                  <a:tcPr/>
                </a:tc>
                <a:tc>
                  <a:txBody>
                    <a:bodyPr/>
                    <a:lstStyle/>
                    <a:p>
                      <a:pPr>
                        <a:lnSpc>
                          <a:spcPct val="115000"/>
                        </a:lnSpc>
                      </a:pPr>
                      <a:endParaRPr lang="en-GB" sz="1600">
                        <a:effectLst/>
                        <a:latin typeface="+mn-lt"/>
                        <a:ea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tx1"/>
                          </a:solidFill>
                          <a:effectLst/>
                          <a:latin typeface="Calibri" panose="020F0502020204030204" pitchFamily="34" charset="0"/>
                          <a:ea typeface="Times New Roman" panose="02020603050405020304" pitchFamily="18" charset="0"/>
                        </a:rPr>
                        <a:t>Grey (7)</a:t>
                      </a:r>
                      <a:endParaRPr lang="en-GB" sz="1400" b="0" i="0" u="none" strike="noStrike" kern="120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0" i="0" u="none" strike="noStrike" kern="120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a:solidFill>
                          <a:schemeClr val="bg2">
                            <a:lumMod val="50000"/>
                          </a:schemeClr>
                        </a:solidFill>
                        <a:latin typeface="+mn-lt"/>
                      </a:endParaRPr>
                    </a:p>
                  </a:txBody>
                  <a:tcPr>
                    <a:solidFill>
                      <a:schemeClr val="bg2">
                        <a:lumMod val="50000"/>
                      </a:schemeClr>
                    </a:solidFill>
                  </a:tcPr>
                </a:tc>
                <a:extLst>
                  <a:ext uri="{0D108BD9-81ED-4DB2-BD59-A6C34878D82A}">
                    <a16:rowId xmlns:a16="http://schemas.microsoft.com/office/drawing/2014/main" val="489038513"/>
                  </a:ext>
                </a:extLst>
              </a:tr>
              <a:tr h="2091167">
                <a:tc>
                  <a:txBody>
                    <a:bodyPr/>
                    <a:lstStyle/>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sz="1400" b="1" i="0" u="none" strike="noStrike" kern="1200">
                          <a:solidFill>
                            <a:schemeClr val="dk1"/>
                          </a:solidFill>
                          <a:effectLst/>
                          <a:latin typeface="+mn-lt"/>
                          <a:ea typeface="+mn-ea"/>
                          <a:cs typeface="+mn-cs"/>
                        </a:rPr>
                        <a:t>Varenicline </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sz="1400" b="1">
                          <a:effectLst/>
                          <a:latin typeface="+mn-lt"/>
                          <a:ea typeface="Times New Roman" panose="02020603050405020304" pitchFamily="18" charset="0"/>
                        </a:rPr>
                        <a:t>Bupropion </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sz="1400" b="1">
                          <a:effectLst/>
                          <a:latin typeface="+mn-lt"/>
                          <a:ea typeface="Times New Roman" panose="02020603050405020304" pitchFamily="18" charset="0"/>
                        </a:rPr>
                        <a:t>Nicotine replacement  Products</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GB" sz="1400" b="1">
                        <a:effectLst/>
                        <a:latin typeface="+mn-lt"/>
                        <a:ea typeface="Times New Roman" panose="02020603050405020304" pitchFamily="18" charset="0"/>
                      </a:endParaRP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sz="1400" b="1">
                          <a:effectLst/>
                          <a:latin typeface="+mn-lt"/>
                          <a:ea typeface="Times New Roman" panose="02020603050405020304" pitchFamily="18" charset="0"/>
                        </a:rPr>
                        <a:t>Vibegron</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GB" sz="1400" b="1">
                        <a:solidFill>
                          <a:srgbClr val="000000"/>
                        </a:solidFill>
                        <a:effectLst/>
                        <a:latin typeface="Arial" panose="020B0604020202020204" pitchFamily="34" charset="0"/>
                        <a:ea typeface="Calibri" panose="020F0502020204030204" pitchFamily="34" charset="0"/>
                      </a:endParaRP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sz="1400" b="1">
                          <a:solidFill>
                            <a:srgbClr val="000000"/>
                          </a:solidFill>
                          <a:effectLst/>
                          <a:latin typeface="Arial" panose="020B0604020202020204" pitchFamily="34" charset="0"/>
                          <a:ea typeface="Calibri" panose="020F0502020204030204" pitchFamily="34" charset="0"/>
                        </a:rPr>
                        <a:t>Empagliflozin</a:t>
                      </a:r>
                      <a:r>
                        <a:rPr lang="en-GB" sz="1400" b="1">
                          <a:effectLst/>
                        </a:rPr>
                        <a:t> </a:t>
                      </a:r>
                      <a:endParaRPr lang="en-GB" sz="1400" b="1">
                        <a:effectLst/>
                        <a:latin typeface="+mn-lt"/>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GB" sz="1400" b="1">
                        <a:effectLst/>
                        <a:latin typeface="+mn-lt"/>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GB" sz="1400" b="1">
                        <a:effectLst/>
                        <a:latin typeface="+mn-lt"/>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GB" sz="1400" b="1">
                        <a:effectLst/>
                        <a:latin typeface="+mn-lt"/>
                        <a:ea typeface="Times New Roman" panose="02020603050405020304" pitchFamily="18" charset="0"/>
                      </a:endParaRPr>
                    </a:p>
                  </a:txBody>
                  <a:tcPr marL="68580" marR="68580" marT="0" marB="0"/>
                </a:tc>
                <a:tc>
                  <a:txBody>
                    <a:bodyPr/>
                    <a:lstStyle/>
                    <a:p>
                      <a:r>
                        <a:rPr lang="en-GB" sz="1400" kern="1200">
                          <a:solidFill>
                            <a:schemeClr val="dk1"/>
                          </a:solidFill>
                          <a:effectLst/>
                          <a:latin typeface="+mn-lt"/>
                          <a:ea typeface="+mn-ea"/>
                          <a:cs typeface="+mn-cs"/>
                        </a:rPr>
                        <a:t>Nicotine dependence </a:t>
                      </a:r>
                    </a:p>
                    <a:p>
                      <a:endParaRPr lang="en-GB" sz="1400" b="0" i="0" kern="1200">
                        <a:solidFill>
                          <a:schemeClr val="dk1"/>
                        </a:solidFill>
                        <a:effectLst/>
                        <a:latin typeface="+mn-lt"/>
                        <a:ea typeface="+mn-ea"/>
                        <a:cs typeface="+mn-cs"/>
                      </a:endParaRPr>
                    </a:p>
                    <a:p>
                      <a:endParaRPr lang="en-GB" sz="1400" b="0" i="0" kern="120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0" i="0">
                          <a:latin typeface="+mn-lt"/>
                        </a:rPr>
                        <a:t>Treating symptoms of overactive bladder syndrome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0" i="0">
                          <a:latin typeface="+mn-lt"/>
                        </a:rPr>
                        <a:t>Treating type 2 diabetes in people 10 to 17 years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i="0">
                          <a:latin typeface="+mn-lt"/>
                        </a:rPr>
                        <a:t>Green</a:t>
                      </a:r>
                    </a:p>
                  </a:txBody>
                  <a:tcPr>
                    <a:solidFill>
                      <a:srgbClr val="00B050"/>
                    </a:solidFill>
                  </a:tcPr>
                </a:tc>
                <a:extLst>
                  <a:ext uri="{0D108BD9-81ED-4DB2-BD59-A6C34878D82A}">
                    <a16:rowId xmlns:a16="http://schemas.microsoft.com/office/drawing/2014/main" val="4202288575"/>
                  </a:ext>
                </a:extLst>
              </a:tr>
            </a:tbl>
          </a:graphicData>
        </a:graphic>
      </p:graphicFrame>
      <p:sp>
        <p:nvSpPr>
          <p:cNvPr id="6" name="TextBox 5">
            <a:extLst>
              <a:ext uri="{FF2B5EF4-FFF2-40B4-BE49-F238E27FC236}">
                <a16:creationId xmlns:a16="http://schemas.microsoft.com/office/drawing/2014/main" id="{59BFF52C-E0E3-A8D0-AC57-1102B1DF2894}"/>
              </a:ext>
            </a:extLst>
          </p:cNvPr>
          <p:cNvSpPr txBox="1"/>
          <p:nvPr/>
        </p:nvSpPr>
        <p:spPr>
          <a:xfrm>
            <a:off x="1076056" y="5697047"/>
            <a:ext cx="10568442" cy="1169551"/>
          </a:xfrm>
          <a:prstGeom prst="rect">
            <a:avLst/>
          </a:prstGeom>
          <a:noFill/>
        </p:spPr>
        <p:txBody>
          <a:bodyPr wrap="square">
            <a:spAutoFit/>
          </a:bodyPr>
          <a:lstStyle/>
          <a:p>
            <a:pPr marL="342900" indent="-342900">
              <a:buFont typeface="Wingdings" pitchFamily="2" charset="2"/>
              <a:buChar char="§"/>
            </a:pPr>
            <a:r>
              <a:rPr lang="en-GB" sz="1400">
                <a:latin typeface="Calibri" panose="020F0502020204030204" pitchFamily="34" charset="0"/>
                <a:ea typeface="Calibri" panose="020F0502020204030204" pitchFamily="34" charset="0"/>
                <a:cs typeface="Calibri" panose="020F0502020204030204" pitchFamily="34" charset="0"/>
              </a:rPr>
              <a:t>To access both SY ICB TLDL and Sheffield place TLDL: </a:t>
            </a:r>
            <a:r>
              <a:rPr lang="en-GB" sz="1400" b="1">
                <a:latin typeface="Calibri" panose="020F0502020204030204" pitchFamily="34" charset="0"/>
                <a:ea typeface="Calibri" panose="020F0502020204030204" pitchFamily="34" charset="0"/>
                <a:cs typeface="Calibri" panose="020F0502020204030204" pitchFamily="34" charset="0"/>
              </a:rPr>
              <a:t>Sheffield place intranet &gt; Medicines and Prescribing &gt; </a:t>
            </a:r>
            <a:r>
              <a:rPr lang="en-GB" sz="1400" b="1"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TLDL</a:t>
            </a:r>
            <a:r>
              <a:rPr lang="en-GB" sz="1400" b="1" u="sng">
                <a:solidFill>
                  <a:srgbClr val="0000FF"/>
                </a:solidFill>
                <a:effectLst/>
                <a:latin typeface="Calibri" panose="020F0502020204030204" pitchFamily="34" charset="0"/>
                <a:ea typeface="Calibri" panose="020F0502020204030204" pitchFamily="34" charset="0"/>
                <a:cs typeface="Calibri" panose="020F0502020204030204" pitchFamily="34" charset="0"/>
              </a:rPr>
              <a:t> </a:t>
            </a:r>
          </a:p>
          <a:p>
            <a:pPr marL="342900" indent="-342900">
              <a:buFont typeface="Wingdings" pitchFamily="2" charset="2"/>
              <a:buChar char="§"/>
            </a:pPr>
            <a:endParaRPr lang="en-GB" sz="1400" b="1">
              <a:latin typeface="Calibri" panose="020F0502020204030204" pitchFamily="34" charset="0"/>
              <a:cs typeface="Calibri" panose="020F0502020204030204" pitchFamily="34" charset="0"/>
            </a:endParaRPr>
          </a:p>
          <a:p>
            <a:pPr marL="342900" indent="-342900">
              <a:buFont typeface="Wingdings" pitchFamily="2" charset="2"/>
              <a:buChar char="§"/>
            </a:pPr>
            <a:r>
              <a:rPr lang="en-GB" sz="1400">
                <a:latin typeface="Calibri" panose="020F0502020204030204" pitchFamily="34" charset="0"/>
                <a:cs typeface="Calibri" panose="020F0502020204030204" pitchFamily="34" charset="0"/>
              </a:rPr>
              <a:t>Optimise Rx will be updated with all IMOC approved TLDL changes.</a:t>
            </a:r>
          </a:p>
          <a:p>
            <a:endParaRPr lang="en-GB" sz="1400">
              <a:latin typeface="Calibri" panose="020F0502020204030204" pitchFamily="34" charset="0"/>
              <a:cs typeface="Calibri" panose="020F0502020204030204" pitchFamily="34" charset="0"/>
            </a:endParaRPr>
          </a:p>
          <a:p>
            <a:pPr marL="342900" indent="-342900">
              <a:buFont typeface="Wingdings" pitchFamily="2" charset="2"/>
              <a:buChar char="§"/>
            </a:pPr>
            <a:r>
              <a:rPr lang="en-GB" sz="1400">
                <a:latin typeface="Calibri" panose="020F0502020204030204" pitchFamily="34" charset="0"/>
                <a:cs typeface="Calibri" panose="020F0502020204030204" pitchFamily="34" charset="0"/>
              </a:rPr>
              <a:t>Avoid adding any RED medicines prescribed by hospital to patient’s repeat record. Add as ‘hospital only drug</a:t>
            </a:r>
            <a:r>
              <a:rPr lang="en-GB" sz="1400">
                <a:latin typeface="Arial" panose="020B0604020202020204" pitchFamily="34" charset="0"/>
                <a:cs typeface="Arial" panose="020B0604020202020204" pitchFamily="34" charset="0"/>
              </a:rPr>
              <a:t>’</a:t>
            </a:r>
          </a:p>
        </p:txBody>
      </p:sp>
      <p:sp>
        <p:nvSpPr>
          <p:cNvPr id="13" name="TextBox 12">
            <a:extLst>
              <a:ext uri="{FF2B5EF4-FFF2-40B4-BE49-F238E27FC236}">
                <a16:creationId xmlns:a16="http://schemas.microsoft.com/office/drawing/2014/main" id="{C14149CE-B2BC-C65B-9147-95AB9608D55F}"/>
              </a:ext>
            </a:extLst>
          </p:cNvPr>
          <p:cNvSpPr txBox="1"/>
          <p:nvPr/>
        </p:nvSpPr>
        <p:spPr>
          <a:xfrm>
            <a:off x="1881512" y="5397926"/>
            <a:ext cx="5761987" cy="299121"/>
          </a:xfrm>
          <a:prstGeom prst="rect">
            <a:avLst/>
          </a:prstGeom>
          <a:noFill/>
        </p:spPr>
        <p:txBody>
          <a:bodyPr wrap="square">
            <a:spAutoFit/>
          </a:bodyPr>
          <a:lstStyle/>
          <a:p>
            <a:pPr marL="0" indent="0" algn="ctr">
              <a:lnSpc>
                <a:spcPct val="120000"/>
              </a:lnSpc>
              <a:spcBef>
                <a:spcPts val="0"/>
              </a:spcBef>
              <a:buNone/>
            </a:pPr>
            <a:r>
              <a:rPr lang="en-GB" sz="1200" b="1">
                <a:solidFill>
                  <a:srgbClr val="0000FF"/>
                </a:solidFill>
                <a:latin typeface="Calibri" panose="020F0502020204030204" pitchFamily="34" charset="0"/>
                <a:ea typeface="Calibri" panose="020F0502020204030204" pitchFamily="34" charset="0"/>
                <a:cs typeface="Calibri" panose="020F0502020204030204" pitchFamily="34" charset="0"/>
              </a:rPr>
              <a:t>*** Please note:  SY ICB </a:t>
            </a:r>
            <a:r>
              <a:rPr lang="en-GB" sz="1200" b="1">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rPr>
              <a:t>GREY</a:t>
            </a:r>
            <a:r>
              <a:rPr lang="en-GB" sz="1200" b="1">
                <a:solidFill>
                  <a:srgbClr val="0000FF"/>
                </a:solidFill>
                <a:effectLst/>
                <a:latin typeface="Calibri" panose="020F0502020204030204" pitchFamily="34" charset="0"/>
                <a:ea typeface="Calibri" panose="020F0502020204030204" pitchFamily="34" charset="0"/>
                <a:cs typeface="Calibri" panose="020F0502020204030204" pitchFamily="34" charset="0"/>
              </a:rPr>
              <a:t> TLS is equivalent to </a:t>
            </a:r>
            <a:r>
              <a:rPr lang="en-GB" sz="1200" b="1">
                <a:latin typeface="Calibri" panose="020F0502020204030204" pitchFamily="34" charset="0"/>
                <a:ea typeface="Calibri" panose="020F0502020204030204" pitchFamily="34" charset="0"/>
                <a:cs typeface="Calibri" panose="020F0502020204030204" pitchFamily="34" charset="0"/>
              </a:rPr>
              <a:t>BLACK</a:t>
            </a:r>
            <a:r>
              <a:rPr lang="en-GB" sz="1200" b="1">
                <a:solidFill>
                  <a:srgbClr val="0000FF"/>
                </a:solidFill>
                <a:latin typeface="Calibri" panose="020F0502020204030204" pitchFamily="34" charset="0"/>
                <a:ea typeface="Calibri" panose="020F0502020204030204" pitchFamily="34" charset="0"/>
                <a:cs typeface="Calibri" panose="020F0502020204030204" pitchFamily="34" charset="0"/>
              </a:rPr>
              <a:t> on Sheffield’s TLDL***</a:t>
            </a:r>
            <a:endParaRPr lang="en-GB" sz="1200" b="1">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Icon&#10;&#10;Description automatically generated">
            <a:extLst>
              <a:ext uri="{FF2B5EF4-FFF2-40B4-BE49-F238E27FC236}">
                <a16:creationId xmlns:a16="http://schemas.microsoft.com/office/drawing/2014/main" id="{F31AE4B5-F19A-F9BA-8C8F-2A3D18C6A7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85" y="47297"/>
            <a:ext cx="999369" cy="936000"/>
          </a:xfrm>
          <a:prstGeom prst="rect">
            <a:avLst/>
          </a:prstGeom>
        </p:spPr>
      </p:pic>
      <p:pic>
        <p:nvPicPr>
          <p:cNvPr id="10" name="Picture 9">
            <a:extLst>
              <a:ext uri="{FF2B5EF4-FFF2-40B4-BE49-F238E27FC236}">
                <a16:creationId xmlns:a16="http://schemas.microsoft.com/office/drawing/2014/main" id="{04DBC5D6-BEC2-C511-2C74-A2164B47DB9C}"/>
              </a:ext>
            </a:extLst>
          </p:cNvPr>
          <p:cNvPicPr>
            <a:picLocks noChangeAspect="1"/>
          </p:cNvPicPr>
          <p:nvPr/>
        </p:nvPicPr>
        <p:blipFill>
          <a:blip r:embed="rId7"/>
          <a:stretch>
            <a:fillRect/>
          </a:stretch>
        </p:blipFill>
        <p:spPr>
          <a:xfrm>
            <a:off x="20882" y="5838703"/>
            <a:ext cx="1055174" cy="972000"/>
          </a:xfrm>
          <a:prstGeom prst="rect">
            <a:avLst/>
          </a:prstGeom>
        </p:spPr>
      </p:pic>
    </p:spTree>
    <p:extLst>
      <p:ext uri="{BB962C8B-B14F-4D97-AF65-F5344CB8AC3E}">
        <p14:creationId xmlns:p14="http://schemas.microsoft.com/office/powerpoint/2010/main" val="1273053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9E5E668-64AE-A3EF-2FB7-5AFE29760830}"/>
              </a:ext>
            </a:extLst>
          </p:cNvPr>
          <p:cNvSpPr txBox="1"/>
          <p:nvPr/>
        </p:nvSpPr>
        <p:spPr>
          <a:xfrm>
            <a:off x="1798248" y="4201200"/>
            <a:ext cx="9080938" cy="2123658"/>
          </a:xfrm>
          <a:prstGeom prst="rect">
            <a:avLst/>
          </a:prstGeom>
          <a:noFill/>
        </p:spPr>
        <p:txBody>
          <a:bodyPr wrap="square" rtlCol="0">
            <a:spAutoFit/>
          </a:bodyPr>
          <a:lstStyle/>
          <a:p>
            <a:pPr marL="0" indent="-57150">
              <a:buNone/>
            </a:pPr>
            <a:r>
              <a:rPr lang="en-GB" sz="9600" b="1">
                <a:solidFill>
                  <a:prstClr val="black"/>
                </a:solidFill>
                <a:latin typeface="Arial" panose="020B0604020202020204" pitchFamily="34" charset="0"/>
                <a:cs typeface="Arial" panose="020B0604020202020204" pitchFamily="34" charset="0"/>
              </a:rPr>
              <a:t>	</a:t>
            </a:r>
          </a:p>
          <a:p>
            <a:endParaRPr lang="en-GB" b="1"/>
          </a:p>
          <a:p>
            <a:endParaRPr lang="en-GB" b="1"/>
          </a:p>
        </p:txBody>
      </p:sp>
      <p:sp>
        <p:nvSpPr>
          <p:cNvPr id="2" name="Title 1">
            <a:extLst>
              <a:ext uri="{FF2B5EF4-FFF2-40B4-BE49-F238E27FC236}">
                <a16:creationId xmlns:a16="http://schemas.microsoft.com/office/drawing/2014/main" id="{773A5C49-DB24-7632-8DCB-D0DAACC73F37}"/>
              </a:ext>
            </a:extLst>
          </p:cNvPr>
          <p:cNvSpPr>
            <a:spLocks noGrp="1"/>
          </p:cNvSpPr>
          <p:nvPr/>
        </p:nvSpPr>
        <p:spPr>
          <a:xfrm>
            <a:off x="1493821" y="179199"/>
            <a:ext cx="8727541" cy="1280330"/>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600" b="1">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A Reminder  - to add SNOMED code for Hydroxychloroquine (HCQ) Retinal Monitoring to the Clinical Record </a:t>
            </a:r>
            <a:endParaRPr lang="en-US" sz="2600"/>
          </a:p>
        </p:txBody>
      </p:sp>
      <p:sp>
        <p:nvSpPr>
          <p:cNvPr id="4" name="TextBox 3">
            <a:extLst>
              <a:ext uri="{FF2B5EF4-FFF2-40B4-BE49-F238E27FC236}">
                <a16:creationId xmlns:a16="http://schemas.microsoft.com/office/drawing/2014/main" id="{D2999B90-6152-65CB-B4F5-D6BFCC060DBE}"/>
              </a:ext>
            </a:extLst>
          </p:cNvPr>
          <p:cNvSpPr txBox="1"/>
          <p:nvPr/>
        </p:nvSpPr>
        <p:spPr>
          <a:xfrm>
            <a:off x="398864" y="1554593"/>
            <a:ext cx="11743545" cy="517577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buFont typeface="Courier New" panose="02070309020205020404" pitchFamily="49" charset="0"/>
              <a:buChar char="o"/>
            </a:pPr>
            <a:r>
              <a:rPr lang="en-GB" sz="2000">
                <a:effectLst/>
                <a:latin typeface="Calibri" panose="020F0502020204030204" pitchFamily="34" charset="0"/>
                <a:ea typeface="Calibri" panose="020F0502020204030204" pitchFamily="34" charset="0"/>
                <a:cs typeface="Calibri" panose="020F0502020204030204" pitchFamily="34" charset="0"/>
              </a:rPr>
              <a:t>On receipt of retinal monitoring result from ophthalmology, please add </a:t>
            </a:r>
            <a:r>
              <a:rPr lang="en-GB" sz="2000" b="1">
                <a:effectLst/>
                <a:latin typeface="Calibri" panose="020F0502020204030204" pitchFamily="34" charset="0"/>
                <a:ea typeface="Calibri" panose="020F0502020204030204" pitchFamily="34" charset="0"/>
                <a:cs typeface="Calibri" panose="020F0502020204030204" pitchFamily="34" charset="0"/>
              </a:rPr>
              <a:t>SNOMED code 1104901000000103 for hydroxychloroquine retinopathy monitoring</a:t>
            </a:r>
            <a:r>
              <a:rPr lang="en-GB" sz="2000">
                <a:effectLst/>
                <a:latin typeface="Calibri" panose="020F0502020204030204" pitchFamily="34" charset="0"/>
                <a:ea typeface="Calibri" panose="020F0502020204030204" pitchFamily="34" charset="0"/>
                <a:cs typeface="Calibri" panose="020F0502020204030204" pitchFamily="34" charset="0"/>
              </a:rPr>
              <a:t> to patient record.  For future audit this will you to ascertain whether retinal monitoring has been done / is up to date: </a:t>
            </a:r>
          </a:p>
          <a:p>
            <a:pPr lvl="0"/>
            <a:endParaRPr lang="en-GB" sz="2000">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Courier New" panose="02070309020205020404" pitchFamily="49" charset="0"/>
              <a:buChar char="o"/>
            </a:pPr>
            <a:r>
              <a:rPr lang="en-GB" sz="2000">
                <a:effectLst/>
                <a:latin typeface="Calibri" panose="020F0502020204030204" pitchFamily="34" charset="0"/>
                <a:ea typeface="Calibri" panose="020F0502020204030204" pitchFamily="34" charset="0"/>
                <a:cs typeface="Calibri" panose="020F0502020204030204" pitchFamily="34" charset="0"/>
              </a:rPr>
              <a:t>Where a patient has been prescribed HCQ for longer than 5 years, or those patients who have been identified as high-risk patients who need annual retinal monitoring, please consider adding a prescription note to HCQ prescriptions, advising to check at annual review that annual retinal monitoring has been done and that SNOMED code added in previous 12 months.  </a:t>
            </a:r>
          </a:p>
          <a:p>
            <a:pPr lvl="0"/>
            <a:endParaRPr lang="en-GB" sz="2000">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Courier New" panose="02070309020205020404" pitchFamily="49" charset="0"/>
              <a:buChar char="o"/>
            </a:pPr>
            <a:r>
              <a:rPr lang="en-GB" sz="2000">
                <a:effectLst/>
                <a:latin typeface="Calibri" panose="020F0502020204030204" pitchFamily="34" charset="0"/>
                <a:ea typeface="Calibri" panose="020F0502020204030204" pitchFamily="34" charset="0"/>
                <a:cs typeface="Calibri" panose="020F0502020204030204" pitchFamily="34" charset="0"/>
              </a:rPr>
              <a:t>Consider adding a reminder to the front screen, documenting when HCQ started and that needs retinal monitoring when patient been on treatment for 5+ years.</a:t>
            </a:r>
          </a:p>
          <a:p>
            <a:pPr lvl="0"/>
            <a:endParaRPr lang="en-GB" sz="2000">
              <a:effectLst/>
              <a:latin typeface="Calibri" panose="020F0502020204030204" pitchFamily="34" charset="0"/>
              <a:ea typeface="Calibri" panose="020F0502020204030204" pitchFamily="34" charset="0"/>
              <a:cs typeface="Calibri" panose="020F0502020204030204" pitchFamily="34" charset="0"/>
            </a:endParaRPr>
          </a:p>
          <a:p>
            <a:pPr marL="342900" lvl="0" indent="-342900">
              <a:spcAft>
                <a:spcPts val="1000"/>
              </a:spcAft>
              <a:buFont typeface="Courier New" panose="02070309020205020404" pitchFamily="49" charset="0"/>
              <a:buChar char="o"/>
            </a:pPr>
            <a:r>
              <a:rPr lang="en-GB" sz="2000">
                <a:effectLst/>
                <a:latin typeface="Calibri" panose="020F0502020204030204" pitchFamily="34" charset="0"/>
                <a:ea typeface="Calibri" panose="020F0502020204030204" pitchFamily="34" charset="0"/>
                <a:cs typeface="Calibri" panose="020F0502020204030204" pitchFamily="34" charset="0"/>
              </a:rPr>
              <a:t>Please note: HCQ retinal monitoring does not constitute diabetic eye screening and so GP practices are advised to be mindful of the correct codes in diabetic patients also on HCQ.</a:t>
            </a:r>
          </a:p>
          <a:p>
            <a:endParaRPr lang="en-US" sz="2000">
              <a:latin typeface="Calibri" panose="020F0502020204030204" pitchFamily="34" charset="0"/>
              <a:cs typeface="Calibri" panose="020F0502020204030204" pitchFamily="34" charset="0"/>
            </a:endParaRPr>
          </a:p>
          <a:p>
            <a:endParaRPr lang="en-US" sz="2200">
              <a:latin typeface="Arial"/>
              <a:cs typeface="Arial"/>
            </a:endParaRPr>
          </a:p>
        </p:txBody>
      </p:sp>
      <p:pic>
        <p:nvPicPr>
          <p:cNvPr id="5" name="Picture 4" descr="Text&#10;&#10;Description automatically generated with low confidence">
            <a:extLst>
              <a:ext uri="{FF2B5EF4-FFF2-40B4-BE49-F238E27FC236}">
                <a16:creationId xmlns:a16="http://schemas.microsoft.com/office/drawing/2014/main" id="{4BB29A5C-6606-1091-29F9-EBEBCCDCB6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1214" y="47297"/>
            <a:ext cx="2412001" cy="792000"/>
          </a:xfrm>
          <a:prstGeom prst="rect">
            <a:avLst/>
          </a:prstGeom>
        </p:spPr>
      </p:pic>
      <p:pic>
        <p:nvPicPr>
          <p:cNvPr id="8" name="Picture 7" descr="Icon&#10;&#10;Description automatically generated">
            <a:extLst>
              <a:ext uri="{FF2B5EF4-FFF2-40B4-BE49-F238E27FC236}">
                <a16:creationId xmlns:a16="http://schemas.microsoft.com/office/drawing/2014/main" id="{D4603D88-EE0C-AD5D-E93C-D376DF8D1F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525" y="134500"/>
            <a:ext cx="999369" cy="936000"/>
          </a:xfrm>
          <a:prstGeom prst="rect">
            <a:avLst/>
          </a:prstGeom>
        </p:spPr>
      </p:pic>
      <p:pic>
        <p:nvPicPr>
          <p:cNvPr id="9" name="Picture 8">
            <a:extLst>
              <a:ext uri="{FF2B5EF4-FFF2-40B4-BE49-F238E27FC236}">
                <a16:creationId xmlns:a16="http://schemas.microsoft.com/office/drawing/2014/main" id="{358286B5-5430-F924-820F-40DA8939B790}"/>
              </a:ext>
            </a:extLst>
          </p:cNvPr>
          <p:cNvPicPr>
            <a:picLocks noChangeAspect="1"/>
          </p:cNvPicPr>
          <p:nvPr/>
        </p:nvPicPr>
        <p:blipFill>
          <a:blip r:embed="rId5"/>
          <a:stretch>
            <a:fillRect/>
          </a:stretch>
        </p:blipFill>
        <p:spPr>
          <a:xfrm>
            <a:off x="-147476" y="1636960"/>
            <a:ext cx="664369" cy="612000"/>
          </a:xfrm>
          <a:prstGeom prst="rect">
            <a:avLst/>
          </a:prstGeom>
        </p:spPr>
      </p:pic>
    </p:spTree>
    <p:extLst>
      <p:ext uri="{BB962C8B-B14F-4D97-AF65-F5344CB8AC3E}">
        <p14:creationId xmlns:p14="http://schemas.microsoft.com/office/powerpoint/2010/main" val="491293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228DD-0B46-4801-FE70-A222EC7C003A}"/>
              </a:ext>
            </a:extLst>
          </p:cNvPr>
          <p:cNvSpPr>
            <a:spLocks noGrp="1"/>
          </p:cNvSpPr>
          <p:nvPr>
            <p:ph type="title"/>
          </p:nvPr>
        </p:nvSpPr>
        <p:spPr>
          <a:xfrm>
            <a:off x="1355835" y="160339"/>
            <a:ext cx="8891752" cy="994510"/>
          </a:xfrm>
        </p:spPr>
        <p:txBody>
          <a:bodyPr>
            <a:noAutofit/>
          </a:bodyPr>
          <a:lstStyle/>
          <a:p>
            <a:pPr algn="ctr"/>
            <a:r>
              <a:rPr lang="en-GB" sz="3200" b="1">
                <a:solidFill>
                  <a:schemeClr val="accent1"/>
                </a:solidFill>
                <a:effectLst/>
                <a:latin typeface="Arial" panose="020B0604020202020204" pitchFamily="34" charset="0"/>
                <a:ea typeface="Calibri" panose="020F0502020204030204" pitchFamily="34" charset="0"/>
              </a:rPr>
              <a:t>Sulfasalazine Prescribing</a:t>
            </a:r>
            <a:br>
              <a:rPr lang="en-US" sz="3200" b="1">
                <a:solidFill>
                  <a:schemeClr val="accent1"/>
                </a:solidFill>
                <a:latin typeface="Calibri" panose="020F0502020204030204" pitchFamily="34" charset="0"/>
                <a:ea typeface="+mn-lt"/>
                <a:cs typeface="Calibri" panose="020F0502020204030204" pitchFamily="34" charset="0"/>
              </a:rPr>
            </a:br>
            <a:endParaRPr lang="en-US" sz="320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E43BDF03-0078-D283-DFD7-299637FE6B20}"/>
              </a:ext>
            </a:extLst>
          </p:cNvPr>
          <p:cNvSpPr>
            <a:spLocks noGrp="1"/>
          </p:cNvSpPr>
          <p:nvPr>
            <p:ph idx="1"/>
          </p:nvPr>
        </p:nvSpPr>
        <p:spPr>
          <a:xfrm>
            <a:off x="262760" y="1292772"/>
            <a:ext cx="11477295" cy="5438283"/>
          </a:xfrm>
        </p:spPr>
        <p:txBody>
          <a:bodyPr>
            <a:normAutofit/>
          </a:bodyPr>
          <a:lstStyle/>
          <a:p>
            <a:pPr marL="0" indent="0">
              <a:buNone/>
            </a:pPr>
            <a:r>
              <a:rPr lang="en-GB" sz="2200">
                <a:solidFill>
                  <a:srgbClr val="000000"/>
                </a:solidFill>
                <a:effectLst/>
                <a:latin typeface="Calibri" panose="020F0502020204030204" pitchFamily="34" charset="0"/>
                <a:ea typeface="Calibri" panose="020F0502020204030204" pitchFamily="34" charset="0"/>
                <a:cs typeface="Calibri" panose="020F0502020204030204" pitchFamily="34" charset="0"/>
              </a:rPr>
              <a:t>Salazopyrin EN® has recently been re-branded by Pfizer as a generic (Sulfasalazine 500 mg gastro resistant (GR) tablets) and there are now no stocks of Salazopyrin EN® available in the community. </a:t>
            </a:r>
          </a:p>
          <a:p>
            <a:pPr marL="0" indent="0">
              <a:buNone/>
            </a:pPr>
            <a:r>
              <a:rPr lang="en-GB" sz="2200">
                <a:solidFill>
                  <a:srgbClr val="000000"/>
                </a:solidFill>
                <a:effectLst/>
                <a:latin typeface="Calibri" panose="020F0502020204030204" pitchFamily="34" charset="0"/>
                <a:ea typeface="Calibri" panose="020F0502020204030204" pitchFamily="34" charset="0"/>
                <a:cs typeface="Calibri" panose="020F0502020204030204" pitchFamily="34" charset="0"/>
              </a:rPr>
              <a:t>The following are available for prescribing / dispensing (prices from November’s </a:t>
            </a:r>
            <a:r>
              <a:rPr lang="en-GB" sz="220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2"/>
              </a:rPr>
              <a:t>Drug Tariff</a:t>
            </a:r>
            <a:r>
              <a:rPr lang="en-GB" sz="220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2200">
              <a:effectLst/>
              <a:latin typeface="Calibri" panose="020F0502020204030204" pitchFamily="34" charset="0"/>
              <a:ea typeface="Calibri" panose="020F0502020204030204" pitchFamily="34" charset="0"/>
              <a:cs typeface="Calibri" panose="020F0502020204030204" pitchFamily="34" charset="0"/>
            </a:endParaRPr>
          </a:p>
          <a:p>
            <a:pPr lvl="1">
              <a:buFont typeface="Courier New" panose="02070309020205020404" pitchFamily="49" charset="0"/>
              <a:buChar char="o"/>
            </a:pPr>
            <a:r>
              <a:rPr lang="en-GB" sz="2200">
                <a:solidFill>
                  <a:srgbClr val="000000"/>
                </a:solidFill>
                <a:effectLst/>
                <a:latin typeface="Calibri" panose="020F0502020204030204" pitchFamily="34" charset="0"/>
                <a:ea typeface="Calibri" panose="020F0502020204030204" pitchFamily="34" charset="0"/>
                <a:cs typeface="Calibri" panose="020F0502020204030204" pitchFamily="34" charset="0"/>
              </a:rPr>
              <a:t>Sulfasalazine 500 mg gastro resistant (GR / EC) tablets- (generic) - £70.17 for 112</a:t>
            </a:r>
            <a:endParaRPr lang="en-GB" sz="2200">
              <a:effectLst/>
              <a:latin typeface="Calibri" panose="020F0502020204030204" pitchFamily="34" charset="0"/>
              <a:ea typeface="Calibri" panose="020F0502020204030204" pitchFamily="34" charset="0"/>
              <a:cs typeface="Calibri" panose="020F0502020204030204" pitchFamily="34" charset="0"/>
            </a:endParaRPr>
          </a:p>
          <a:p>
            <a:pPr lvl="1">
              <a:buFont typeface="Courier New" panose="02070309020205020404" pitchFamily="49" charset="0"/>
              <a:buChar char="o"/>
            </a:pPr>
            <a:r>
              <a:rPr lang="en-GB"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Sulfasalazine 500 mg plain tablets – (generic) - £5.78 for 112</a:t>
            </a:r>
            <a:endParaRPr lang="en-GB" sz="220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en-GB"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Most of the prescribing in primary care is for rheumatological indications but only the GR / enteric coated (EC) versions are licensed for this indication. Furthermore, experience from local specialists indicate that the GR / EC version is better tolerated by patients.</a:t>
            </a:r>
            <a:endParaRPr lang="en-GB" sz="220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000"/>
              <a:t>                 </a:t>
            </a:r>
          </a:p>
          <a:p>
            <a:pPr marL="0" indent="0">
              <a:buNone/>
            </a:pPr>
            <a:endParaRPr lang="en-US" sz="2000"/>
          </a:p>
          <a:p>
            <a:pPr marL="0" indent="0">
              <a:buNone/>
            </a:pPr>
            <a:r>
              <a:rPr lang="en-US" sz="2000"/>
              <a:t>            </a:t>
            </a:r>
          </a:p>
          <a:p>
            <a:pPr marL="0" indent="0" algn="l">
              <a:buNone/>
            </a:pPr>
            <a:r>
              <a:rPr lang="en-US" sz="2000"/>
              <a:t>                           </a:t>
            </a:r>
          </a:p>
          <a:p>
            <a:endParaRPr lang="en-US"/>
          </a:p>
        </p:txBody>
      </p:sp>
      <p:pic>
        <p:nvPicPr>
          <p:cNvPr id="4" name="Picture 3" descr="Text&#10;&#10;Description automatically generated with low confidence">
            <a:extLst>
              <a:ext uri="{FF2B5EF4-FFF2-40B4-BE49-F238E27FC236}">
                <a16:creationId xmlns:a16="http://schemas.microsoft.com/office/drawing/2014/main" id="{E546F53E-9F09-430A-77E3-EA50C0AEB7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861" y="126945"/>
            <a:ext cx="2412001" cy="792000"/>
          </a:xfrm>
          <a:prstGeom prst="rect">
            <a:avLst/>
          </a:prstGeom>
        </p:spPr>
      </p:pic>
      <p:pic>
        <p:nvPicPr>
          <p:cNvPr id="5" name="Picture 4" descr="Icon&#10;&#10;Description automatically generated">
            <a:extLst>
              <a:ext uri="{FF2B5EF4-FFF2-40B4-BE49-F238E27FC236}">
                <a16:creationId xmlns:a16="http://schemas.microsoft.com/office/drawing/2014/main" id="{7388AD33-1711-85E8-1F54-39D0B993AB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8" y="120869"/>
            <a:ext cx="999369" cy="936000"/>
          </a:xfrm>
          <a:prstGeom prst="rect">
            <a:avLst/>
          </a:prstGeom>
        </p:spPr>
      </p:pic>
      <p:pic>
        <p:nvPicPr>
          <p:cNvPr id="6" name="Picture 5">
            <a:extLst>
              <a:ext uri="{FF2B5EF4-FFF2-40B4-BE49-F238E27FC236}">
                <a16:creationId xmlns:a16="http://schemas.microsoft.com/office/drawing/2014/main" id="{44172235-6418-5900-9790-FEA434596FF5}"/>
              </a:ext>
            </a:extLst>
          </p:cNvPr>
          <p:cNvPicPr>
            <a:picLocks noChangeAspect="1"/>
          </p:cNvPicPr>
          <p:nvPr/>
        </p:nvPicPr>
        <p:blipFill>
          <a:blip r:embed="rId5"/>
          <a:stretch>
            <a:fillRect/>
          </a:stretch>
        </p:blipFill>
        <p:spPr>
          <a:xfrm>
            <a:off x="451945" y="5646184"/>
            <a:ext cx="1055174" cy="972000"/>
          </a:xfrm>
          <a:prstGeom prst="rect">
            <a:avLst/>
          </a:prstGeom>
        </p:spPr>
      </p:pic>
      <p:sp>
        <p:nvSpPr>
          <p:cNvPr id="7" name="TextBox 6">
            <a:extLst>
              <a:ext uri="{FF2B5EF4-FFF2-40B4-BE49-F238E27FC236}">
                <a16:creationId xmlns:a16="http://schemas.microsoft.com/office/drawing/2014/main" id="{A0C105BA-3BFF-225E-AF18-4DE399FB70E3}"/>
              </a:ext>
            </a:extLst>
          </p:cNvPr>
          <p:cNvSpPr txBox="1"/>
          <p:nvPr/>
        </p:nvSpPr>
        <p:spPr>
          <a:xfrm>
            <a:off x="1417082" y="5565228"/>
            <a:ext cx="10558541" cy="96949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buFont typeface="Courier New" panose="02070309020205020404" pitchFamily="49" charset="0"/>
              <a:buChar char="o"/>
            </a:pPr>
            <a:r>
              <a:rPr lang="en-US" sz="1900">
                <a:latin typeface="Calibri" panose="020F0502020204030204" pitchFamily="34" charset="0"/>
                <a:cs typeface="Calibri" panose="020F0502020204030204" pitchFamily="34" charset="0"/>
              </a:rPr>
              <a:t>We advise that patients prescribed </a:t>
            </a:r>
            <a:r>
              <a:rPr lang="en-US" sz="1900" err="1">
                <a:latin typeface="Calibri" panose="020F0502020204030204" pitchFamily="34" charset="0"/>
                <a:cs typeface="Calibri" panose="020F0502020204030204" pitchFamily="34" charset="0"/>
              </a:rPr>
              <a:t>Salazopyrin</a:t>
            </a:r>
            <a:r>
              <a:rPr lang="en-US" sz="1900">
                <a:latin typeface="Calibri" panose="020F0502020204030204" pitchFamily="34" charset="0"/>
                <a:cs typeface="Calibri" panose="020F0502020204030204" pitchFamily="34" charset="0"/>
              </a:rPr>
              <a:t> EN® are switched to sulfasalazine GR tablets.</a:t>
            </a:r>
          </a:p>
          <a:p>
            <a:pPr marL="342900" indent="-342900" algn="l">
              <a:buFont typeface="Courier New" panose="02070309020205020404" pitchFamily="49" charset="0"/>
              <a:buChar char="o"/>
            </a:pPr>
            <a:r>
              <a:rPr lang="en-US" sz="1900">
                <a:latin typeface="Calibri" panose="020F0502020204030204" pitchFamily="34" charset="0"/>
                <a:cs typeface="Calibri" panose="020F0502020204030204" pitchFamily="34" charset="0"/>
              </a:rPr>
              <a:t>You may wish to consider switching patients from </a:t>
            </a:r>
            <a:r>
              <a:rPr lang="en-US" sz="1900" err="1">
                <a:latin typeface="Calibri" panose="020F0502020204030204" pitchFamily="34" charset="0"/>
                <a:cs typeface="Calibri" panose="020F0502020204030204" pitchFamily="34" charset="0"/>
              </a:rPr>
              <a:t>Salazopyrin</a:t>
            </a:r>
            <a:r>
              <a:rPr lang="en-US" sz="1900">
                <a:latin typeface="Calibri" panose="020F0502020204030204" pitchFamily="34" charset="0"/>
                <a:cs typeface="Calibri" panose="020F0502020204030204" pitchFamily="34" charset="0"/>
              </a:rPr>
              <a:t> EN® to sulfasalazine 500 mg GR tablets on an individual basis or via bulk switching. </a:t>
            </a:r>
          </a:p>
        </p:txBody>
      </p:sp>
    </p:spTree>
    <p:extLst>
      <p:ext uri="{BB962C8B-B14F-4D97-AF65-F5344CB8AC3E}">
        <p14:creationId xmlns:p14="http://schemas.microsoft.com/office/powerpoint/2010/main" val="3888493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228DD-0B46-4801-FE70-A222EC7C003A}"/>
              </a:ext>
            </a:extLst>
          </p:cNvPr>
          <p:cNvSpPr>
            <a:spLocks noGrp="1"/>
          </p:cNvSpPr>
          <p:nvPr>
            <p:ph type="title"/>
          </p:nvPr>
        </p:nvSpPr>
        <p:spPr>
          <a:xfrm>
            <a:off x="1355835" y="160338"/>
            <a:ext cx="8891752" cy="936001"/>
          </a:xfrm>
        </p:spPr>
        <p:txBody>
          <a:bodyPr>
            <a:noAutofit/>
          </a:bodyPr>
          <a:lstStyle/>
          <a:p>
            <a:pPr algn="ctr"/>
            <a:r>
              <a:rPr lang="en-GB" sz="3200" b="1">
                <a:solidFill>
                  <a:schemeClr val="accent1">
                    <a:lumMod val="75000"/>
                  </a:schemeClr>
                </a:solidFill>
                <a:latin typeface="Calibri" panose="020F0502020204030204" pitchFamily="34" charset="0"/>
                <a:cs typeface="Calibri" panose="020F0502020204030204" pitchFamily="34" charset="0"/>
              </a:rPr>
              <a:t>Medicines Supply Problem - Insulins</a:t>
            </a:r>
            <a:endParaRPr lang="en-US" sz="3200">
              <a:solidFill>
                <a:schemeClr val="accent1">
                  <a:lumMod val="75000"/>
                </a:schemeClr>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E43BDF03-0078-D283-DFD7-299637FE6B20}"/>
              </a:ext>
            </a:extLst>
          </p:cNvPr>
          <p:cNvSpPr>
            <a:spLocks noGrp="1"/>
          </p:cNvSpPr>
          <p:nvPr>
            <p:ph idx="1"/>
          </p:nvPr>
        </p:nvSpPr>
        <p:spPr>
          <a:xfrm>
            <a:off x="87138" y="1056869"/>
            <a:ext cx="11873634" cy="5640794"/>
          </a:xfrm>
        </p:spPr>
        <p:txBody>
          <a:bodyPr>
            <a:normAutofit/>
          </a:bodyPr>
          <a:lstStyle/>
          <a:p>
            <a:pPr marL="0" indent="0">
              <a:buNone/>
            </a:pPr>
            <a:r>
              <a:rPr lang="en-US" sz="6800"/>
              <a:t>                 </a:t>
            </a:r>
          </a:p>
          <a:p>
            <a:endParaRPr lang="en-GB" sz="2800" b="1">
              <a:solidFill>
                <a:srgbClr val="FF0000"/>
              </a:solidFill>
              <a:highlight>
                <a:srgbClr val="FFFF00"/>
              </a:highlight>
              <a:ea typeface="Calibri"/>
              <a:cs typeface="Calibri"/>
            </a:endParaRPr>
          </a:p>
          <a:p>
            <a:endParaRPr lang="en-GB" b="1">
              <a:solidFill>
                <a:srgbClr val="FF0000"/>
              </a:solidFill>
              <a:highlight>
                <a:srgbClr val="FFFF00"/>
              </a:highlight>
              <a:ea typeface="Calibri"/>
              <a:cs typeface="Calibri"/>
            </a:endParaRPr>
          </a:p>
          <a:p>
            <a:endParaRPr lang="en-GB" sz="2800" b="1">
              <a:solidFill>
                <a:srgbClr val="FF0000"/>
              </a:solidFill>
              <a:highlight>
                <a:srgbClr val="FFFF00"/>
              </a:highlight>
              <a:ea typeface="Calibri"/>
              <a:cs typeface="Calibri"/>
            </a:endParaRPr>
          </a:p>
          <a:p>
            <a:endParaRPr lang="en-GB" sz="2000" b="1">
              <a:ea typeface="Calibri"/>
              <a:cs typeface="Calibri"/>
            </a:endParaRPr>
          </a:p>
          <a:p>
            <a:r>
              <a:rPr lang="en-GB" sz="2000" b="1">
                <a:ea typeface="Calibri"/>
                <a:cs typeface="Calibri"/>
              </a:rPr>
              <a:t>Diabetic Specialist Nurses are going to send guidance out to / liaise with the affected GP practices by end on the year (2024)</a:t>
            </a:r>
            <a:endParaRPr lang="en-GB" sz="2000">
              <a:ea typeface="Calibri"/>
              <a:cs typeface="Calibri"/>
            </a:endParaRPr>
          </a:p>
          <a:p>
            <a:endParaRPr lang="en-US"/>
          </a:p>
        </p:txBody>
      </p:sp>
      <p:pic>
        <p:nvPicPr>
          <p:cNvPr id="4" name="Picture 3" descr="Text&#10;&#10;Description automatically generated with low confidence">
            <a:extLst>
              <a:ext uri="{FF2B5EF4-FFF2-40B4-BE49-F238E27FC236}">
                <a16:creationId xmlns:a16="http://schemas.microsoft.com/office/drawing/2014/main" id="{E546F53E-9F09-430A-77E3-EA50C0AEB7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2861" y="126945"/>
            <a:ext cx="2412001" cy="792000"/>
          </a:xfrm>
          <a:prstGeom prst="rect">
            <a:avLst/>
          </a:prstGeom>
        </p:spPr>
      </p:pic>
      <p:pic>
        <p:nvPicPr>
          <p:cNvPr id="5" name="Picture 4" descr="Icon&#10;&#10;Description automatically generated">
            <a:extLst>
              <a:ext uri="{FF2B5EF4-FFF2-40B4-BE49-F238E27FC236}">
                <a16:creationId xmlns:a16="http://schemas.microsoft.com/office/drawing/2014/main" id="{7388AD33-1711-85E8-1F54-39D0B993AB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38" y="120869"/>
            <a:ext cx="999369" cy="936000"/>
          </a:xfrm>
          <a:prstGeom prst="rect">
            <a:avLst/>
          </a:prstGeom>
        </p:spPr>
      </p:pic>
      <p:pic>
        <p:nvPicPr>
          <p:cNvPr id="7" name="Picture 6">
            <a:extLst>
              <a:ext uri="{FF2B5EF4-FFF2-40B4-BE49-F238E27FC236}">
                <a16:creationId xmlns:a16="http://schemas.microsoft.com/office/drawing/2014/main" id="{F3A788B1-5512-D836-5085-1AB975811039}"/>
              </a:ext>
            </a:extLst>
          </p:cNvPr>
          <p:cNvPicPr>
            <a:picLocks noChangeAspect="1"/>
          </p:cNvPicPr>
          <p:nvPr/>
        </p:nvPicPr>
        <p:blipFill>
          <a:blip r:embed="rId4"/>
          <a:stretch>
            <a:fillRect/>
          </a:stretch>
        </p:blipFill>
        <p:spPr>
          <a:xfrm>
            <a:off x="386179" y="5719587"/>
            <a:ext cx="1211500" cy="1116000"/>
          </a:xfrm>
          <a:prstGeom prst="rect">
            <a:avLst/>
          </a:prstGeom>
        </p:spPr>
      </p:pic>
      <p:pic>
        <p:nvPicPr>
          <p:cNvPr id="8" name="Picture 7">
            <a:extLst>
              <a:ext uri="{FF2B5EF4-FFF2-40B4-BE49-F238E27FC236}">
                <a16:creationId xmlns:a16="http://schemas.microsoft.com/office/drawing/2014/main" id="{27E47C0B-CD6B-17EB-8143-6BA036C68346}"/>
              </a:ext>
            </a:extLst>
          </p:cNvPr>
          <p:cNvPicPr>
            <a:picLocks noChangeAspect="1"/>
          </p:cNvPicPr>
          <p:nvPr/>
        </p:nvPicPr>
        <p:blipFill>
          <a:blip r:embed="rId5"/>
          <a:stretch>
            <a:fillRect/>
          </a:stretch>
        </p:blipFill>
        <p:spPr>
          <a:xfrm>
            <a:off x="409504" y="1091607"/>
            <a:ext cx="10312792" cy="2628000"/>
          </a:xfrm>
          <a:prstGeom prst="rect">
            <a:avLst/>
          </a:prstGeom>
        </p:spPr>
      </p:pic>
      <p:sp>
        <p:nvSpPr>
          <p:cNvPr id="10" name="TextBox 9">
            <a:extLst>
              <a:ext uri="{FF2B5EF4-FFF2-40B4-BE49-F238E27FC236}">
                <a16:creationId xmlns:a16="http://schemas.microsoft.com/office/drawing/2014/main" id="{F7FF91F9-51CC-B556-3EEE-078A47AA3D99}"/>
              </a:ext>
            </a:extLst>
          </p:cNvPr>
          <p:cNvSpPr txBox="1"/>
          <p:nvPr/>
        </p:nvSpPr>
        <p:spPr>
          <a:xfrm>
            <a:off x="1597679" y="5928396"/>
            <a:ext cx="10454998" cy="646331"/>
          </a:xfrm>
          <a:prstGeom prst="rect">
            <a:avLst/>
          </a:prstGeom>
          <a:noFill/>
        </p:spPr>
        <p:txBody>
          <a:bodyPr wrap="square">
            <a:spAutoFit/>
          </a:bodyPr>
          <a:lstStyle/>
          <a:p>
            <a:r>
              <a:rPr lang="en-GB" sz="1800" b="1">
                <a:ea typeface="Calibri"/>
                <a:cs typeface="Calibri"/>
              </a:rPr>
              <a:t>For those GP practices who are prescribing above - expect contact from DSNs  with advice by end on the year (2024)</a:t>
            </a:r>
            <a:endParaRPr lang="en-GB" sz="1800">
              <a:ea typeface="Calibri"/>
              <a:cs typeface="Calibri"/>
            </a:endParaRPr>
          </a:p>
        </p:txBody>
      </p:sp>
    </p:spTree>
    <p:extLst>
      <p:ext uri="{BB962C8B-B14F-4D97-AF65-F5344CB8AC3E}">
        <p14:creationId xmlns:p14="http://schemas.microsoft.com/office/powerpoint/2010/main" val="4079796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A5C49-DB24-7632-8DCB-D0DAACC73F37}"/>
              </a:ext>
            </a:extLst>
          </p:cNvPr>
          <p:cNvSpPr>
            <a:spLocks noGrp="1"/>
          </p:cNvSpPr>
          <p:nvPr>
            <p:ph type="title"/>
          </p:nvPr>
        </p:nvSpPr>
        <p:spPr>
          <a:xfrm>
            <a:off x="1474984" y="377450"/>
            <a:ext cx="9242032" cy="422843"/>
          </a:xfrm>
        </p:spPr>
        <p:txBody>
          <a:bodyPr>
            <a:noAutofit/>
          </a:bodyPr>
          <a:lstStyle/>
          <a:p>
            <a:pPr algn="ctr"/>
            <a:r>
              <a:rPr lang="en-GB" sz="3200" b="1">
                <a:solidFill>
                  <a:schemeClr val="accent1"/>
                </a:solidFill>
                <a:latin typeface="Arial" panose="020B0604020202020204" pitchFamily="34" charset="0"/>
                <a:cs typeface="Arial" panose="020B0604020202020204" pitchFamily="34" charset="0"/>
              </a:rPr>
              <a:t>Medicines Safety</a:t>
            </a:r>
          </a:p>
        </p:txBody>
      </p:sp>
      <p:sp>
        <p:nvSpPr>
          <p:cNvPr id="3" name="Content Placeholder 2">
            <a:extLst>
              <a:ext uri="{FF2B5EF4-FFF2-40B4-BE49-F238E27FC236}">
                <a16:creationId xmlns:a16="http://schemas.microsoft.com/office/drawing/2014/main" id="{535AC7EF-B2DF-72A7-F27B-28AB83117771}"/>
              </a:ext>
            </a:extLst>
          </p:cNvPr>
          <p:cNvSpPr>
            <a:spLocks noGrp="1"/>
          </p:cNvSpPr>
          <p:nvPr>
            <p:ph idx="1"/>
          </p:nvPr>
        </p:nvSpPr>
        <p:spPr>
          <a:xfrm>
            <a:off x="515007" y="975293"/>
            <a:ext cx="11158702" cy="5505257"/>
          </a:xfrm>
        </p:spPr>
        <p:txBody>
          <a:bodyPr>
            <a:noAutofit/>
          </a:bodyPr>
          <a:lstStyle/>
          <a:p>
            <a:pPr marL="0" indent="0">
              <a:lnSpc>
                <a:spcPct val="150000"/>
              </a:lnSpc>
              <a:spcBef>
                <a:spcPts val="0"/>
              </a:spcBef>
              <a:buNone/>
            </a:pPr>
            <a:r>
              <a:rPr lang="en-GB" sz="1800" b="1">
                <a:latin typeface="Arial" panose="020B0604020202020204" pitchFamily="34" charset="0"/>
                <a:cs typeface="Arial" panose="020B0604020202020204" pitchFamily="34" charset="0"/>
              </a:rPr>
              <a:t>National Patient Safety Alerts</a:t>
            </a:r>
          </a:p>
          <a:p>
            <a:pPr marL="0" indent="0">
              <a:lnSpc>
                <a:spcPct val="100000"/>
              </a:lnSpc>
              <a:spcBef>
                <a:spcPts val="0"/>
              </a:spcBef>
              <a:buNone/>
            </a:pPr>
            <a:r>
              <a:rPr lang="en-GB" sz="1600" b="1">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Shortage of Kay-Cee-L® (potassium chloride 375mg/5ml) (potassium chloride 5mmol/5ml) syrup</a:t>
            </a:r>
            <a:endParaRPr lang="en-GB" sz="1600" b="1">
              <a:solidFill>
                <a:srgbClr val="0070C0"/>
              </a:solidFill>
              <a:latin typeface="Arial" panose="020B0604020202020204" pitchFamily="34" charset="0"/>
              <a:cs typeface="Arial" panose="020B0604020202020204" pitchFamily="34" charset="0"/>
            </a:endParaRPr>
          </a:p>
          <a:p>
            <a:pPr>
              <a:lnSpc>
                <a:spcPct val="100000"/>
              </a:lnSpc>
              <a:spcBef>
                <a:spcPts val="0"/>
              </a:spcBef>
            </a:pPr>
            <a:r>
              <a:rPr lang="en-GB" sz="1400">
                <a:solidFill>
                  <a:srgbClr val="FF0000"/>
                </a:solidFill>
                <a:latin typeface="Arial" panose="020B0604020202020204" pitchFamily="34" charset="0"/>
                <a:cs typeface="Arial" panose="020B0604020202020204" pitchFamily="34" charset="0"/>
              </a:rPr>
              <a:t>This NatPSA supersedes  NatPSA/2024/008/DHSC (July 2024)</a:t>
            </a:r>
          </a:p>
          <a:p>
            <a:pPr>
              <a:lnSpc>
                <a:spcPct val="100000"/>
              </a:lnSpc>
              <a:spcBef>
                <a:spcPts val="0"/>
              </a:spcBef>
            </a:pPr>
            <a:r>
              <a:rPr lang="en-GB" sz="1400">
                <a:latin typeface="Arial" panose="020B0604020202020204" pitchFamily="34" charset="0"/>
                <a:cs typeface="Arial" panose="020B0604020202020204" pitchFamily="34" charset="0"/>
              </a:rPr>
              <a:t>Kay-Cee-L</a:t>
            </a:r>
            <a:r>
              <a:rPr lang="en-GB" sz="1400" baseline="30000">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syrup will be discontinued from late November 2024 due to manufacturing and commercial issues.</a:t>
            </a:r>
          </a:p>
          <a:p>
            <a:pPr>
              <a:lnSpc>
                <a:spcPct val="100000"/>
              </a:lnSpc>
              <a:spcBef>
                <a:spcPts val="0"/>
              </a:spcBef>
            </a:pPr>
            <a:r>
              <a:rPr lang="en-GB" sz="1400">
                <a:latin typeface="Arial" panose="020B0604020202020204" pitchFamily="34" charset="0"/>
                <a:cs typeface="Arial" panose="020B0604020202020204" pitchFamily="34" charset="0"/>
              </a:rPr>
              <a:t>The updated NatPSA contains the following new required action:</a:t>
            </a:r>
          </a:p>
          <a:p>
            <a:pPr lvl="1">
              <a:lnSpc>
                <a:spcPct val="100000"/>
              </a:lnSpc>
              <a:spcBef>
                <a:spcPts val="0"/>
              </a:spcBef>
              <a:buFont typeface="Wingdings" panose="05000000000000000000" pitchFamily="2" charset="2"/>
              <a:buChar char="Ø"/>
            </a:pPr>
            <a:r>
              <a:rPr lang="en-GB" sz="1400">
                <a:latin typeface="Arial" panose="020B0604020202020204" pitchFamily="34" charset="0"/>
                <a:cs typeface="Arial" panose="020B0604020202020204" pitchFamily="34" charset="0"/>
              </a:rPr>
              <a:t>Part-dosing of Sando-K</a:t>
            </a:r>
            <a:r>
              <a:rPr lang="en-GB" sz="1400" baseline="30000">
                <a:latin typeface="Arial" panose="020B0604020202020204" pitchFamily="34" charset="0"/>
                <a:cs typeface="Arial" panose="020B0604020202020204" pitchFamily="34" charset="0"/>
              </a:rPr>
              <a:t>®</a:t>
            </a:r>
            <a:r>
              <a:rPr lang="en-GB" sz="1400">
                <a:latin typeface="Arial" panose="020B0604020202020204" pitchFamily="34" charset="0"/>
                <a:cs typeface="Arial" panose="020B0604020202020204" pitchFamily="34" charset="0"/>
              </a:rPr>
              <a:t> effervescent tablets is not routinely recommended but can be done if unlicensed specials are not available.</a:t>
            </a:r>
          </a:p>
          <a:p>
            <a:pPr>
              <a:lnSpc>
                <a:spcPct val="100000"/>
              </a:lnSpc>
              <a:spcBef>
                <a:spcPts val="0"/>
              </a:spcBef>
            </a:pPr>
            <a:r>
              <a:rPr lang="en-GB" sz="1400">
                <a:latin typeface="Arial" panose="020B0604020202020204" pitchFamily="34" charset="0"/>
                <a:cs typeface="Arial" panose="020B0604020202020204" pitchFamily="34" charset="0"/>
              </a:rPr>
              <a:t>In exceptional circumstances, when unlicensed specials are not available, clinical teams should ensure that patients and/or carers are trained on how to administer the correct dose and can demonstrate safe administration of part-doses. Each patient should also receive a completed copy of the Medicines for Children leaflet </a:t>
            </a:r>
            <a:r>
              <a:rPr lang="en-GB" sz="1400" i="1">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'How to give calcium, phosphate or potassium using effervescent tablets</a:t>
            </a:r>
            <a:r>
              <a:rPr lang="en-GB" sz="1400" i="1">
                <a:solidFill>
                  <a:srgbClr val="0070C0"/>
                </a:solidFill>
                <a:latin typeface="Arial" panose="020B0604020202020204" pitchFamily="34" charset="0"/>
                <a:cs typeface="Arial" panose="020B0604020202020204" pitchFamily="34" charset="0"/>
              </a:rPr>
              <a:t>'. </a:t>
            </a:r>
          </a:p>
          <a:p>
            <a:pPr>
              <a:lnSpc>
                <a:spcPct val="100000"/>
              </a:lnSpc>
              <a:spcBef>
                <a:spcPts val="0"/>
              </a:spcBef>
            </a:pPr>
            <a:r>
              <a:rPr lang="en-GB" sz="1400">
                <a:latin typeface="Arial" panose="020B0604020202020204" pitchFamily="34" charset="0"/>
                <a:cs typeface="Arial" panose="020B0604020202020204" pitchFamily="34" charset="0"/>
              </a:rPr>
              <a:t>The NPPG have produced an updated </a:t>
            </a:r>
            <a:r>
              <a:rPr lang="en-GB" sz="140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position statement </a:t>
            </a:r>
            <a:r>
              <a:rPr lang="en-GB" sz="1400">
                <a:latin typeface="Arial" panose="020B0604020202020204" pitchFamily="34" charset="0"/>
                <a:cs typeface="Arial" panose="020B0604020202020204" pitchFamily="34" charset="0"/>
              </a:rPr>
              <a:t>and </a:t>
            </a:r>
            <a:r>
              <a:rPr lang="en-GB" sz="140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guidance on unlicensed oral potassium liquid products</a:t>
            </a:r>
            <a:r>
              <a:rPr lang="en-GB" sz="1400">
                <a:latin typeface="Arial" panose="020B0604020202020204" pitchFamily="34" charset="0"/>
                <a:cs typeface="Arial" panose="020B0604020202020204" pitchFamily="34" charset="0"/>
              </a:rPr>
              <a:t>. </a:t>
            </a:r>
          </a:p>
          <a:p>
            <a:pPr marL="0" indent="0">
              <a:lnSpc>
                <a:spcPct val="150000"/>
              </a:lnSpc>
              <a:spcBef>
                <a:spcPts val="0"/>
              </a:spcBef>
              <a:buNone/>
            </a:pPr>
            <a:endParaRPr lang="en-GB" sz="1800" b="1">
              <a:latin typeface="Arial" panose="020B0604020202020204" pitchFamily="34" charset="0"/>
              <a:cs typeface="Arial" panose="020B0604020202020204" pitchFamily="34" charset="0"/>
            </a:endParaRPr>
          </a:p>
          <a:p>
            <a:pPr marL="0" indent="0">
              <a:lnSpc>
                <a:spcPct val="150000"/>
              </a:lnSpc>
              <a:spcBef>
                <a:spcPts val="0"/>
              </a:spcBef>
              <a:buNone/>
            </a:pPr>
            <a:r>
              <a:rPr lang="en-GB" sz="1800" b="1">
                <a:latin typeface="Arial" panose="020B0604020202020204" pitchFamily="34" charset="0"/>
                <a:cs typeface="Arial" panose="020B0604020202020204" pitchFamily="34" charset="0"/>
              </a:rPr>
              <a:t>MHRA and other national alerts</a:t>
            </a:r>
          </a:p>
          <a:p>
            <a:pPr marL="0" indent="0">
              <a:lnSpc>
                <a:spcPct val="100000"/>
              </a:lnSpc>
              <a:spcBef>
                <a:spcPts val="0"/>
              </a:spcBef>
              <a:buNone/>
            </a:pPr>
            <a:r>
              <a:rPr lang="en-GB" sz="1600" b="1">
                <a:solidFill>
                  <a:srgbClr val="0070C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GLP-1 receptor agonists: reminder of the potential side effects and to be aware of the potential for misuse</a:t>
            </a:r>
            <a:endParaRPr lang="en-GB" sz="1600" b="1">
              <a:solidFill>
                <a:srgbClr val="0070C0"/>
              </a:solidFill>
              <a:latin typeface="Arial" panose="020B0604020202020204" pitchFamily="34" charset="0"/>
              <a:cs typeface="Arial" panose="020B0604020202020204" pitchFamily="34" charset="0"/>
            </a:endParaRPr>
          </a:p>
          <a:p>
            <a:pPr>
              <a:lnSpc>
                <a:spcPct val="100000"/>
              </a:lnSpc>
              <a:spcBef>
                <a:spcPts val="0"/>
              </a:spcBef>
            </a:pPr>
            <a:r>
              <a:rPr lang="en-GB" sz="1400">
                <a:latin typeface="Arial" panose="020B0604020202020204" pitchFamily="34" charset="0"/>
                <a:cs typeface="Arial" panose="020B0604020202020204" pitchFamily="34" charset="0"/>
              </a:rPr>
              <a:t>It is important that patients are aware of the potential ADRs associated with these GLP-1RAs when used for weight loss.</a:t>
            </a:r>
          </a:p>
          <a:p>
            <a:pPr>
              <a:lnSpc>
                <a:spcPct val="100000"/>
              </a:lnSpc>
              <a:spcBef>
                <a:spcPts val="0"/>
              </a:spcBef>
            </a:pPr>
            <a:r>
              <a:rPr lang="en-GB" sz="1400">
                <a:latin typeface="Arial" panose="020B0604020202020204" pitchFamily="34" charset="0"/>
                <a:cs typeface="Arial" panose="020B0604020202020204" pitchFamily="34" charset="0"/>
              </a:rPr>
              <a:t>Patients should also be warned of the risk of falsified GLP-1RA medicines for weight loss if not prescribed by a registered healthcare professional. </a:t>
            </a:r>
          </a:p>
          <a:p>
            <a:pPr>
              <a:lnSpc>
                <a:spcPct val="100000"/>
              </a:lnSpc>
              <a:spcBef>
                <a:spcPts val="0"/>
              </a:spcBef>
            </a:pPr>
            <a:r>
              <a:rPr lang="en-GB" sz="1400">
                <a:latin typeface="Arial" panose="020B0604020202020204" pitchFamily="34" charset="0"/>
                <a:cs typeface="Arial" panose="020B0604020202020204" pitchFamily="34" charset="0"/>
              </a:rPr>
              <a:t>All suspected ADRs, even those known to occur, should be reported to the Yellow Card Scheme. Ensure as much detail as possible is recorded, including details if suspicion of inappropriate use or misuse and where the product was obtained (i.e. NHS prescription, private prescription, including online prescriptions, or illegitimate supplier).</a:t>
            </a:r>
            <a:endParaRPr lang="en-GB" sz="1600" b="1">
              <a:solidFill>
                <a:srgbClr val="0070C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03855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4EE08F76271E47A8C9D53446E66A50" ma:contentTypeVersion="21" ma:contentTypeDescription="Create a new document." ma:contentTypeScope="" ma:versionID="1cafccbefbe4f56663f0a505758bf0d7">
  <xsd:schema xmlns:xsd="http://www.w3.org/2001/XMLSchema" xmlns:xs="http://www.w3.org/2001/XMLSchema" xmlns:p="http://schemas.microsoft.com/office/2006/metadata/properties" xmlns:ns1="http://schemas.microsoft.com/sharepoint/v3" xmlns:ns2="6d6a54b7-fc96-4537-b515-e30173027318" xmlns:ns3="b41175ad-5aee-4862-9c19-d00d69a21c19" targetNamespace="http://schemas.microsoft.com/office/2006/metadata/properties" ma:root="true" ma:fieldsID="70d3d615d806d04768d5b9537620dcb4" ns1:_="" ns2:_="" ns3:_="">
    <xsd:import namespace="http://schemas.microsoft.com/sharepoint/v3"/>
    <xsd:import namespace="6d6a54b7-fc96-4537-b515-e30173027318"/>
    <xsd:import namespace="b41175ad-5aee-4862-9c19-d00d69a21c1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comment"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element ref="ns1:_ip_UnifiedCompliancePolicyProperties" minOccurs="0"/>
                <xsd:element ref="ns1:_ip_UnifiedCompliancePolicyUIAction" minOccurs="0"/>
                <xsd:element ref="ns2:MediaServiceLocation" minOccurs="0"/>
                <xsd:element ref="ns2:Outco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6a54b7-fc96-4537-b515-e301730273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comment" ma:index="14" nillable="true" ma:displayName="comment" ma:format="Dropdown" ma:internalName="comment">
      <xsd:simpleType>
        <xsd:restriction base="dms:Text">
          <xsd:maxLength value="255"/>
        </xsd:restrictio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7" nillable="true" ma:displayName="Location" ma:indexed="true" ma:internalName="MediaServiceLocation" ma:readOnly="true">
      <xsd:simpleType>
        <xsd:restriction base="dms:Text"/>
      </xsd:simpleType>
    </xsd:element>
    <xsd:element name="Outcome" ma:index="28" nillable="true" ma:displayName="Outcome" ma:description="Incident to remain open or closed" ma:format="Dropdown" ma:internalName="Outcom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1175ad-5aee-4862-9c19-d00d69a21c1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4b12b297-36cd-40b5-b714-0c31021fb1c0}" ma:internalName="TaxCatchAll" ma:showField="CatchAllData" ma:web="b41175ad-5aee-4862-9c19-d00d69a21c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b41175ad-5aee-4862-9c19-d00d69a21c19" xsi:nil="true"/>
    <comment xmlns="6d6a54b7-fc96-4537-b515-e30173027318" xsi:nil="true"/>
    <Outcome xmlns="6d6a54b7-fc96-4537-b515-e30173027318" xsi:nil="true"/>
    <lcf76f155ced4ddcb4097134ff3c332f xmlns="6d6a54b7-fc96-4537-b515-e3017302731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ACC8C5-5C34-4FCD-A3E3-03F4516DE24D}">
  <ds:schemaRefs>
    <ds:schemaRef ds:uri="6d6a54b7-fc96-4537-b515-e30173027318"/>
    <ds:schemaRef ds:uri="b41175ad-5aee-4862-9c19-d00d69a21c1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74A948A-7F8C-4018-A0A3-89F38B871F99}">
  <ds:schemaRefs>
    <ds:schemaRef ds:uri="6d6a54b7-fc96-4537-b515-e30173027318"/>
    <ds:schemaRef ds:uri="b41175ad-5aee-4862-9c19-d00d69a21c1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1F3139B-8E08-4B0B-BF3C-766B718F96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2202</Words>
  <Application>Microsoft Office PowerPoint</Application>
  <PresentationFormat>Widescreen</PresentationFormat>
  <Paragraphs>222</Paragraphs>
  <Slides>18</Slides>
  <Notes>10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Aptos</vt:lpstr>
      <vt:lpstr>Aptos Display</vt:lpstr>
      <vt:lpstr>Arial</vt:lpstr>
      <vt:lpstr>Calibri</vt:lpstr>
      <vt:lpstr>Calibri Light</vt:lpstr>
      <vt:lpstr>Courier New</vt:lpstr>
      <vt:lpstr>Helvetica</vt:lpstr>
      <vt:lpstr>Segoe UI</vt:lpstr>
      <vt:lpstr>Segoe UI Semibold</vt:lpstr>
      <vt:lpstr>Verdana</vt:lpstr>
      <vt:lpstr>-webkit-standard</vt:lpstr>
      <vt:lpstr>Wingdings</vt:lpstr>
      <vt:lpstr>Office Theme</vt:lpstr>
      <vt:lpstr>         Welcome - We will start at 12:30 Sheffield Area Prescribing Group – Learning Lunch  7 November 2024  Sheffield Medicines and Prescribing </vt:lpstr>
      <vt:lpstr>PowerPoint Presentation</vt:lpstr>
      <vt:lpstr>PowerPoint Presentation</vt:lpstr>
      <vt:lpstr>PowerPoint Presentation</vt:lpstr>
      <vt:lpstr>PowerPoint Presentation</vt:lpstr>
      <vt:lpstr>PowerPoint Presentation</vt:lpstr>
      <vt:lpstr>Sulfasalazine Prescribing </vt:lpstr>
      <vt:lpstr>Medicines Supply Problem - Insulins</vt:lpstr>
      <vt:lpstr>Medicines Safety</vt:lpstr>
      <vt:lpstr>Medicines Safety</vt:lpstr>
      <vt:lpstr>Annual #MedSafetyWeek 2024 (4th-10th November)</vt:lpstr>
      <vt:lpstr>PrescQIPP updates </vt:lpstr>
      <vt:lpstr>Education and Training </vt:lpstr>
      <vt:lpstr>Education and Training </vt:lpstr>
      <vt:lpstr>Summy Key actions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Welcome - We will start at 12:30 Sheffield Area Prescribing Group – Learning Lunch  7 November 2024  Sheffield Medicines and Prescribing </dc:title>
  <dc:creator>OBASI, Barbara (NHS SOUTH YORKSHIRE ICB - 03N)</dc:creator>
  <cp:lastModifiedBy>BUSSEY, Jennifer (NHS SOUTH YORKSHIRE ICB - 03N)</cp:lastModifiedBy>
  <cp:revision>1</cp:revision>
  <dcterms:created xsi:type="dcterms:W3CDTF">2024-10-31T12:44:36Z</dcterms:created>
  <dcterms:modified xsi:type="dcterms:W3CDTF">2024-11-07T13:07:09Z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0x010100434EE08F76271E47A8C9D53446E66A50</vt:lpwstr>
  </property>
  <property fmtid="{D5CDD505-2E9C-101B-9397-08002B2CF9AE}" pid="3" name="MediaServiceImageTags">
    <vt:lpwstr/>
  </property>
</Properties>
</file>